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4"/>
  </p:sldMasterIdLst>
  <p:notesMasterIdLst>
    <p:notesMasterId r:id="rId15"/>
  </p:notesMasterIdLst>
  <p:sldIdLst>
    <p:sldId id="256" r:id="rId5"/>
    <p:sldId id="263" r:id="rId6"/>
    <p:sldId id="257" r:id="rId7"/>
    <p:sldId id="258" r:id="rId8"/>
    <p:sldId id="265" r:id="rId9"/>
    <p:sldId id="259" r:id="rId10"/>
    <p:sldId id="269" r:id="rId11"/>
    <p:sldId id="262" r:id="rId12"/>
    <p:sldId id="273" r:id="rId13"/>
    <p:sldId id="271" r:id="rId14"/>
  </p:sldIdLst>
  <p:sldSz cx="12192000" cy="6858000"/>
  <p:notesSz cx="6858000" cy="9144000"/>
  <p:embeddedFontLst>
    <p:embeddedFont>
      <p:font typeface="Trade Gothic LT Std" panose="020B0503020502020204"/>
      <p:regular r:id="rId16"/>
    </p:embeddedFont>
    <p:embeddedFont>
      <p:font typeface="Trade Gothic LT Std Extended"/>
      <p:regular r:id="rId17"/>
      <p:bold r:id="rId1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="" r:id="rId38" roundtripDataSignature="AMtx7mjX+4mlKhyipTq9xz6A123WmBwuF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38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0D343B-0F81-3445-BD85-4962EC92145D}" v="48" dt="2026-07-02T11:53:03.8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–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–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12"/>
    <p:restoredTop sz="94565"/>
  </p:normalViewPr>
  <p:slideViewPr>
    <p:cSldViewPr snapToGrid="0">
      <p:cViewPr varScale="1">
        <p:scale>
          <a:sx n="113" d="100"/>
          <a:sy n="113" d="100"/>
        </p:scale>
        <p:origin x="27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38" Type="http://customschemas.google.com/relationships/presentationmetadata" Target="metadata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43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113357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19016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4639534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060587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27389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636191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936397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3660881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7977784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559823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252111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5963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2.pn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8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diagram of different colored lines&#10;&#10;Description automatically generated">
            <a:extLst>
              <a:ext uri="{FF2B5EF4-FFF2-40B4-BE49-F238E27FC236}">
                <a16:creationId xmlns:a16="http://schemas.microsoft.com/office/drawing/2014/main" id="{01FFF948-91DF-BD62-72AD-E3D159504C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971551"/>
            <a:ext cx="7772400" cy="5829300"/>
          </a:xfrm>
          <a:prstGeom prst="rect">
            <a:avLst/>
          </a:prstGeom>
        </p:spPr>
      </p:pic>
      <p:sp>
        <p:nvSpPr>
          <p:cNvPr id="67" name="Google Shape;67;p1"/>
          <p:cNvSpPr txBox="1"/>
          <p:nvPr/>
        </p:nvSpPr>
        <p:spPr>
          <a:xfrm>
            <a:off x="727594" y="1265027"/>
            <a:ext cx="3877860" cy="4327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lnSpc>
                <a:spcPct val="90000"/>
              </a:lnSpc>
              <a:buClr>
                <a:schemeClr val="accent5"/>
              </a:buClr>
              <a:buSzPts val="2800"/>
              <a:buFont typeface="Oswald"/>
              <a:buNone/>
              <a:defRPr sz="2800" b="1">
                <a:solidFill>
                  <a:schemeClr val="accent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>
              <a:buSzPts val="1400"/>
              <a:buNone/>
              <a:defRPr sz="1800"/>
            </a:lvl2pPr>
            <a:lvl3pPr>
              <a:buSzPts val="1400"/>
              <a:buNone/>
              <a:defRPr sz="1800"/>
            </a:lvl3pPr>
            <a:lvl4pPr>
              <a:buSzPts val="1400"/>
              <a:buNone/>
              <a:defRPr sz="1800"/>
            </a:lvl4pPr>
            <a:lvl5pPr>
              <a:buSzPts val="1400"/>
              <a:buNone/>
              <a:defRPr sz="1800"/>
            </a:lvl5pPr>
            <a:lvl6pPr>
              <a:buSzPts val="1400"/>
              <a:buNone/>
              <a:defRPr sz="1800"/>
            </a:lvl6pPr>
            <a:lvl7pPr>
              <a:buSzPts val="1400"/>
              <a:buNone/>
              <a:defRPr sz="1800"/>
            </a:lvl7pPr>
            <a:lvl8pPr>
              <a:buSzPts val="1400"/>
              <a:buNone/>
              <a:defRPr sz="1800"/>
            </a:lvl8pPr>
            <a:lvl9pPr>
              <a:buSzPts val="1400"/>
              <a:buNone/>
              <a:defRPr sz="1800"/>
            </a:lvl9pPr>
          </a:lstStyle>
          <a:p>
            <a:r>
              <a:rPr lang="en-GB" sz="2000" dirty="0">
                <a:solidFill>
                  <a:srgbClr val="2A3890"/>
                </a:solidFill>
                <a:latin typeface="Trade Gothic LT Std Extended" pitchFamily="2" charset="0"/>
                <a:sym typeface="Oswald Regular"/>
              </a:rPr>
              <a:t>BREAKING CYCLES FOR CHILDREN CAUGHT IN COMPLEX CIRCUMSTANCES ACROSS YOUTH AND FAMILY JUSTICE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F65336-36EE-BD12-BF21-05A5CD6636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36">
            <a:extLst>
              <a:ext uri="{FF2B5EF4-FFF2-40B4-BE49-F238E27FC236}">
                <a16:creationId xmlns:a16="http://schemas.microsoft.com/office/drawing/2014/main" id="{C46C05EB-6F10-DE5D-544F-9AE510E97380}"/>
              </a:ext>
            </a:extLst>
          </p:cNvPr>
          <p:cNvSpPr/>
          <p:nvPr/>
        </p:nvSpPr>
        <p:spPr>
          <a:xfrm>
            <a:off x="6237261" y="2668969"/>
            <a:ext cx="2628105" cy="1520061"/>
          </a:xfrm>
          <a:custGeom>
            <a:avLst/>
            <a:gdLst/>
            <a:ahLst/>
            <a:cxnLst/>
            <a:rect l="l" t="t" r="r" b="b"/>
            <a:pathLst>
              <a:path w="1866829" h="1079749">
                <a:moveTo>
                  <a:pt x="0" y="0"/>
                </a:moveTo>
                <a:lnTo>
                  <a:pt x="1866829" y="0"/>
                </a:lnTo>
                <a:lnTo>
                  <a:pt x="1866829" y="1079749"/>
                </a:lnTo>
                <a:lnTo>
                  <a:pt x="0" y="107974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EB8A86-08E7-E488-1D6F-67DBA8D11F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801" y="1543049"/>
            <a:ext cx="5321300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491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73C411-4EDE-33BD-A3CC-3BB8437E1183}"/>
              </a:ext>
            </a:extLst>
          </p:cNvPr>
          <p:cNvSpPr/>
          <p:nvPr/>
        </p:nvSpPr>
        <p:spPr>
          <a:xfrm>
            <a:off x="0" y="-1"/>
            <a:ext cx="12192000" cy="1860201"/>
          </a:xfrm>
          <a:prstGeom prst="rect">
            <a:avLst/>
          </a:prstGeom>
          <a:solidFill>
            <a:srgbClr val="2A389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42">
            <a:extLst>
              <a:ext uri="{FF2B5EF4-FFF2-40B4-BE49-F238E27FC236}">
                <a16:creationId xmlns:a16="http://schemas.microsoft.com/office/drawing/2014/main" id="{ABEB98E1-C7DA-65CE-6EE5-B5621364C9A7}"/>
              </a:ext>
            </a:extLst>
          </p:cNvPr>
          <p:cNvSpPr txBox="1"/>
          <p:nvPr/>
        </p:nvSpPr>
        <p:spPr>
          <a:xfrm>
            <a:off x="928064" y="875096"/>
            <a:ext cx="9884902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rade Gothic LT Std Extended" pitchFamily="2" charset="0"/>
                <a:ea typeface="Trade Gothic LT Std 1 Bold"/>
                <a:cs typeface="Trade Gothic LT Std 1 Bold"/>
                <a:sym typeface="Trade Gothic LT Std 1 Bold"/>
              </a:rPr>
              <a:t>GROWING UP IS RISKY BUSINESS</a:t>
            </a:r>
          </a:p>
        </p:txBody>
      </p:sp>
      <p:sp>
        <p:nvSpPr>
          <p:cNvPr id="3" name="TextBox 143">
            <a:extLst>
              <a:ext uri="{FF2B5EF4-FFF2-40B4-BE49-F238E27FC236}">
                <a16:creationId xmlns:a16="http://schemas.microsoft.com/office/drawing/2014/main" id="{C4150279-5B79-BB5D-F00C-C098CE1422B6}"/>
              </a:ext>
            </a:extLst>
          </p:cNvPr>
          <p:cNvSpPr txBox="1"/>
          <p:nvPr/>
        </p:nvSpPr>
        <p:spPr>
          <a:xfrm>
            <a:off x="2002298" y="2304191"/>
            <a:ext cx="7075169" cy="38779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GB" dirty="0">
                <a:solidFill>
                  <a:srgbClr val="2A3890"/>
                </a:solidFill>
              </a:rPr>
              <a:t>Too many children are growing up without the support and challenge they need to move to a place of safety and strength.</a:t>
            </a:r>
          </a:p>
          <a:p>
            <a:endParaRPr lang="en-GB" dirty="0">
              <a:solidFill>
                <a:srgbClr val="2A3890"/>
              </a:solidFill>
            </a:endParaRPr>
          </a:p>
          <a:p>
            <a:r>
              <a:rPr lang="en-GB" dirty="0">
                <a:solidFill>
                  <a:srgbClr val="2A3890"/>
                </a:solidFill>
              </a:rPr>
              <a:t>For too long, responses to children caught up in, or at risk of, crime have been short-term, fragmented and reactive - often shaped by thresholds, handoffs and silos rather than enduring relationships.</a:t>
            </a:r>
          </a:p>
          <a:p>
            <a:endParaRPr lang="en-GB" dirty="0">
              <a:solidFill>
                <a:srgbClr val="2A3890"/>
              </a:solidFill>
            </a:endParaRPr>
          </a:p>
          <a:p>
            <a:r>
              <a:rPr lang="en-GB" dirty="0">
                <a:solidFill>
                  <a:srgbClr val="2A3890"/>
                </a:solidFill>
              </a:rPr>
              <a:t>The consequences are devastating for children, families and communities.</a:t>
            </a:r>
          </a:p>
          <a:p>
            <a:endParaRPr lang="en-GB" dirty="0">
              <a:solidFill>
                <a:srgbClr val="2A3890"/>
              </a:solidFill>
            </a:endParaRPr>
          </a:p>
          <a:p>
            <a:r>
              <a:rPr lang="en-GB" dirty="0">
                <a:solidFill>
                  <a:srgbClr val="2A3890"/>
                </a:solidFill>
              </a:rPr>
              <a:t>Children who are Black, Brown, Mixed Heritage, and from Gypsy, Roma and Traveller communities are disproportionately affected.</a:t>
            </a:r>
          </a:p>
          <a:p>
            <a:endParaRPr lang="en-GB" dirty="0">
              <a:solidFill>
                <a:srgbClr val="2A3890"/>
              </a:solidFill>
            </a:endParaRPr>
          </a:p>
          <a:p>
            <a:r>
              <a:rPr lang="en-GB" dirty="0">
                <a:solidFill>
                  <a:srgbClr val="2A3890"/>
                </a:solidFill>
              </a:rPr>
              <a:t>SHiFT is determined to change this.</a:t>
            </a:r>
          </a:p>
        </p:txBody>
      </p:sp>
      <p:sp>
        <p:nvSpPr>
          <p:cNvPr id="4" name="Freeform 136">
            <a:extLst>
              <a:ext uri="{FF2B5EF4-FFF2-40B4-BE49-F238E27FC236}">
                <a16:creationId xmlns:a16="http://schemas.microsoft.com/office/drawing/2014/main" id="{C5BDEE9B-3964-3FA4-FE34-FFF7824BF40B}"/>
              </a:ext>
            </a:extLst>
          </p:cNvPr>
          <p:cNvSpPr/>
          <p:nvPr/>
        </p:nvSpPr>
        <p:spPr>
          <a:xfrm>
            <a:off x="10514867" y="5873508"/>
            <a:ext cx="1244553" cy="719833"/>
          </a:xfrm>
          <a:custGeom>
            <a:avLst/>
            <a:gdLst/>
            <a:ahLst/>
            <a:cxnLst/>
            <a:rect l="l" t="t" r="r" b="b"/>
            <a:pathLst>
              <a:path w="1866829" h="1079749">
                <a:moveTo>
                  <a:pt x="0" y="0"/>
                </a:moveTo>
                <a:lnTo>
                  <a:pt x="1866829" y="0"/>
                </a:lnTo>
                <a:lnTo>
                  <a:pt x="1866829" y="1079749"/>
                </a:lnTo>
                <a:lnTo>
                  <a:pt x="0" y="107974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pic>
        <p:nvPicPr>
          <p:cNvPr id="6" name="Graphic 5" descr="Line arrow: Slight curve with solid fill">
            <a:extLst>
              <a:ext uri="{FF2B5EF4-FFF2-40B4-BE49-F238E27FC236}">
                <a16:creationId xmlns:a16="http://schemas.microsoft.com/office/drawing/2014/main" id="{4A457D00-1435-12E1-09AD-549D7CAE1DD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8064" y="3890068"/>
            <a:ext cx="914400" cy="914400"/>
          </a:xfrm>
          <a:prstGeom prst="rect">
            <a:avLst/>
          </a:prstGeom>
        </p:spPr>
      </p:pic>
      <p:pic>
        <p:nvPicPr>
          <p:cNvPr id="7" name="Graphic 6" descr="Line arrow: Slight curve with solid fill">
            <a:extLst>
              <a:ext uri="{FF2B5EF4-FFF2-40B4-BE49-F238E27FC236}">
                <a16:creationId xmlns:a16="http://schemas.microsoft.com/office/drawing/2014/main" id="{D720EE1E-603D-B5DB-881C-793584C31A7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8064" y="2012055"/>
            <a:ext cx="914400" cy="914400"/>
          </a:xfrm>
          <a:prstGeom prst="rect">
            <a:avLst/>
          </a:prstGeom>
        </p:spPr>
      </p:pic>
      <p:pic>
        <p:nvPicPr>
          <p:cNvPr id="8" name="Graphic 7" descr="Line arrow: Slight curve with solid fill">
            <a:extLst>
              <a:ext uri="{FF2B5EF4-FFF2-40B4-BE49-F238E27FC236}">
                <a16:creationId xmlns:a16="http://schemas.microsoft.com/office/drawing/2014/main" id="{283DD3BC-372A-995D-0D2E-A43E3A0EECE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8064" y="2840346"/>
            <a:ext cx="914400" cy="914400"/>
          </a:xfrm>
          <a:prstGeom prst="rect">
            <a:avLst/>
          </a:prstGeom>
        </p:spPr>
      </p:pic>
      <p:pic>
        <p:nvPicPr>
          <p:cNvPr id="9" name="Graphic 8" descr="Line arrow: Slight curve with solid fill">
            <a:extLst>
              <a:ext uri="{FF2B5EF4-FFF2-40B4-BE49-F238E27FC236}">
                <a16:creationId xmlns:a16="http://schemas.microsoft.com/office/drawing/2014/main" id="{5A44B888-BB61-9896-DDA4-7CDBE9390F1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8064" y="473673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801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32580" y="-89124"/>
            <a:ext cx="8780522" cy="6624321"/>
            <a:chOff x="0" y="0"/>
            <a:chExt cx="17561044" cy="13248642"/>
          </a:xfrm>
        </p:grpSpPr>
        <p:grpSp>
          <p:nvGrpSpPr>
            <p:cNvPr id="3" name="Group 3"/>
            <p:cNvGrpSpPr/>
            <p:nvPr/>
          </p:nvGrpSpPr>
          <p:grpSpPr>
            <a:xfrm rot="-7534265">
              <a:off x="7334214" y="-1905317"/>
              <a:ext cx="1096605" cy="18597528"/>
              <a:chOff x="0" y="0"/>
              <a:chExt cx="812800" cy="13784427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812800" cy="13784427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3784427">
                    <a:moveTo>
                      <a:pt x="406400" y="0"/>
                    </a:moveTo>
                    <a:lnTo>
                      <a:pt x="812800" y="13784427"/>
                    </a:lnTo>
                    <a:lnTo>
                      <a:pt x="0" y="13784427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E9F4E4"/>
              </a:solidFill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127000" y="6323713"/>
                <a:ext cx="558800" cy="6476113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842"/>
                  </a:lnSpc>
                </a:pPr>
                <a:endParaRPr sz="1200"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 rot="3005578">
              <a:off x="14883022" y="525054"/>
              <a:ext cx="2315883" cy="2026397"/>
              <a:chOff x="0" y="0"/>
              <a:chExt cx="812800" cy="7112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E9F4E4"/>
              </a:solidFill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127000" y="254000"/>
                <a:ext cx="558800" cy="4064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842"/>
                  </a:lnSpc>
                </a:pPr>
                <a:endParaRPr sz="1200"/>
              </a:p>
            </p:txBody>
          </p:sp>
        </p:grpSp>
      </p:grpSp>
      <p:sp>
        <p:nvSpPr>
          <p:cNvPr id="136" name="Freeform 136"/>
          <p:cNvSpPr/>
          <p:nvPr/>
        </p:nvSpPr>
        <p:spPr>
          <a:xfrm>
            <a:off x="10514867" y="5873508"/>
            <a:ext cx="1244553" cy="719833"/>
          </a:xfrm>
          <a:custGeom>
            <a:avLst/>
            <a:gdLst/>
            <a:ahLst/>
            <a:cxnLst/>
            <a:rect l="l" t="t" r="r" b="b"/>
            <a:pathLst>
              <a:path w="1866829" h="1079749">
                <a:moveTo>
                  <a:pt x="0" y="0"/>
                </a:moveTo>
                <a:lnTo>
                  <a:pt x="1866829" y="0"/>
                </a:lnTo>
                <a:lnTo>
                  <a:pt x="1866829" y="1079749"/>
                </a:lnTo>
                <a:lnTo>
                  <a:pt x="0" y="107974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38" name="TextBox 138"/>
          <p:cNvSpPr txBox="1"/>
          <p:nvPr/>
        </p:nvSpPr>
        <p:spPr>
          <a:xfrm>
            <a:off x="5769735" y="3839555"/>
            <a:ext cx="6065043" cy="20928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GB" sz="1400" dirty="0">
                <a:solidFill>
                  <a:srgbClr val="2A3890"/>
                </a:solidFill>
              </a:rPr>
              <a:t>SHiFT wants every child caught up in, or at risk of, crime to have one intensive and persistent professional relationship through which most of their needs are met: a flexible, tailored, and enduring relationship through which we do whatever it takes to set children up for safe and bright futures. </a:t>
            </a:r>
          </a:p>
          <a:p>
            <a:endParaRPr lang="en-GB" sz="1200" dirty="0">
              <a:solidFill>
                <a:srgbClr val="2A3890"/>
              </a:solidFill>
            </a:endParaRPr>
          </a:p>
          <a:p>
            <a:r>
              <a:rPr lang="en-GB" sz="1400" dirty="0">
                <a:solidFill>
                  <a:srgbClr val="2A3890"/>
                </a:solidFill>
              </a:rPr>
              <a:t>We want services designed to prioritise the development of such relationships and their maintenance across life changes that are currently man-made trenches, such as when a child turns 18, moves school or area, goes into or out of custody, or crosses a ‘threshold’ for the involvement of statutory services. </a:t>
            </a:r>
            <a:endParaRPr lang="en-GB" sz="1200" dirty="0">
              <a:solidFill>
                <a:srgbClr val="2A3890"/>
              </a:solidFill>
            </a:endParaRPr>
          </a:p>
          <a:p>
            <a:pPr>
              <a:spcBef>
                <a:spcPct val="0"/>
              </a:spcBef>
            </a:pPr>
            <a:endParaRPr lang="en-US" sz="1200" dirty="0">
              <a:solidFill>
                <a:srgbClr val="2A3890"/>
              </a:solidFill>
              <a:latin typeface="Trade Gothic LT Std" panose="020B0503020502020204" pitchFamily="34" charset="77"/>
              <a:ea typeface="Trade Gothic LT Std 1 Bold"/>
              <a:cs typeface="Trade Gothic LT Std 1 Bold"/>
              <a:sym typeface="Trade Gothic LT Std 1 Bold"/>
            </a:endParaRPr>
          </a:p>
        </p:txBody>
      </p:sp>
      <p:pic>
        <p:nvPicPr>
          <p:cNvPr id="147" name="Picture 146" descr="A group of people standing together&#10;&#10;Description automatically generated">
            <a:extLst>
              <a:ext uri="{FF2B5EF4-FFF2-40B4-BE49-F238E27FC236}">
                <a16:creationId xmlns:a16="http://schemas.microsoft.com/office/drawing/2014/main" id="{E45EAEBB-0AE2-6448-69B4-C434675263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08" y="2560026"/>
            <a:ext cx="6704207" cy="377111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62DF97E-D5C5-0ABC-2E66-2B81BD271BE5}"/>
              </a:ext>
            </a:extLst>
          </p:cNvPr>
          <p:cNvSpPr/>
          <p:nvPr/>
        </p:nvSpPr>
        <p:spPr>
          <a:xfrm>
            <a:off x="0" y="-1"/>
            <a:ext cx="6096000" cy="1860201"/>
          </a:xfrm>
          <a:prstGeom prst="rect">
            <a:avLst/>
          </a:prstGeom>
          <a:solidFill>
            <a:srgbClr val="2A389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142">
            <a:extLst>
              <a:ext uri="{FF2B5EF4-FFF2-40B4-BE49-F238E27FC236}">
                <a16:creationId xmlns:a16="http://schemas.microsoft.com/office/drawing/2014/main" id="{7B8B8DFE-A1E0-E1FD-F8B9-863F378D1BE8}"/>
              </a:ext>
            </a:extLst>
          </p:cNvPr>
          <p:cNvSpPr txBox="1"/>
          <p:nvPr/>
        </p:nvSpPr>
        <p:spPr>
          <a:xfrm>
            <a:off x="935097" y="833577"/>
            <a:ext cx="6580326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Trade Gothic LT Std Extended" pitchFamily="2" charset="0"/>
                <a:ea typeface="Trade Gothic LT Std 1 Bold"/>
                <a:cs typeface="Trade Gothic LT Std 1 Bold"/>
                <a:sym typeface="Trade Gothic LT Std 1 Bold"/>
              </a:rPr>
              <a:t>SHiFT’S</a:t>
            </a:r>
            <a:r>
              <a:rPr lang="en-US" sz="3600" b="1" dirty="0">
                <a:solidFill>
                  <a:schemeClr val="bg1"/>
                </a:solidFill>
                <a:latin typeface="Trade Gothic LT Std Extended" pitchFamily="2" charset="0"/>
                <a:ea typeface="Trade Gothic LT Std 1 Bold"/>
                <a:cs typeface="Trade Gothic LT Std 1 Bold"/>
                <a:sym typeface="Trade Gothic LT Std 1 Bold"/>
              </a:rPr>
              <a:t> VISION</a:t>
            </a:r>
          </a:p>
        </p:txBody>
      </p:sp>
      <p:pic>
        <p:nvPicPr>
          <p:cNvPr id="149" name="Picture 148" descr="A group of people standing in different colors&#10;&#10;Description automatically generated">
            <a:extLst>
              <a:ext uri="{FF2B5EF4-FFF2-40B4-BE49-F238E27FC236}">
                <a16:creationId xmlns:a16="http://schemas.microsoft.com/office/drawing/2014/main" id="{2BE6614C-DB11-E43A-737B-1187CA96582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070" r="32767"/>
          <a:stretch>
            <a:fillRect/>
          </a:stretch>
        </p:blipFill>
        <p:spPr>
          <a:xfrm>
            <a:off x="7515423" y="442953"/>
            <a:ext cx="2787194" cy="339618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 136">
            <a:extLst>
              <a:ext uri="{FF2B5EF4-FFF2-40B4-BE49-F238E27FC236}">
                <a16:creationId xmlns:a16="http://schemas.microsoft.com/office/drawing/2014/main" id="{081EECB9-63C0-B6EB-F84D-B0B27A0CCB30}"/>
              </a:ext>
            </a:extLst>
          </p:cNvPr>
          <p:cNvSpPr/>
          <p:nvPr/>
        </p:nvSpPr>
        <p:spPr>
          <a:xfrm>
            <a:off x="10514867" y="5873508"/>
            <a:ext cx="1244553" cy="719833"/>
          </a:xfrm>
          <a:custGeom>
            <a:avLst/>
            <a:gdLst/>
            <a:ahLst/>
            <a:cxnLst/>
            <a:rect l="l" t="t" r="r" b="b"/>
            <a:pathLst>
              <a:path w="1866829" h="1079749">
                <a:moveTo>
                  <a:pt x="0" y="0"/>
                </a:moveTo>
                <a:lnTo>
                  <a:pt x="1866829" y="0"/>
                </a:lnTo>
                <a:lnTo>
                  <a:pt x="1866829" y="1079749"/>
                </a:lnTo>
                <a:lnTo>
                  <a:pt x="0" y="107974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pic>
        <p:nvPicPr>
          <p:cNvPr id="2" name="Picture 1" descr="A diagram of a diagram of learning&#10;&#10;AI-generated content may be incorrect.">
            <a:extLst>
              <a:ext uri="{FF2B5EF4-FFF2-40B4-BE49-F238E27FC236}">
                <a16:creationId xmlns:a16="http://schemas.microsoft.com/office/drawing/2014/main" id="{C8E234BB-857B-D218-ED68-886A87E55F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097" y="2221153"/>
            <a:ext cx="4423128" cy="3686775"/>
          </a:xfrm>
          <a:prstGeom prst="rect">
            <a:avLst/>
          </a:prstGeom>
        </p:spPr>
      </p:pic>
      <p:sp>
        <p:nvSpPr>
          <p:cNvPr id="28" name="TextBox 143">
            <a:extLst>
              <a:ext uri="{FF2B5EF4-FFF2-40B4-BE49-F238E27FC236}">
                <a16:creationId xmlns:a16="http://schemas.microsoft.com/office/drawing/2014/main" id="{E2EEC0DD-2AFA-4496-B928-B7A67CF03EE7}"/>
              </a:ext>
            </a:extLst>
          </p:cNvPr>
          <p:cNvSpPr txBox="1"/>
          <p:nvPr/>
        </p:nvSpPr>
        <p:spPr>
          <a:xfrm>
            <a:off x="5867642" y="2818045"/>
            <a:ext cx="5389261" cy="24929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GB" dirty="0">
                <a:solidFill>
                  <a:srgbClr val="2A3890"/>
                </a:solidFill>
              </a:rPr>
              <a:t>SHiFT exists to break the destructive cycle of children and young people caught up in, or at risk of, crime. </a:t>
            </a:r>
          </a:p>
          <a:p>
            <a:endParaRPr lang="en-GB" dirty="0">
              <a:solidFill>
                <a:srgbClr val="2A3890"/>
              </a:solidFill>
            </a:endParaRPr>
          </a:p>
          <a:p>
            <a:r>
              <a:rPr lang="en-GB" dirty="0">
                <a:solidFill>
                  <a:srgbClr val="2A3890"/>
                </a:solidFill>
              </a:rPr>
              <a:t>We seek to transform policy and practice in how young people in these circumstances are seen and supported.</a:t>
            </a:r>
          </a:p>
          <a:p>
            <a:endParaRPr lang="en-GB" dirty="0">
              <a:solidFill>
                <a:srgbClr val="2A3890"/>
              </a:solidFill>
            </a:endParaRPr>
          </a:p>
          <a:p>
            <a:r>
              <a:rPr lang="en-GB" dirty="0">
                <a:solidFill>
                  <a:srgbClr val="2A3890"/>
                </a:solidFill>
              </a:rPr>
              <a:t>We do this by combining intensive systemic practice, learning, and systems change.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82A2AD6-BA40-87DB-DC77-C7DDF1A0A5A6}"/>
              </a:ext>
            </a:extLst>
          </p:cNvPr>
          <p:cNvSpPr/>
          <p:nvPr/>
        </p:nvSpPr>
        <p:spPr>
          <a:xfrm>
            <a:off x="0" y="-1"/>
            <a:ext cx="12192000" cy="1860201"/>
          </a:xfrm>
          <a:prstGeom prst="rect">
            <a:avLst/>
          </a:prstGeom>
          <a:solidFill>
            <a:srgbClr val="2A389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142">
            <a:extLst>
              <a:ext uri="{FF2B5EF4-FFF2-40B4-BE49-F238E27FC236}">
                <a16:creationId xmlns:a16="http://schemas.microsoft.com/office/drawing/2014/main" id="{664FDA61-AE4A-8881-C159-1075B4CA618E}"/>
              </a:ext>
            </a:extLst>
          </p:cNvPr>
          <p:cNvSpPr txBox="1"/>
          <p:nvPr/>
        </p:nvSpPr>
        <p:spPr>
          <a:xfrm>
            <a:off x="935097" y="833577"/>
            <a:ext cx="6580326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Trade Gothic LT Std Extended" pitchFamily="2" charset="0"/>
                <a:ea typeface="Trade Gothic LT Std 1 Bold"/>
                <a:cs typeface="Trade Gothic LT Std 1 Bold"/>
                <a:sym typeface="Trade Gothic LT Std 1 Bold"/>
              </a:rPr>
              <a:t>SHiFT’S</a:t>
            </a:r>
            <a:r>
              <a:rPr lang="en-US" sz="3600" b="1" dirty="0">
                <a:solidFill>
                  <a:schemeClr val="bg1"/>
                </a:solidFill>
                <a:latin typeface="Trade Gothic LT Std Extended" pitchFamily="2" charset="0"/>
                <a:ea typeface="Trade Gothic LT Std 1 Bold"/>
                <a:cs typeface="Trade Gothic LT Std 1 Bold"/>
                <a:sym typeface="Trade Gothic LT Std 1 Bold"/>
              </a:rPr>
              <a:t> MISSION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ED7D1B4-9A6D-5DDA-C3BB-AF98A7DBBE07}"/>
              </a:ext>
            </a:extLst>
          </p:cNvPr>
          <p:cNvSpPr/>
          <p:nvPr/>
        </p:nvSpPr>
        <p:spPr>
          <a:xfrm>
            <a:off x="0" y="0"/>
            <a:ext cx="12192000" cy="1860200"/>
          </a:xfrm>
          <a:prstGeom prst="rect">
            <a:avLst/>
          </a:prstGeom>
          <a:solidFill>
            <a:srgbClr val="2A389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8AB7B3C-9EAE-E78B-062E-37216F891259}"/>
              </a:ext>
            </a:extLst>
          </p:cNvPr>
          <p:cNvSpPr/>
          <p:nvPr/>
        </p:nvSpPr>
        <p:spPr>
          <a:xfrm>
            <a:off x="0" y="-1"/>
            <a:ext cx="12192000" cy="1860201"/>
          </a:xfrm>
          <a:prstGeom prst="rect">
            <a:avLst/>
          </a:prstGeom>
          <a:solidFill>
            <a:srgbClr val="2A389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Freeform 2"/>
          <p:cNvSpPr/>
          <p:nvPr/>
        </p:nvSpPr>
        <p:spPr>
          <a:xfrm>
            <a:off x="2520054" y="1548933"/>
            <a:ext cx="1533531" cy="1675189"/>
          </a:xfrm>
          <a:custGeom>
            <a:avLst/>
            <a:gdLst/>
            <a:ahLst/>
            <a:cxnLst/>
            <a:rect l="l" t="t" r="r" b="b"/>
            <a:pathLst>
              <a:path w="2300297" h="2512784">
                <a:moveTo>
                  <a:pt x="0" y="0"/>
                </a:moveTo>
                <a:lnTo>
                  <a:pt x="2300297" y="0"/>
                </a:lnTo>
                <a:lnTo>
                  <a:pt x="2300297" y="2512784"/>
                </a:lnTo>
                <a:lnTo>
                  <a:pt x="0" y="251278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0557" r="-43258"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3" name="Freeform 3"/>
          <p:cNvSpPr/>
          <p:nvPr/>
        </p:nvSpPr>
        <p:spPr>
          <a:xfrm>
            <a:off x="4184269" y="3741726"/>
            <a:ext cx="1532925" cy="1711594"/>
          </a:xfrm>
          <a:custGeom>
            <a:avLst/>
            <a:gdLst/>
            <a:ahLst/>
            <a:cxnLst/>
            <a:rect l="l" t="t" r="r" b="b"/>
            <a:pathLst>
              <a:path w="2299387" h="2567391">
                <a:moveTo>
                  <a:pt x="0" y="0"/>
                </a:moveTo>
                <a:lnTo>
                  <a:pt x="2299388" y="0"/>
                </a:lnTo>
                <a:lnTo>
                  <a:pt x="2299388" y="2567391"/>
                </a:lnTo>
                <a:lnTo>
                  <a:pt x="0" y="256739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12517" t="-23711" r="-32671" b="-22761"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5" name="Freeform 5"/>
          <p:cNvSpPr/>
          <p:nvPr/>
        </p:nvSpPr>
        <p:spPr>
          <a:xfrm>
            <a:off x="4187527" y="1548933"/>
            <a:ext cx="1532925" cy="1674527"/>
          </a:xfrm>
          <a:custGeom>
            <a:avLst/>
            <a:gdLst/>
            <a:ahLst/>
            <a:cxnLst/>
            <a:rect l="l" t="t" r="r" b="b"/>
            <a:pathLst>
              <a:path w="2299387" h="2511790">
                <a:moveTo>
                  <a:pt x="0" y="0"/>
                </a:moveTo>
                <a:lnTo>
                  <a:pt x="2299387" y="0"/>
                </a:lnTo>
                <a:lnTo>
                  <a:pt x="2299387" y="2511790"/>
                </a:lnTo>
                <a:lnTo>
                  <a:pt x="0" y="251179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25788" t="-30186" r="-24163" b="-41425"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6" name="Freeform 6"/>
          <p:cNvSpPr/>
          <p:nvPr/>
        </p:nvSpPr>
        <p:spPr>
          <a:xfrm>
            <a:off x="5857588" y="1548933"/>
            <a:ext cx="1532925" cy="1674527"/>
          </a:xfrm>
          <a:custGeom>
            <a:avLst/>
            <a:gdLst/>
            <a:ahLst/>
            <a:cxnLst/>
            <a:rect l="l" t="t" r="r" b="b"/>
            <a:pathLst>
              <a:path w="2299387" h="2511790">
                <a:moveTo>
                  <a:pt x="0" y="0"/>
                </a:moveTo>
                <a:lnTo>
                  <a:pt x="2299387" y="0"/>
                </a:lnTo>
                <a:lnTo>
                  <a:pt x="2299387" y="2511790"/>
                </a:lnTo>
                <a:lnTo>
                  <a:pt x="0" y="251179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4618" r="-4618"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7" name="Freeform 7"/>
          <p:cNvSpPr/>
          <p:nvPr/>
        </p:nvSpPr>
        <p:spPr>
          <a:xfrm>
            <a:off x="5856982" y="3741726"/>
            <a:ext cx="1532925" cy="1711594"/>
          </a:xfrm>
          <a:custGeom>
            <a:avLst/>
            <a:gdLst/>
            <a:ahLst/>
            <a:cxnLst/>
            <a:rect l="l" t="t" r="r" b="b"/>
            <a:pathLst>
              <a:path w="2300297" h="2567391">
                <a:moveTo>
                  <a:pt x="0" y="0"/>
                </a:moveTo>
                <a:lnTo>
                  <a:pt x="2300297" y="0"/>
                </a:lnTo>
                <a:lnTo>
                  <a:pt x="2300297" y="2567391"/>
                </a:lnTo>
                <a:lnTo>
                  <a:pt x="0" y="256739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204" t="-20128" b="-17229"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8" name="Freeform 8"/>
          <p:cNvSpPr/>
          <p:nvPr/>
        </p:nvSpPr>
        <p:spPr>
          <a:xfrm>
            <a:off x="9211447" y="3734542"/>
            <a:ext cx="1532925" cy="1711594"/>
          </a:xfrm>
          <a:custGeom>
            <a:avLst/>
            <a:gdLst/>
            <a:ahLst/>
            <a:cxnLst/>
            <a:rect l="l" t="t" r="r" b="b"/>
            <a:pathLst>
              <a:path w="2299387" h="2567391">
                <a:moveTo>
                  <a:pt x="0" y="0"/>
                </a:moveTo>
                <a:lnTo>
                  <a:pt x="2299387" y="0"/>
                </a:lnTo>
                <a:lnTo>
                  <a:pt x="2299387" y="2567391"/>
                </a:lnTo>
                <a:lnTo>
                  <a:pt x="0" y="256739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15231" r="-7670" b="-10072"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9" name="Freeform 9"/>
          <p:cNvSpPr/>
          <p:nvPr/>
        </p:nvSpPr>
        <p:spPr>
          <a:xfrm>
            <a:off x="7529695" y="3734542"/>
            <a:ext cx="1532925" cy="1712278"/>
          </a:xfrm>
          <a:custGeom>
            <a:avLst/>
            <a:gdLst/>
            <a:ahLst/>
            <a:cxnLst/>
            <a:rect l="l" t="t" r="r" b="b"/>
            <a:pathLst>
              <a:path w="2299387" h="2568417">
                <a:moveTo>
                  <a:pt x="0" y="0"/>
                </a:moveTo>
                <a:lnTo>
                  <a:pt x="2299387" y="0"/>
                </a:lnTo>
                <a:lnTo>
                  <a:pt x="2299387" y="2568417"/>
                </a:lnTo>
                <a:lnTo>
                  <a:pt x="0" y="256841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5850" r="-5850"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0" name="TextBox 10"/>
          <p:cNvSpPr txBox="1"/>
          <p:nvPr/>
        </p:nvSpPr>
        <p:spPr>
          <a:xfrm>
            <a:off x="2553144" y="3233101"/>
            <a:ext cx="1467348" cy="502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31"/>
              </a:lnSpc>
            </a:pPr>
            <a:r>
              <a:rPr lang="en-US" sz="1094" b="1">
                <a:solidFill>
                  <a:srgbClr val="1B1464"/>
                </a:solidFill>
                <a:latin typeface="Trade Gothic LT Std 3 Bold"/>
                <a:ea typeface="Trade Gothic LT Std 3 Bold"/>
                <a:cs typeface="Trade Gothic LT Std 3 Bold"/>
                <a:sym typeface="Trade Gothic LT Std 3 Bold"/>
              </a:rPr>
              <a:t>SOPHIE HUMPHREYS OBE</a:t>
            </a:r>
          </a:p>
          <a:p>
            <a:pPr algn="ctr">
              <a:lnSpc>
                <a:spcPts val="1021"/>
              </a:lnSpc>
            </a:pPr>
            <a:r>
              <a:rPr lang="en-US" sz="729">
                <a:solidFill>
                  <a:srgbClr val="1B1464"/>
                </a:solidFill>
                <a:latin typeface="Trade Gothic LT Std 3 Light"/>
                <a:ea typeface="Trade Gothic LT Std 3 Light"/>
                <a:cs typeface="Trade Gothic LT Std 3 Light"/>
                <a:sym typeface="Trade Gothic LT Std 3 Light"/>
              </a:rPr>
              <a:t>CO-FOUNDER AND TRUSTEE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30047" y="3233101"/>
            <a:ext cx="1342917" cy="3097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531"/>
              </a:lnSpc>
            </a:pPr>
            <a:r>
              <a:rPr lang="en-US" sz="1093" b="1">
                <a:solidFill>
                  <a:srgbClr val="1B1464"/>
                </a:solidFill>
                <a:latin typeface="Trade Gothic LT Std 3 Bold"/>
                <a:ea typeface="Trade Gothic LT Std 3 Bold"/>
                <a:cs typeface="Trade Gothic LT Std 3 Bold"/>
                <a:sym typeface="Trade Gothic LT Std 3 Bold"/>
              </a:rPr>
              <a:t>JOSH MACALISTER OBE MP</a:t>
            </a:r>
          </a:p>
          <a:p>
            <a:pPr algn="ctr">
              <a:lnSpc>
                <a:spcPts val="1021"/>
              </a:lnSpc>
            </a:pPr>
            <a:r>
              <a:rPr lang="en-US" sz="729">
                <a:solidFill>
                  <a:srgbClr val="1B1464"/>
                </a:solidFill>
                <a:latin typeface="Trade Gothic LT Std 3 Light"/>
                <a:ea typeface="Trade Gothic LT Std 3 Light"/>
                <a:cs typeface="Trade Gothic LT Std 3 Light"/>
                <a:sym typeface="Trade Gothic LT Std 3 Light"/>
              </a:rPr>
              <a:t>CO-FOUNDER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256317" y="3233101"/>
            <a:ext cx="1395345" cy="309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31"/>
              </a:lnSpc>
            </a:pPr>
            <a:r>
              <a:rPr lang="en-US" sz="1093" b="1">
                <a:solidFill>
                  <a:srgbClr val="1B1464"/>
                </a:solidFill>
                <a:latin typeface="Trade Gothic LT Std 3 Bold"/>
                <a:ea typeface="Trade Gothic LT Std 3 Bold"/>
                <a:cs typeface="Trade Gothic LT Std 3 Bold"/>
                <a:sym typeface="Trade Gothic LT Std 3 Bold"/>
              </a:rPr>
              <a:t>REBECCA CRAMER</a:t>
            </a:r>
          </a:p>
          <a:p>
            <a:pPr algn="ctr">
              <a:lnSpc>
                <a:spcPts val="1021"/>
              </a:lnSpc>
            </a:pPr>
            <a:r>
              <a:rPr lang="en-US" sz="729">
                <a:solidFill>
                  <a:srgbClr val="1B1464"/>
                </a:solidFill>
                <a:latin typeface="Trade Gothic LT Std 3 Light"/>
                <a:ea typeface="Trade Gothic LT Std 3 Light"/>
                <a:cs typeface="Trade Gothic LT Std 3 Light"/>
                <a:sym typeface="Trade Gothic LT Std 3 Light"/>
              </a:rPr>
              <a:t>CO-FOUNDER AND TRUSTEE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857588" y="3233101"/>
            <a:ext cx="1544615" cy="326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59"/>
              </a:lnSpc>
            </a:pPr>
            <a:r>
              <a:rPr lang="en-US" sz="1113" b="1" dirty="0">
                <a:solidFill>
                  <a:srgbClr val="1B1464"/>
                </a:solidFill>
                <a:latin typeface="Trade Gothic LT Std 3 Bold"/>
                <a:ea typeface="Trade Gothic LT Std 3 Bold"/>
                <a:cs typeface="Trade Gothic LT Std 3 Bold"/>
                <a:sym typeface="Trade Gothic LT Std 3 Bold"/>
              </a:rPr>
              <a:t>MICHAEL CLARK </a:t>
            </a:r>
          </a:p>
          <a:p>
            <a:pPr algn="ctr">
              <a:lnSpc>
                <a:spcPts val="1039"/>
              </a:lnSpc>
            </a:pPr>
            <a:r>
              <a:rPr lang="en-US" sz="742" dirty="0">
                <a:solidFill>
                  <a:srgbClr val="1B1464"/>
                </a:solidFill>
                <a:latin typeface="Trade Gothic LT Std 3 Light"/>
                <a:ea typeface="Trade Gothic LT Std 3 Light"/>
                <a:cs typeface="Trade Gothic LT Std 3 Light"/>
                <a:sym typeface="Trade Gothic LT Std 3 Light"/>
              </a:rPr>
              <a:t>CO-FOUNDER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217809" y="5503015"/>
            <a:ext cx="1417747" cy="3231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65"/>
              </a:lnSpc>
            </a:pPr>
            <a:r>
              <a:rPr lang="en-US" sz="1117" b="1">
                <a:solidFill>
                  <a:srgbClr val="1B1464"/>
                </a:solidFill>
                <a:latin typeface="Trade Gothic LT Std 3 Bold"/>
                <a:ea typeface="Trade Gothic LT Std 3 Bold"/>
                <a:cs typeface="Trade Gothic LT Std 3 Bold"/>
                <a:sym typeface="Trade Gothic LT Std 3 Bold"/>
              </a:rPr>
              <a:t>PAM PARKES</a:t>
            </a:r>
          </a:p>
          <a:p>
            <a:pPr algn="ctr">
              <a:lnSpc>
                <a:spcPts val="1043"/>
              </a:lnSpc>
            </a:pPr>
            <a:r>
              <a:rPr lang="en-US" sz="745">
                <a:solidFill>
                  <a:srgbClr val="1B1464"/>
                </a:solidFill>
                <a:latin typeface="Trade Gothic LT Std 3 Light"/>
                <a:ea typeface="Trade Gothic LT Std 3 Light"/>
                <a:cs typeface="Trade Gothic LT Std 3 Light"/>
                <a:sym typeface="Trade Gothic LT Std 3 Light"/>
              </a:rPr>
              <a:t>TRUSTEE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879130" y="5498962"/>
            <a:ext cx="1417746" cy="4512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565"/>
              </a:lnSpc>
            </a:pPr>
            <a:r>
              <a:rPr lang="en-US" sz="1117" b="1">
                <a:solidFill>
                  <a:srgbClr val="1B1464"/>
                </a:solidFill>
                <a:latin typeface="Trade Gothic LT Std 3 Bold"/>
                <a:ea typeface="Trade Gothic LT Std 3 Bold"/>
                <a:cs typeface="Trade Gothic LT Std 3 Bold"/>
                <a:sym typeface="Trade Gothic LT Std 3 Bold"/>
              </a:rPr>
              <a:t>RASHEED PENDRY OBE</a:t>
            </a:r>
          </a:p>
          <a:p>
            <a:pPr algn="ctr">
              <a:lnSpc>
                <a:spcPts val="1043"/>
              </a:lnSpc>
            </a:pPr>
            <a:r>
              <a:rPr lang="en-US" sz="745">
                <a:solidFill>
                  <a:srgbClr val="1B1464"/>
                </a:solidFill>
                <a:latin typeface="Trade Gothic LT Std 3 Light"/>
                <a:ea typeface="Trade Gothic LT Std 3 Light"/>
                <a:cs typeface="Trade Gothic LT Std 3 Light"/>
                <a:sym typeface="Trade Gothic LT Std 3 Light"/>
              </a:rPr>
              <a:t>TRUSTEE AND PRACTICE</a:t>
            </a:r>
          </a:p>
          <a:p>
            <a:pPr algn="ctr">
              <a:lnSpc>
                <a:spcPts val="1043"/>
              </a:lnSpc>
            </a:pPr>
            <a:r>
              <a:rPr lang="en-US" sz="745">
                <a:solidFill>
                  <a:srgbClr val="1B1464"/>
                </a:solidFill>
                <a:latin typeface="Trade Gothic LT Std 3 Light"/>
                <a:ea typeface="Trade Gothic LT Std 3 Light"/>
                <a:cs typeface="Trade Gothic LT Std 3 Light"/>
                <a:sym typeface="Trade Gothic LT Std 3 Light"/>
              </a:rPr>
              <a:t>COMMITTEE CHAIR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679032" y="5460458"/>
            <a:ext cx="1159837" cy="5282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65"/>
              </a:lnSpc>
            </a:pPr>
            <a:r>
              <a:rPr lang="en-US" sz="1117" b="1">
                <a:solidFill>
                  <a:srgbClr val="1B1464"/>
                </a:solidFill>
                <a:latin typeface="Trade Gothic LT Std 3 Bold"/>
                <a:ea typeface="Trade Gothic LT Std 3 Bold"/>
                <a:cs typeface="Trade Gothic LT Std 3 Bold"/>
                <a:sym typeface="Trade Gothic LT Std 3 Bold"/>
              </a:rPr>
              <a:t>SARAH HAZZLEDINE</a:t>
            </a:r>
          </a:p>
          <a:p>
            <a:pPr algn="ctr">
              <a:lnSpc>
                <a:spcPts val="1043"/>
              </a:lnSpc>
            </a:pPr>
            <a:r>
              <a:rPr lang="en-US" sz="745">
                <a:solidFill>
                  <a:srgbClr val="1B1464"/>
                </a:solidFill>
                <a:latin typeface="Trade Gothic LT Std 3 Light"/>
                <a:ea typeface="Trade Gothic LT Std 3 Light"/>
                <a:cs typeface="Trade Gothic LT Std 3 Light"/>
                <a:sym typeface="Trade Gothic LT Std 3 Light"/>
              </a:rPr>
              <a:t>TRUSTEE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9176314" y="5460457"/>
            <a:ext cx="1532925" cy="4513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65"/>
              </a:lnSpc>
            </a:pPr>
            <a:r>
              <a:rPr lang="en-US" sz="1117" b="1">
                <a:solidFill>
                  <a:srgbClr val="1B1464"/>
                </a:solidFill>
                <a:latin typeface="Trade Gothic LT Std 3 Bold"/>
                <a:ea typeface="Trade Gothic LT Std 3 Bold"/>
                <a:cs typeface="Trade Gothic LT Std 3 Bold"/>
                <a:sym typeface="Trade Gothic LT Std 3 Bold"/>
              </a:rPr>
              <a:t>DR LUKE ROBERTS</a:t>
            </a:r>
          </a:p>
          <a:p>
            <a:pPr algn="ctr">
              <a:lnSpc>
                <a:spcPts val="1043"/>
              </a:lnSpc>
            </a:pPr>
            <a:r>
              <a:rPr lang="en-US" sz="745">
                <a:solidFill>
                  <a:srgbClr val="1B1464"/>
                </a:solidFill>
                <a:latin typeface="Trade Gothic LT Std 3 Light"/>
                <a:ea typeface="Trade Gothic LT Std 3 Light"/>
                <a:cs typeface="Trade Gothic LT Std 3 Light"/>
                <a:sym typeface="Trade Gothic LT Std 3 Light"/>
              </a:rPr>
              <a:t>TRUSTEE AND RESEARCH &amp; EVALUATION COMMITTEE CHAIR</a:t>
            </a:r>
          </a:p>
        </p:txBody>
      </p:sp>
      <p:pic>
        <p:nvPicPr>
          <p:cNvPr id="22" name="Picture 21" descr="A person with his arms crossed&#10;&#10;Description automatically generated">
            <a:extLst>
              <a:ext uri="{FF2B5EF4-FFF2-40B4-BE49-F238E27FC236}">
                <a16:creationId xmlns:a16="http://schemas.microsoft.com/office/drawing/2014/main" id="{E28AD6E7-6882-6AED-F4BA-46EE4CE0EA0D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8663" r="10758" b="10030"/>
          <a:stretch/>
        </p:blipFill>
        <p:spPr>
          <a:xfrm>
            <a:off x="835044" y="3735227"/>
            <a:ext cx="1532925" cy="1711593"/>
          </a:xfrm>
          <a:prstGeom prst="rect">
            <a:avLst/>
          </a:prstGeom>
        </p:spPr>
      </p:pic>
      <p:pic>
        <p:nvPicPr>
          <p:cNvPr id="24" name="Picture 23" descr="A person in a suit and tie&#10;&#10;Description automatically generated">
            <a:extLst>
              <a:ext uri="{FF2B5EF4-FFF2-40B4-BE49-F238E27FC236}">
                <a16:creationId xmlns:a16="http://schemas.microsoft.com/office/drawing/2014/main" id="{26CCA99F-F3DF-248B-9167-33C0764991E8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5854" r="5889"/>
          <a:stretch/>
        </p:blipFill>
        <p:spPr>
          <a:xfrm>
            <a:off x="2501911" y="3735226"/>
            <a:ext cx="1533531" cy="1724595"/>
          </a:xfrm>
          <a:prstGeom prst="rect">
            <a:avLst/>
          </a:prstGeom>
        </p:spPr>
      </p:pic>
      <p:sp>
        <p:nvSpPr>
          <p:cNvPr id="25" name="TextBox 14">
            <a:extLst>
              <a:ext uri="{FF2B5EF4-FFF2-40B4-BE49-F238E27FC236}">
                <a16:creationId xmlns:a16="http://schemas.microsoft.com/office/drawing/2014/main" id="{6F694A2C-7BF3-0778-7F93-4F851FF4F0D2}"/>
              </a:ext>
            </a:extLst>
          </p:cNvPr>
          <p:cNvSpPr txBox="1"/>
          <p:nvPr/>
        </p:nvSpPr>
        <p:spPr>
          <a:xfrm>
            <a:off x="2553951" y="5528468"/>
            <a:ext cx="1417747" cy="3231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65"/>
              </a:lnSpc>
            </a:pPr>
            <a:r>
              <a:rPr lang="en-US" sz="1117" b="1">
                <a:solidFill>
                  <a:srgbClr val="1B1464"/>
                </a:solidFill>
                <a:latin typeface="Trade Gothic LT Std 3 Bold"/>
                <a:ea typeface="Trade Gothic LT Std 3 Bold"/>
                <a:cs typeface="Trade Gothic LT Std 3 Bold"/>
                <a:sym typeface="Trade Gothic LT Std 3 Bold"/>
              </a:rPr>
              <a:t>KEIR MONTEITH KC</a:t>
            </a:r>
          </a:p>
          <a:p>
            <a:pPr algn="ctr">
              <a:lnSpc>
                <a:spcPts val="1043"/>
              </a:lnSpc>
            </a:pPr>
            <a:r>
              <a:rPr lang="en-US" sz="745">
                <a:solidFill>
                  <a:srgbClr val="1B1464"/>
                </a:solidFill>
                <a:latin typeface="Trade Gothic LT Std 3 Light"/>
                <a:ea typeface="Trade Gothic LT Std 3 Light"/>
                <a:cs typeface="Trade Gothic LT Std 3 Light"/>
                <a:sym typeface="Trade Gothic LT Std 3 Light"/>
              </a:rPr>
              <a:t>TRUSTEE</a:t>
            </a:r>
          </a:p>
        </p:txBody>
      </p:sp>
      <p:sp>
        <p:nvSpPr>
          <p:cNvPr id="26" name="TextBox 14">
            <a:extLst>
              <a:ext uri="{FF2B5EF4-FFF2-40B4-BE49-F238E27FC236}">
                <a16:creationId xmlns:a16="http://schemas.microsoft.com/office/drawing/2014/main" id="{F235C8E4-4013-C480-3648-9C7B79772875}"/>
              </a:ext>
            </a:extLst>
          </p:cNvPr>
          <p:cNvSpPr txBox="1"/>
          <p:nvPr/>
        </p:nvSpPr>
        <p:spPr>
          <a:xfrm>
            <a:off x="892632" y="5528468"/>
            <a:ext cx="1417747" cy="5282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65"/>
              </a:lnSpc>
            </a:pPr>
            <a:r>
              <a:rPr lang="en-US" sz="1117" b="1" dirty="0">
                <a:solidFill>
                  <a:srgbClr val="1B1464"/>
                </a:solidFill>
                <a:latin typeface="Trade Gothic LT Std 3 Bold"/>
                <a:ea typeface="Trade Gothic LT Std 3 Bold"/>
                <a:cs typeface="Trade Gothic LT Std 3 Bold"/>
                <a:sym typeface="Trade Gothic LT Std 3 Bold"/>
              </a:rPr>
              <a:t>PROFESSOR MARTIN GRIFFITHS CBE</a:t>
            </a:r>
          </a:p>
          <a:p>
            <a:pPr algn="ctr">
              <a:lnSpc>
                <a:spcPts val="1043"/>
              </a:lnSpc>
            </a:pPr>
            <a:r>
              <a:rPr lang="en-US" sz="745" dirty="0">
                <a:solidFill>
                  <a:srgbClr val="1B1464"/>
                </a:solidFill>
                <a:latin typeface="Trade Gothic LT Std 3 Light"/>
                <a:ea typeface="Trade Gothic LT Std 3 Light"/>
                <a:cs typeface="Trade Gothic LT Std 3 Light"/>
                <a:sym typeface="Trade Gothic LT Std 3 Light"/>
              </a:rPr>
              <a:t>CHAIR OF BOARD OF TRUSTEES</a:t>
            </a:r>
          </a:p>
        </p:txBody>
      </p:sp>
      <p:sp>
        <p:nvSpPr>
          <p:cNvPr id="23" name="Freeform 136">
            <a:extLst>
              <a:ext uri="{FF2B5EF4-FFF2-40B4-BE49-F238E27FC236}">
                <a16:creationId xmlns:a16="http://schemas.microsoft.com/office/drawing/2014/main" id="{6F5A137F-B203-1334-68E2-D8D552537683}"/>
              </a:ext>
            </a:extLst>
          </p:cNvPr>
          <p:cNvSpPr/>
          <p:nvPr/>
        </p:nvSpPr>
        <p:spPr>
          <a:xfrm>
            <a:off x="10514867" y="5873508"/>
            <a:ext cx="1244553" cy="719833"/>
          </a:xfrm>
          <a:custGeom>
            <a:avLst/>
            <a:gdLst/>
            <a:ahLst/>
            <a:cxnLst/>
            <a:rect l="l" t="t" r="r" b="b"/>
            <a:pathLst>
              <a:path w="1866829" h="1079749">
                <a:moveTo>
                  <a:pt x="0" y="0"/>
                </a:moveTo>
                <a:lnTo>
                  <a:pt x="1866829" y="0"/>
                </a:lnTo>
                <a:lnTo>
                  <a:pt x="1866829" y="1079749"/>
                </a:lnTo>
                <a:lnTo>
                  <a:pt x="0" y="1079749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pic>
        <p:nvPicPr>
          <p:cNvPr id="19" name="Picture 18" descr="A person in a suit and tie&#10;&#10;AI-generated content may be incorrect.">
            <a:extLst>
              <a:ext uri="{FF2B5EF4-FFF2-40B4-BE49-F238E27FC236}">
                <a16:creationId xmlns:a16="http://schemas.microsoft.com/office/drawing/2014/main" id="{25E5AE1E-57C8-4651-12F4-C4A920FAF5D1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b="18692"/>
          <a:stretch>
            <a:fillRect/>
          </a:stretch>
        </p:blipFill>
        <p:spPr>
          <a:xfrm>
            <a:off x="835044" y="1548932"/>
            <a:ext cx="1532925" cy="1674527"/>
          </a:xfrm>
          <a:prstGeom prst="rect">
            <a:avLst/>
          </a:prstGeom>
        </p:spPr>
      </p:pic>
      <p:sp>
        <p:nvSpPr>
          <p:cNvPr id="28" name="TextBox 142">
            <a:extLst>
              <a:ext uri="{FF2B5EF4-FFF2-40B4-BE49-F238E27FC236}">
                <a16:creationId xmlns:a16="http://schemas.microsoft.com/office/drawing/2014/main" id="{F6EB6038-E7B6-3170-76FD-25E41FDC6E94}"/>
              </a:ext>
            </a:extLst>
          </p:cNvPr>
          <p:cNvSpPr txBox="1"/>
          <p:nvPr/>
        </p:nvSpPr>
        <p:spPr>
          <a:xfrm>
            <a:off x="935097" y="833577"/>
            <a:ext cx="6580326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rade Gothic LT Std Extended" pitchFamily="2" charset="0"/>
                <a:ea typeface="Trade Gothic LT Std 1 Bold"/>
                <a:cs typeface="Trade Gothic LT Std 1 Bold"/>
                <a:sym typeface="Trade Gothic LT Std 1 Bold"/>
              </a:rPr>
              <a:t>OUR PEOPLE</a:t>
            </a:r>
          </a:p>
        </p:txBody>
      </p:sp>
    </p:spTree>
    <p:extLst>
      <p:ext uri="{BB962C8B-B14F-4D97-AF65-F5344CB8AC3E}">
        <p14:creationId xmlns:p14="http://schemas.microsoft.com/office/powerpoint/2010/main" val="382793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13442" y="2696206"/>
            <a:ext cx="1919224" cy="2096511"/>
          </a:xfrm>
          <a:custGeom>
            <a:avLst/>
            <a:gdLst/>
            <a:ahLst/>
            <a:cxnLst/>
            <a:rect l="l" t="t" r="r" b="b"/>
            <a:pathLst>
              <a:path w="1526753" h="1667785">
                <a:moveTo>
                  <a:pt x="0" y="0"/>
                </a:moveTo>
                <a:lnTo>
                  <a:pt x="1526753" y="0"/>
                </a:lnTo>
                <a:lnTo>
                  <a:pt x="1526753" y="1667785"/>
                </a:lnTo>
                <a:lnTo>
                  <a:pt x="0" y="166778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0557" r="-43258"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4" name="TextBox 4"/>
          <p:cNvSpPr txBox="1"/>
          <p:nvPr/>
        </p:nvSpPr>
        <p:spPr>
          <a:xfrm>
            <a:off x="813442" y="4936698"/>
            <a:ext cx="5282558" cy="1384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dirty="0">
                <a:solidFill>
                  <a:srgbClr val="2A3890"/>
                </a:solidFill>
                <a:latin typeface="Trade Gothic LT Std" pitchFamily="2" charset="0"/>
                <a:ea typeface="Trade Gothic LT Std 3 Light"/>
                <a:cs typeface="Trade Gothic LT Std 3 Light"/>
                <a:sym typeface="Trade Gothic LT Std 3 Light"/>
              </a:rPr>
              <a:t>The ingredients of Breaking Cycles have been tested and evaluated as successful at Pause, the </a:t>
            </a:r>
            <a:r>
              <a:rPr lang="en-US" dirty="0" err="1">
                <a:solidFill>
                  <a:srgbClr val="2A3890"/>
                </a:solidFill>
                <a:latin typeface="Trade Gothic LT Std" pitchFamily="2" charset="0"/>
                <a:ea typeface="Trade Gothic LT Std 3 Light"/>
                <a:cs typeface="Trade Gothic LT Std 3 Light"/>
                <a:sym typeface="Trade Gothic LT Std 3 Light"/>
              </a:rPr>
              <a:t>organisation</a:t>
            </a:r>
            <a:r>
              <a:rPr lang="en-US" dirty="0">
                <a:solidFill>
                  <a:srgbClr val="2A3890"/>
                </a:solidFill>
                <a:latin typeface="Trade Gothic LT Std" pitchFamily="2" charset="0"/>
                <a:ea typeface="Trade Gothic LT Std 3 Light"/>
                <a:cs typeface="Trade Gothic LT Std 3 Light"/>
                <a:sym typeface="Trade Gothic LT Std 3 Light"/>
              </a:rPr>
              <a:t> founded by Sophie Humphreys in 2013. Pause works to prevent the damaging consequences of children being taken into care.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047359" y="2546123"/>
            <a:ext cx="2871334" cy="22159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dirty="0">
                <a:solidFill>
                  <a:srgbClr val="2A3890"/>
                </a:solidFill>
                <a:latin typeface="Trade Gothic LT Std" panose="020B0503020502020204" pitchFamily="34" charset="77"/>
                <a:ea typeface="Trade Gothic LT Std 3 Bold"/>
                <a:cs typeface="Trade Gothic LT Std 3 Bold"/>
                <a:sym typeface="Trade Gothic LT Std 3 Bold"/>
              </a:rPr>
              <a:t>At the heart of everything we are, and everything we do is Breaking Cycles – a dynamic and evidenced approach to enabling change, created and pioneered by SHiFT’s Co-Founder, Sophie Humphreys OBE. </a:t>
            </a:r>
          </a:p>
        </p:txBody>
      </p:sp>
      <p:sp>
        <p:nvSpPr>
          <p:cNvPr id="6" name="Freeform 6"/>
          <p:cNvSpPr/>
          <p:nvPr/>
        </p:nvSpPr>
        <p:spPr>
          <a:xfrm>
            <a:off x="6135044" y="1799047"/>
            <a:ext cx="5094622" cy="3423636"/>
          </a:xfrm>
          <a:custGeom>
            <a:avLst/>
            <a:gdLst/>
            <a:ahLst/>
            <a:cxnLst/>
            <a:rect l="l" t="t" r="r" b="b"/>
            <a:pathLst>
              <a:path w="7641933" h="5135454">
                <a:moveTo>
                  <a:pt x="0" y="0"/>
                </a:moveTo>
                <a:lnTo>
                  <a:pt x="7641933" y="0"/>
                </a:lnTo>
                <a:lnTo>
                  <a:pt x="7641933" y="5135454"/>
                </a:lnTo>
                <a:lnTo>
                  <a:pt x="0" y="513545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6773" b="-6114"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7" name="Freeform 7"/>
          <p:cNvSpPr/>
          <p:nvPr/>
        </p:nvSpPr>
        <p:spPr>
          <a:xfrm>
            <a:off x="9885790" y="4868241"/>
            <a:ext cx="136915" cy="136915"/>
          </a:xfrm>
          <a:custGeom>
            <a:avLst/>
            <a:gdLst/>
            <a:ahLst/>
            <a:cxnLst/>
            <a:rect l="l" t="t" r="r" b="b"/>
            <a:pathLst>
              <a:path w="205372" h="205372">
                <a:moveTo>
                  <a:pt x="0" y="0"/>
                </a:moveTo>
                <a:lnTo>
                  <a:pt x="205372" y="0"/>
                </a:lnTo>
                <a:lnTo>
                  <a:pt x="205372" y="205372"/>
                </a:lnTo>
                <a:lnTo>
                  <a:pt x="0" y="20537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8" name="TextBox 8"/>
          <p:cNvSpPr txBox="1"/>
          <p:nvPr/>
        </p:nvSpPr>
        <p:spPr>
          <a:xfrm>
            <a:off x="9954247" y="3205278"/>
            <a:ext cx="1491770" cy="897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32"/>
              </a:lnSpc>
              <a:spcBef>
                <a:spcPct val="0"/>
              </a:spcBef>
            </a:pPr>
            <a:r>
              <a:rPr lang="en-US" sz="1032" b="1">
                <a:solidFill>
                  <a:srgbClr val="FF0000"/>
                </a:solidFill>
                <a:latin typeface="Trade Gothic LT Std 3 Bold"/>
                <a:ea typeface="Trade Gothic LT Std 3 Bold"/>
                <a:cs typeface="Trade Gothic LT Std 3 Bold"/>
                <a:sym typeface="Trade Gothic LT Std 3 Bold"/>
              </a:rPr>
              <a:t>THE HOOK</a:t>
            </a:r>
            <a:r>
              <a:rPr lang="en-US" sz="1032">
                <a:solidFill>
                  <a:srgbClr val="030E74"/>
                </a:solidFill>
                <a:latin typeface="Trade Gothic LT Std 3 Light"/>
                <a:ea typeface="Trade Gothic LT Std 3 Light"/>
                <a:cs typeface="Trade Gothic LT Std 3 Light"/>
                <a:sym typeface="Trade Gothic LT Std 3 Light"/>
              </a:rPr>
              <a:t> </a:t>
            </a:r>
            <a:r>
              <a:rPr lang="en-US" sz="1032">
                <a:solidFill>
                  <a:srgbClr val="1B1464"/>
                </a:solidFill>
                <a:latin typeface="Trade Gothic LT Std 3 Light"/>
                <a:ea typeface="Trade Gothic LT Std 3 Light"/>
                <a:cs typeface="Trade Gothic LT Std 3 Light"/>
                <a:sym typeface="Trade Gothic LT Std 3 Light"/>
              </a:rPr>
              <a:t>IS WHATEVER MOTIVATES A PERSON TO THINK, REFLECT, AND BEGIN TAKING STEPS TOWARDS A BETTER LIFE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061749" y="4890405"/>
            <a:ext cx="1896903" cy="1025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53"/>
              </a:lnSpc>
              <a:spcBef>
                <a:spcPct val="0"/>
              </a:spcBef>
            </a:pPr>
            <a:r>
              <a:rPr lang="en-US" sz="753">
                <a:solidFill>
                  <a:srgbClr val="1B1464"/>
                </a:solidFill>
                <a:latin typeface="Trade Gothic LT Std 3 Light"/>
                <a:ea typeface="Trade Gothic LT Std 3 Light"/>
                <a:cs typeface="Trade Gothic LT Std 3 Light"/>
                <a:sym typeface="Trade Gothic LT Std 3 Light"/>
              </a:rPr>
              <a:t>Sophie Humphreys OBE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13442" y="2144780"/>
            <a:ext cx="5931563" cy="2771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00"/>
              </a:lnSpc>
            </a:pPr>
            <a:r>
              <a:rPr lang="en-US" sz="2800" b="1" dirty="0" err="1">
                <a:solidFill>
                  <a:srgbClr val="2A3890"/>
                </a:solidFill>
                <a:latin typeface="Trade Gothic LT Std 1 Bold"/>
                <a:ea typeface="Trade Gothic LT Std 1 Bold"/>
                <a:cs typeface="Trade Gothic LT Std 1 Bold"/>
                <a:sym typeface="Trade Gothic LT Std 1 Bold"/>
              </a:rPr>
              <a:t>SHiFT’S</a:t>
            </a:r>
            <a:r>
              <a:rPr lang="en-US" sz="2800" b="1" dirty="0">
                <a:solidFill>
                  <a:srgbClr val="2A3890"/>
                </a:solidFill>
                <a:latin typeface="Trade Gothic LT Std 1 Bold"/>
                <a:ea typeface="Trade Gothic LT Std 1 Bold"/>
                <a:cs typeface="Trade Gothic LT Std 1 Bold"/>
                <a:sym typeface="Trade Gothic LT Std 1 Bold"/>
              </a:rPr>
              <a:t> CORE INGREDIENTS </a:t>
            </a:r>
          </a:p>
        </p:txBody>
      </p:sp>
      <p:sp>
        <p:nvSpPr>
          <p:cNvPr id="13" name="Freeform 136">
            <a:extLst>
              <a:ext uri="{FF2B5EF4-FFF2-40B4-BE49-F238E27FC236}">
                <a16:creationId xmlns:a16="http://schemas.microsoft.com/office/drawing/2014/main" id="{C0D3A380-C048-313D-0713-B9D4483D5F34}"/>
              </a:ext>
            </a:extLst>
          </p:cNvPr>
          <p:cNvSpPr/>
          <p:nvPr/>
        </p:nvSpPr>
        <p:spPr>
          <a:xfrm>
            <a:off x="10514867" y="5873508"/>
            <a:ext cx="1244553" cy="719833"/>
          </a:xfrm>
          <a:custGeom>
            <a:avLst/>
            <a:gdLst/>
            <a:ahLst/>
            <a:cxnLst/>
            <a:rect l="l" t="t" r="r" b="b"/>
            <a:pathLst>
              <a:path w="1866829" h="1079749">
                <a:moveTo>
                  <a:pt x="0" y="0"/>
                </a:moveTo>
                <a:lnTo>
                  <a:pt x="1866829" y="0"/>
                </a:lnTo>
                <a:lnTo>
                  <a:pt x="1866829" y="1079749"/>
                </a:lnTo>
                <a:lnTo>
                  <a:pt x="0" y="107974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6F789A6-C298-CB7C-5925-B0401D413794}"/>
              </a:ext>
            </a:extLst>
          </p:cNvPr>
          <p:cNvSpPr/>
          <p:nvPr/>
        </p:nvSpPr>
        <p:spPr>
          <a:xfrm>
            <a:off x="0" y="-1"/>
            <a:ext cx="12192000" cy="1860201"/>
          </a:xfrm>
          <a:prstGeom prst="rect">
            <a:avLst/>
          </a:prstGeom>
          <a:solidFill>
            <a:srgbClr val="2A389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2">
            <a:extLst>
              <a:ext uri="{FF2B5EF4-FFF2-40B4-BE49-F238E27FC236}">
                <a16:creationId xmlns:a16="http://schemas.microsoft.com/office/drawing/2014/main" id="{2AC105E2-CEB0-EA12-3846-C81DE89ED837}"/>
              </a:ext>
            </a:extLst>
          </p:cNvPr>
          <p:cNvSpPr txBox="1"/>
          <p:nvPr/>
        </p:nvSpPr>
        <p:spPr>
          <a:xfrm>
            <a:off x="935097" y="833577"/>
            <a:ext cx="6580326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rade Gothic LT Std Extended" pitchFamily="2" charset="0"/>
                <a:ea typeface="Trade Gothic LT Std 1 Bold"/>
                <a:cs typeface="Trade Gothic LT Std 1 Bold"/>
                <a:sym typeface="Trade Gothic LT Std 1 Bold"/>
              </a:rPr>
              <a:t>BREAKING CYCLES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7E859C5-1BF5-DE9D-DF08-502371EA2D02}"/>
              </a:ext>
            </a:extLst>
          </p:cNvPr>
          <p:cNvSpPr/>
          <p:nvPr/>
        </p:nvSpPr>
        <p:spPr>
          <a:xfrm>
            <a:off x="0" y="-1"/>
            <a:ext cx="12192000" cy="1860201"/>
          </a:xfrm>
          <a:prstGeom prst="rect">
            <a:avLst/>
          </a:prstGeom>
          <a:solidFill>
            <a:srgbClr val="2A389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74C8E1B-CDD3-8642-F998-19055C743C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4819760"/>
              </p:ext>
            </p:extLst>
          </p:nvPr>
        </p:nvGraphicFramePr>
        <p:xfrm>
          <a:off x="744828" y="1048051"/>
          <a:ext cx="10702344" cy="518329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351172">
                  <a:extLst>
                    <a:ext uri="{9D8B030D-6E8A-4147-A177-3AD203B41FA5}">
                      <a16:colId xmlns:a16="http://schemas.microsoft.com/office/drawing/2014/main" val="1028047154"/>
                    </a:ext>
                  </a:extLst>
                </a:gridCol>
                <a:gridCol w="5351172">
                  <a:extLst>
                    <a:ext uri="{9D8B030D-6E8A-4147-A177-3AD203B41FA5}">
                      <a16:colId xmlns:a16="http://schemas.microsoft.com/office/drawing/2014/main" val="891892654"/>
                    </a:ext>
                  </a:extLst>
                </a:gridCol>
              </a:tblGrid>
              <a:tr h="917601">
                <a:tc>
                  <a:txBody>
                    <a:bodyPr/>
                    <a:lstStyle/>
                    <a:p>
                      <a:r>
                        <a:rPr lang="en-US" sz="3600" b="1" i="0" dirty="0">
                          <a:solidFill>
                            <a:schemeClr val="bg1"/>
                          </a:solidFill>
                          <a:latin typeface="Trade Gothic LT Std Extended" pitchFamily="2" charset="0"/>
                        </a:rPr>
                        <a:t>FROM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i="0" dirty="0">
                          <a:solidFill>
                            <a:schemeClr val="bg1"/>
                          </a:solidFill>
                          <a:latin typeface="Trade Gothic LT Std Extended" pitchFamily="2" charset="0"/>
                        </a:rPr>
                        <a:t>TO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1207013"/>
                  </a:ext>
                </a:extLst>
              </a:tr>
              <a:tr h="931503">
                <a:tc>
                  <a:txBody>
                    <a:bodyPr/>
                    <a:lstStyle/>
                    <a:p>
                      <a:r>
                        <a:rPr lang="en-GB" sz="2400" b="0" u="none" strike="noStrike" kern="1200" dirty="0">
                          <a:solidFill>
                            <a:srgbClr val="2A3890"/>
                          </a:solidFill>
                          <a:effectLst/>
                          <a:latin typeface="Trade Gothic LT Std" panose="020B0503020502020204" pitchFamily="34" charset="77"/>
                        </a:rPr>
                        <a:t>doing what existing processes make easiest</a:t>
                      </a:r>
                      <a:endParaRPr lang="en-US" sz="2400" dirty="0">
                        <a:solidFill>
                          <a:srgbClr val="2A3890"/>
                        </a:solidFill>
                        <a:latin typeface="Trade Gothic LT Std" panose="020B0503020502020204" pitchFamily="34" charset="77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2A3890"/>
                          </a:solidFill>
                          <a:latin typeface="Trade Gothic LT Std" panose="020B0503020502020204" pitchFamily="34" charset="77"/>
                        </a:rPr>
                        <a:t>doing what is right by the child</a:t>
                      </a:r>
                      <a:br>
                        <a:rPr lang="en-GB" sz="2400" dirty="0">
                          <a:solidFill>
                            <a:srgbClr val="2A3890"/>
                          </a:solidFill>
                          <a:latin typeface="Trade Gothic LT Std" panose="020B0503020502020204" pitchFamily="34" charset="77"/>
                        </a:rPr>
                      </a:br>
                      <a:endParaRPr lang="en-US" sz="2400" dirty="0">
                        <a:solidFill>
                          <a:srgbClr val="2A3890"/>
                        </a:solidFill>
                        <a:latin typeface="Trade Gothic LT Std" panose="020B0503020502020204" pitchFamily="34" charset="77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3433505"/>
                  </a:ext>
                </a:extLst>
              </a:tr>
              <a:tr h="539680">
                <a:tc>
                  <a:txBody>
                    <a:bodyPr/>
                    <a:lstStyle/>
                    <a:p>
                      <a:r>
                        <a:rPr lang="en-GB" sz="2400" b="0" u="none" strike="noStrike" kern="1200" dirty="0">
                          <a:solidFill>
                            <a:srgbClr val="2A3890"/>
                          </a:solidFill>
                          <a:effectLst/>
                          <a:latin typeface="Trade Gothic LT Std" panose="020B0503020502020204" pitchFamily="34" charset="77"/>
                        </a:rPr>
                        <a:t>focusing narrowly on immediate safety</a:t>
                      </a:r>
                      <a:endParaRPr lang="en-US" sz="2400" dirty="0">
                        <a:solidFill>
                          <a:srgbClr val="2A3890"/>
                        </a:solidFill>
                        <a:latin typeface="Trade Gothic LT Std" panose="020B0503020502020204" pitchFamily="34" charset="77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u="none" strike="noStrike" kern="1200" dirty="0">
                          <a:solidFill>
                            <a:srgbClr val="2A3890"/>
                          </a:solidFill>
                          <a:effectLst/>
                          <a:latin typeface="Trade Gothic LT Std" panose="020B0503020502020204" pitchFamily="34" charset="77"/>
                        </a:rPr>
                        <a:t>going for gold across all aspects of life</a:t>
                      </a:r>
                      <a:endParaRPr lang="en-US" sz="2400" dirty="0">
                        <a:solidFill>
                          <a:srgbClr val="2A3890"/>
                        </a:solidFill>
                        <a:latin typeface="Trade Gothic LT Std" panose="020B0503020502020204" pitchFamily="34" charset="77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4618914"/>
                  </a:ext>
                </a:extLst>
              </a:tr>
              <a:tr h="931503">
                <a:tc>
                  <a:txBody>
                    <a:bodyPr/>
                    <a:lstStyle/>
                    <a:p>
                      <a:r>
                        <a:rPr lang="en-GB" sz="2400" b="0" u="none" strike="noStrike" kern="1200" dirty="0">
                          <a:solidFill>
                            <a:srgbClr val="2A3890"/>
                          </a:solidFill>
                          <a:effectLst/>
                          <a:latin typeface="Trade Gothic LT Std" panose="020B0503020502020204" pitchFamily="34" charset="77"/>
                        </a:rPr>
                        <a:t>short-term intervention and handoff</a:t>
                      </a:r>
                      <a:endParaRPr lang="en-US" sz="2400" dirty="0">
                        <a:solidFill>
                          <a:srgbClr val="2A3890"/>
                        </a:solidFill>
                        <a:latin typeface="Trade Gothic LT Std" panose="020B0503020502020204" pitchFamily="34" charset="77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u="none" strike="noStrike" kern="1200" dirty="0">
                          <a:solidFill>
                            <a:srgbClr val="2A3890"/>
                          </a:solidFill>
                          <a:effectLst/>
                          <a:latin typeface="Trade Gothic LT Std" panose="020B0503020502020204" pitchFamily="34" charset="77"/>
                        </a:rPr>
                        <a:t>holding and pulling for help through one consistent relationship</a:t>
                      </a:r>
                      <a:endParaRPr lang="en-US" sz="2400" dirty="0">
                        <a:solidFill>
                          <a:srgbClr val="2A3890"/>
                        </a:solidFill>
                        <a:latin typeface="Trade Gothic LT Std" panose="020B0503020502020204" pitchFamily="34" charset="77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4796368"/>
                  </a:ext>
                </a:extLst>
              </a:tr>
              <a:tr h="931503">
                <a:tc>
                  <a:txBody>
                    <a:bodyPr/>
                    <a:lstStyle/>
                    <a:p>
                      <a:r>
                        <a:rPr lang="en-GB" sz="2400" b="0" u="none" strike="noStrike" kern="1200" dirty="0">
                          <a:solidFill>
                            <a:srgbClr val="2A3890"/>
                          </a:solidFill>
                          <a:effectLst/>
                          <a:latin typeface="Trade Gothic LT Std" panose="020B0503020502020204" pitchFamily="34" charset="77"/>
                        </a:rPr>
                        <a:t>seeing individual problems to be fixed</a:t>
                      </a:r>
                      <a:endParaRPr lang="en-US" sz="2400" dirty="0">
                        <a:solidFill>
                          <a:srgbClr val="2A3890"/>
                        </a:solidFill>
                        <a:latin typeface="Trade Gothic LT Std" panose="020B0503020502020204" pitchFamily="34" charset="77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u="none" strike="noStrike" kern="1200" dirty="0">
                          <a:solidFill>
                            <a:srgbClr val="2A3890"/>
                          </a:solidFill>
                          <a:effectLst/>
                          <a:latin typeface="Trade Gothic LT Std" panose="020B0503020502020204" pitchFamily="34" charset="77"/>
                        </a:rPr>
                        <a:t>seeing relational patterns that can be influenced</a:t>
                      </a:r>
                      <a:endParaRPr lang="en-US" sz="2400" dirty="0">
                        <a:solidFill>
                          <a:srgbClr val="2A3890"/>
                        </a:solidFill>
                        <a:latin typeface="Trade Gothic LT Std" panose="020B0503020502020204" pitchFamily="34" charset="77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9590112"/>
                  </a:ext>
                </a:extLst>
              </a:tr>
              <a:tr h="931503">
                <a:tc>
                  <a:txBody>
                    <a:bodyPr/>
                    <a:lstStyle/>
                    <a:p>
                      <a:r>
                        <a:rPr lang="en-GB" sz="2400" b="0" u="none" strike="noStrike" kern="1200" dirty="0">
                          <a:solidFill>
                            <a:srgbClr val="2A3890"/>
                          </a:solidFill>
                          <a:effectLst/>
                          <a:latin typeface="Trade Gothic LT Std" panose="020B0503020502020204" pitchFamily="34" charset="77"/>
                        </a:rPr>
                        <a:t>working in fragmented hierarchies</a:t>
                      </a:r>
                      <a:endParaRPr lang="en-US" sz="2400" dirty="0">
                        <a:solidFill>
                          <a:srgbClr val="2A3890"/>
                        </a:solidFill>
                        <a:latin typeface="Trade Gothic LT Std" panose="020B0503020502020204" pitchFamily="34" charset="77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u="none" strike="noStrike" kern="1200" dirty="0">
                          <a:solidFill>
                            <a:srgbClr val="2A3890"/>
                          </a:solidFill>
                          <a:effectLst/>
                          <a:latin typeface="Trade Gothic LT Std" panose="020B0503020502020204" pitchFamily="34" charset="77"/>
                        </a:rPr>
                        <a:t>staying in the complexity as integrated networks of support</a:t>
                      </a:r>
                      <a:endParaRPr lang="en-US" sz="2400" dirty="0">
                        <a:solidFill>
                          <a:srgbClr val="2A3890"/>
                        </a:solidFill>
                        <a:latin typeface="Trade Gothic LT Std" panose="020B0503020502020204" pitchFamily="34" charset="77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6984762"/>
                  </a:ext>
                </a:extLst>
              </a:tr>
            </a:tbl>
          </a:graphicData>
        </a:graphic>
      </p:graphicFrame>
      <p:sp>
        <p:nvSpPr>
          <p:cNvPr id="3" name="Freeform 136">
            <a:extLst>
              <a:ext uri="{FF2B5EF4-FFF2-40B4-BE49-F238E27FC236}">
                <a16:creationId xmlns:a16="http://schemas.microsoft.com/office/drawing/2014/main" id="{CA479B9A-479D-051F-3237-1F9D0D717A4C}"/>
              </a:ext>
            </a:extLst>
          </p:cNvPr>
          <p:cNvSpPr/>
          <p:nvPr/>
        </p:nvSpPr>
        <p:spPr>
          <a:xfrm>
            <a:off x="10516233" y="6012308"/>
            <a:ext cx="1244553" cy="719833"/>
          </a:xfrm>
          <a:custGeom>
            <a:avLst/>
            <a:gdLst/>
            <a:ahLst/>
            <a:cxnLst/>
            <a:rect l="l" t="t" r="r" b="b"/>
            <a:pathLst>
              <a:path w="1866829" h="1079749">
                <a:moveTo>
                  <a:pt x="0" y="0"/>
                </a:moveTo>
                <a:lnTo>
                  <a:pt x="1866829" y="0"/>
                </a:lnTo>
                <a:lnTo>
                  <a:pt x="1866829" y="1079749"/>
                </a:lnTo>
                <a:lnTo>
                  <a:pt x="0" y="107974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69374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7AB7208-8505-7070-A0CE-D783E51777D1}"/>
              </a:ext>
            </a:extLst>
          </p:cNvPr>
          <p:cNvSpPr/>
          <p:nvPr/>
        </p:nvSpPr>
        <p:spPr>
          <a:xfrm>
            <a:off x="0" y="-1"/>
            <a:ext cx="5969280" cy="1860201"/>
          </a:xfrm>
          <a:prstGeom prst="rect">
            <a:avLst/>
          </a:prstGeom>
          <a:solidFill>
            <a:srgbClr val="2A389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A map of the united kingdom&#10;&#10;AI-generated content may be incorrect.">
            <a:extLst>
              <a:ext uri="{FF2B5EF4-FFF2-40B4-BE49-F238E27FC236}">
                <a16:creationId xmlns:a16="http://schemas.microsoft.com/office/drawing/2014/main" id="{653D3516-4372-7A8B-05E7-48E49E2DFB5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307" t="20764" r="30307" b="8754"/>
          <a:stretch>
            <a:fillRect/>
          </a:stretch>
        </p:blipFill>
        <p:spPr>
          <a:xfrm>
            <a:off x="5969280" y="125859"/>
            <a:ext cx="5791506" cy="6042215"/>
          </a:xfrm>
          <a:prstGeom prst="rect">
            <a:avLst/>
          </a:prstGeom>
        </p:spPr>
      </p:pic>
      <p:sp>
        <p:nvSpPr>
          <p:cNvPr id="35" name="TextBox 35"/>
          <p:cNvSpPr txBox="1"/>
          <p:nvPr/>
        </p:nvSpPr>
        <p:spPr>
          <a:xfrm>
            <a:off x="953050" y="2146438"/>
            <a:ext cx="4831468" cy="38779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dirty="0">
                <a:solidFill>
                  <a:srgbClr val="2A3890"/>
                </a:solidFill>
                <a:latin typeface="Trade Gothic LT Std 3 Light"/>
                <a:ea typeface="Trade Gothic LT Std 3 Light"/>
                <a:cs typeface="Trade Gothic LT Std 3 Light"/>
                <a:sym typeface="Trade Gothic LT Std 3 Light"/>
              </a:rPr>
              <a:t>SHiFT Practices are tailored to meet local needs and priorities. This means that each SHiFT Practice has a slightly different character, though we all work to the same vision, and values and within a common Framework. </a:t>
            </a:r>
          </a:p>
          <a:p>
            <a:endParaRPr lang="en-US" dirty="0">
              <a:solidFill>
                <a:srgbClr val="2A3890"/>
              </a:solidFill>
              <a:latin typeface="Trade Gothic LT Std 3 Light"/>
              <a:ea typeface="Trade Gothic LT Std 3 Light"/>
              <a:cs typeface="Trade Gothic LT Std 3 Light"/>
              <a:sym typeface="Trade Gothic LT Std 3 Light"/>
            </a:endParaRPr>
          </a:p>
          <a:p>
            <a:pPr>
              <a:spcBef>
                <a:spcPct val="0"/>
              </a:spcBef>
            </a:pPr>
            <a:r>
              <a:rPr lang="en-US" dirty="0">
                <a:solidFill>
                  <a:srgbClr val="2A3890"/>
                </a:solidFill>
                <a:latin typeface="Trade Gothic LT Std 3 Light"/>
                <a:ea typeface="Trade Gothic LT Std 3 Light"/>
                <a:cs typeface="Trade Gothic LT Std 3 Light"/>
                <a:sym typeface="Trade Gothic LT Std 3 Light"/>
              </a:rPr>
              <a:t>To date we have launched nine practices, with seven currently in operation. </a:t>
            </a:r>
          </a:p>
          <a:p>
            <a:pPr>
              <a:spcBef>
                <a:spcPct val="0"/>
              </a:spcBef>
            </a:pPr>
            <a:endParaRPr lang="en-US" dirty="0">
              <a:solidFill>
                <a:srgbClr val="2A3890"/>
              </a:solidFill>
              <a:latin typeface="Trade Gothic LT Std 3 Light"/>
              <a:ea typeface="Trade Gothic LT Std 3 Light"/>
              <a:cs typeface="Trade Gothic LT Std 3 Light"/>
              <a:sym typeface="Trade Gothic LT Std 3 Light"/>
            </a:endParaRPr>
          </a:p>
          <a:p>
            <a:pPr>
              <a:spcBef>
                <a:spcPct val="0"/>
              </a:spcBef>
            </a:pPr>
            <a:r>
              <a:rPr lang="en-US" dirty="0">
                <a:solidFill>
                  <a:srgbClr val="2A3890"/>
                </a:solidFill>
                <a:latin typeface="Trade Gothic LT Std 3 Light"/>
                <a:ea typeface="Trade Gothic LT Std 3 Light"/>
                <a:cs typeface="Trade Gothic LT Std 3 Light"/>
                <a:sym typeface="Trade Gothic LT Std 3 Light"/>
              </a:rPr>
              <a:t>Kingston and Richmond (January 2021), Greenwich (July 2021), Bexley (July 2022), Tameside (December 2022), Manchester (November 2023), Middlesbrough and Redcar &amp; Cleveland (May 2024), Essex (July 2025), Croydon (May 2026). </a:t>
            </a:r>
          </a:p>
        </p:txBody>
      </p:sp>
      <p:sp>
        <p:nvSpPr>
          <p:cNvPr id="53" name="Freeform 136">
            <a:extLst>
              <a:ext uri="{FF2B5EF4-FFF2-40B4-BE49-F238E27FC236}">
                <a16:creationId xmlns:a16="http://schemas.microsoft.com/office/drawing/2014/main" id="{EF44E513-3A7E-5BDD-A834-BA1DC043788F}"/>
              </a:ext>
            </a:extLst>
          </p:cNvPr>
          <p:cNvSpPr/>
          <p:nvPr/>
        </p:nvSpPr>
        <p:spPr>
          <a:xfrm>
            <a:off x="10516233" y="6012308"/>
            <a:ext cx="1244553" cy="719833"/>
          </a:xfrm>
          <a:custGeom>
            <a:avLst/>
            <a:gdLst/>
            <a:ahLst/>
            <a:cxnLst/>
            <a:rect l="l" t="t" r="r" b="b"/>
            <a:pathLst>
              <a:path w="1866829" h="1079749">
                <a:moveTo>
                  <a:pt x="0" y="0"/>
                </a:moveTo>
                <a:lnTo>
                  <a:pt x="1866829" y="0"/>
                </a:lnTo>
                <a:lnTo>
                  <a:pt x="1866829" y="1079749"/>
                </a:lnTo>
                <a:lnTo>
                  <a:pt x="0" y="107974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5" name="TextBox 142">
            <a:extLst>
              <a:ext uri="{FF2B5EF4-FFF2-40B4-BE49-F238E27FC236}">
                <a16:creationId xmlns:a16="http://schemas.microsoft.com/office/drawing/2014/main" id="{D77503C8-BC72-533A-85EB-4CF0A0C59D4E}"/>
              </a:ext>
            </a:extLst>
          </p:cNvPr>
          <p:cNvSpPr txBox="1"/>
          <p:nvPr/>
        </p:nvSpPr>
        <p:spPr>
          <a:xfrm>
            <a:off x="935097" y="833577"/>
            <a:ext cx="6580326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rade Gothic LT Std Extended" pitchFamily="2" charset="0"/>
                <a:ea typeface="Trade Gothic LT Std 1 Bold"/>
                <a:cs typeface="Trade Gothic LT Std 1 Bold"/>
                <a:sym typeface="Trade Gothic LT Std 1 Bold"/>
              </a:rPr>
              <a:t>SHiFT IN ACTION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CCB7F2-BDBB-D206-A81B-6AEBC9EA31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968498F-ADD5-1226-FF9D-5D18FAC32CA2}"/>
              </a:ext>
            </a:extLst>
          </p:cNvPr>
          <p:cNvSpPr/>
          <p:nvPr/>
        </p:nvSpPr>
        <p:spPr>
          <a:xfrm>
            <a:off x="0" y="-1"/>
            <a:ext cx="12192000" cy="1860201"/>
          </a:xfrm>
          <a:prstGeom prst="rect">
            <a:avLst/>
          </a:prstGeom>
          <a:solidFill>
            <a:srgbClr val="2A389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Box 34">
            <a:extLst>
              <a:ext uri="{FF2B5EF4-FFF2-40B4-BE49-F238E27FC236}">
                <a16:creationId xmlns:a16="http://schemas.microsoft.com/office/drawing/2014/main" id="{4A82F99D-FD9C-7208-022A-E962ADE05C13}"/>
              </a:ext>
            </a:extLst>
          </p:cNvPr>
          <p:cNvSpPr txBox="1"/>
          <p:nvPr/>
        </p:nvSpPr>
        <p:spPr>
          <a:xfrm>
            <a:off x="935097" y="556578"/>
            <a:ext cx="11017440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3600" b="1" dirty="0">
                <a:solidFill>
                  <a:schemeClr val="bg1"/>
                </a:solidFill>
                <a:latin typeface="Trade Gothic LT Std Extended" pitchFamily="2" charset="0"/>
                <a:ea typeface="Trade Gothic LT Std 3 Bold"/>
                <a:cs typeface="Trade Gothic LT Std 3 Bold"/>
                <a:sym typeface="Trade Gothic LT Std 3 Bold"/>
              </a:rPr>
              <a:t>SYSTEMS CHANGE ACROSS FAMILY AND YOUTH JUSTICE</a:t>
            </a:r>
          </a:p>
        </p:txBody>
      </p:sp>
      <p:sp>
        <p:nvSpPr>
          <p:cNvPr id="35" name="TextBox 35">
            <a:extLst>
              <a:ext uri="{FF2B5EF4-FFF2-40B4-BE49-F238E27FC236}">
                <a16:creationId xmlns:a16="http://schemas.microsoft.com/office/drawing/2014/main" id="{717560E6-EFD6-514D-BAC3-E713EE6BBC12}"/>
              </a:ext>
            </a:extLst>
          </p:cNvPr>
          <p:cNvSpPr txBox="1"/>
          <p:nvPr/>
        </p:nvSpPr>
        <p:spPr>
          <a:xfrm>
            <a:off x="935097" y="2412760"/>
            <a:ext cx="9387840" cy="3046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dirty="0">
                <a:solidFill>
                  <a:srgbClr val="2A3890"/>
                </a:solidFill>
                <a:latin typeface="Trade Gothic LT Std" panose="020B0503020502020204" pitchFamily="34" charset="77"/>
              </a:rPr>
              <a:t>Parallel proceedings - </a:t>
            </a:r>
            <a:r>
              <a:rPr lang="en-US" dirty="0" err="1">
                <a:solidFill>
                  <a:srgbClr val="2A3890"/>
                </a:solidFill>
                <a:latin typeface="Trade Gothic LT Std" panose="020B0503020502020204" pitchFamily="34" charset="77"/>
              </a:rPr>
              <a:t>DoLs</a:t>
            </a:r>
            <a:r>
              <a:rPr lang="en-US" dirty="0">
                <a:solidFill>
                  <a:srgbClr val="2A3890"/>
                </a:solidFill>
                <a:latin typeface="Trade Gothic LT Std" panose="020B0503020502020204" pitchFamily="34" charset="77"/>
              </a:rPr>
              <a:t>, care, crime. Crown Court backlogs.</a:t>
            </a:r>
          </a:p>
          <a:p>
            <a:endParaRPr lang="en-US" dirty="0">
              <a:solidFill>
                <a:srgbClr val="2A3890"/>
              </a:solidFill>
              <a:latin typeface="Trade Gothic LT Std" panose="020B0503020502020204" pitchFamily="34" charset="77"/>
            </a:endParaRPr>
          </a:p>
          <a:p>
            <a:r>
              <a:rPr lang="en-US" dirty="0">
                <a:solidFill>
                  <a:srgbClr val="2A3890"/>
                </a:solidFill>
                <a:latin typeface="Trade Gothic LT Std" panose="020B0503020502020204" pitchFamily="34" charset="77"/>
              </a:rPr>
              <a:t>‘Child First’ policing, prosecution… child remand population, 18-25 prison population.</a:t>
            </a:r>
          </a:p>
          <a:p>
            <a:r>
              <a:rPr lang="en-US" dirty="0">
                <a:solidFill>
                  <a:srgbClr val="2A3890"/>
                </a:solidFill>
                <a:latin typeface="Trade Gothic LT Std" panose="020B0503020502020204" pitchFamily="34" charset="77"/>
              </a:rPr>
              <a:t>Meaningful harm reduction outside of the criminal justice system?</a:t>
            </a:r>
          </a:p>
          <a:p>
            <a:endParaRPr lang="en-US" dirty="0">
              <a:solidFill>
                <a:srgbClr val="2A3890"/>
              </a:solidFill>
              <a:latin typeface="Trade Gothic LT Std" panose="020B0503020502020204" pitchFamily="34" charset="77"/>
            </a:endParaRPr>
          </a:p>
          <a:p>
            <a:r>
              <a:rPr lang="en-US" dirty="0">
                <a:solidFill>
                  <a:srgbClr val="2A3890"/>
                </a:solidFill>
                <a:latin typeface="Trade Gothic LT Std" panose="020B0503020502020204" pitchFamily="34" charset="77"/>
              </a:rPr>
              <a:t>A child protection system to meet teenage needs – risk inside and outside the home (contextual safeguarding), ‘violence fixated individuals’, agency and autonomy, residential and </a:t>
            </a:r>
            <a:r>
              <a:rPr lang="en-US" dirty="0" err="1">
                <a:solidFill>
                  <a:srgbClr val="2A3890"/>
                </a:solidFill>
                <a:latin typeface="Trade Gothic LT Std" panose="020B0503020502020204" pitchFamily="34" charset="77"/>
              </a:rPr>
              <a:t>DoLs</a:t>
            </a:r>
            <a:r>
              <a:rPr lang="en-US" dirty="0">
                <a:solidFill>
                  <a:srgbClr val="2A3890"/>
                </a:solidFill>
                <a:latin typeface="Trade Gothic LT Std" panose="020B0503020502020204" pitchFamily="34" charset="77"/>
              </a:rPr>
              <a:t> crisis.</a:t>
            </a:r>
          </a:p>
          <a:p>
            <a:endParaRPr lang="en-US" dirty="0">
              <a:solidFill>
                <a:srgbClr val="2A3890"/>
              </a:solidFill>
              <a:latin typeface="Trade Gothic LT Std" panose="020B0503020502020204" pitchFamily="34" charset="77"/>
            </a:endParaRPr>
          </a:p>
          <a:p>
            <a:r>
              <a:rPr lang="en-US" dirty="0">
                <a:solidFill>
                  <a:srgbClr val="2A3890"/>
                </a:solidFill>
                <a:latin typeface="Trade Gothic LT Std" panose="020B0503020502020204" pitchFamily="34" charset="77"/>
              </a:rPr>
              <a:t>CAMHS thresholds, waiting lists.</a:t>
            </a:r>
          </a:p>
          <a:p>
            <a:endParaRPr lang="en-US" dirty="0">
              <a:solidFill>
                <a:srgbClr val="2A3890"/>
              </a:solidFill>
              <a:latin typeface="Trade Gothic LT Std 3 Light"/>
              <a:ea typeface="Trade Gothic LT Std 3 Light"/>
              <a:cs typeface="Trade Gothic LT Std 3 Light"/>
              <a:sym typeface="Trade Gothic LT Std 3 Light"/>
            </a:endParaRPr>
          </a:p>
        </p:txBody>
      </p:sp>
      <p:sp>
        <p:nvSpPr>
          <p:cNvPr id="53" name="Freeform 136">
            <a:extLst>
              <a:ext uri="{FF2B5EF4-FFF2-40B4-BE49-F238E27FC236}">
                <a16:creationId xmlns:a16="http://schemas.microsoft.com/office/drawing/2014/main" id="{81EDAB43-54F7-E86D-F1B1-9188CA929EE1}"/>
              </a:ext>
            </a:extLst>
          </p:cNvPr>
          <p:cNvSpPr/>
          <p:nvPr/>
        </p:nvSpPr>
        <p:spPr>
          <a:xfrm>
            <a:off x="10516233" y="6012308"/>
            <a:ext cx="1244553" cy="719833"/>
          </a:xfrm>
          <a:custGeom>
            <a:avLst/>
            <a:gdLst/>
            <a:ahLst/>
            <a:cxnLst/>
            <a:rect l="l" t="t" r="r" b="b"/>
            <a:pathLst>
              <a:path w="1866829" h="1079749">
                <a:moveTo>
                  <a:pt x="0" y="0"/>
                </a:moveTo>
                <a:lnTo>
                  <a:pt x="1866829" y="0"/>
                </a:lnTo>
                <a:lnTo>
                  <a:pt x="1866829" y="1079749"/>
                </a:lnTo>
                <a:lnTo>
                  <a:pt x="0" y="107974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6986036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61409e4a-1c4e-4ce8-8585-af410df99d58">
      <UserInfo>
        <DisplayName>Antonia Ogundayisi</DisplayName>
        <AccountId>74</AccountId>
        <AccountType/>
      </UserInfo>
    </SharedWithUsers>
    <TaxCatchAll xmlns="61409e4a-1c4e-4ce8-8585-af410df99d58" xsi:nil="true"/>
    <lcf76f155ced4ddcb4097134ff3c332f xmlns="553dbd1b-d6a1-4412-9955-fedfd9407bf2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0F54CC2B3B1BC4598824334AA29249E" ma:contentTypeVersion="18" ma:contentTypeDescription="Create a new document." ma:contentTypeScope="" ma:versionID="e3b1baef0182da6cda809a409b93b596">
  <xsd:schema xmlns:xsd="http://www.w3.org/2001/XMLSchema" xmlns:xs="http://www.w3.org/2001/XMLSchema" xmlns:p="http://schemas.microsoft.com/office/2006/metadata/properties" xmlns:ns2="61409e4a-1c4e-4ce8-8585-af410df99d58" xmlns:ns3="553dbd1b-d6a1-4412-9955-fedfd9407bf2" targetNamespace="http://schemas.microsoft.com/office/2006/metadata/properties" ma:root="true" ma:fieldsID="243090a2fa8f955856f9c17243701080" ns2:_="" ns3:_="">
    <xsd:import namespace="61409e4a-1c4e-4ce8-8585-af410df99d58"/>
    <xsd:import namespace="553dbd1b-d6a1-4412-9955-fedfd9407bf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409e4a-1c4e-4ce8-8585-af410df99d5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20c263c-ce57-4380-aee5-c11330fcf8f0}" ma:internalName="TaxCatchAll" ma:showField="CatchAllData" ma:web="61409e4a-1c4e-4ce8-8585-af410df99d5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3dbd1b-d6a1-4412-9955-fedfd9407b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dc42543-5bc0-4e0f-98c8-f206464b630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FEBD3A3-0F16-4CBB-8243-95D31FEB9216}">
  <ds:schemaRefs>
    <ds:schemaRef ds:uri="http://schemas.openxmlformats.org/package/2006/metadata/core-properties"/>
    <ds:schemaRef ds:uri="http://schemas.microsoft.com/office/2006/documentManagement/types"/>
    <ds:schemaRef ds:uri="61409e4a-1c4e-4ce8-8585-af410df99d58"/>
    <ds:schemaRef ds:uri="http://www.w3.org/XML/1998/namespace"/>
    <ds:schemaRef ds:uri="http://purl.org/dc/terms/"/>
    <ds:schemaRef ds:uri="http://schemas.microsoft.com/office/infopath/2007/PartnerControls"/>
    <ds:schemaRef ds:uri="http://purl.org/dc/elements/1.1/"/>
    <ds:schemaRef ds:uri="553dbd1b-d6a1-4412-9955-fedfd9407bf2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5FB0C58-F69F-4793-9A82-ABA017B73F5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6108771-1F9C-4AB0-84AE-A52AD69BC7B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1409e4a-1c4e-4ce8-8585-af410df99d58"/>
    <ds:schemaRef ds:uri="553dbd1b-d6a1-4412-9955-fedfd9407b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234</TotalTime>
  <Words>708</Words>
  <Application>Microsoft Macintosh PowerPoint</Application>
  <PresentationFormat>Widescreen</PresentationFormat>
  <Paragraphs>76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</vt:lpstr>
      <vt:lpstr>Aptos</vt:lpstr>
      <vt:lpstr>Trade Gothic LT Std 3 Bold</vt:lpstr>
      <vt:lpstr>Trade Gothic LT Std 1 Bold</vt:lpstr>
      <vt:lpstr>Trade Gothic LT Std 3 Light</vt:lpstr>
      <vt:lpstr>Trade Gothic LT Std Extended</vt:lpstr>
      <vt:lpstr>Aptos Display</vt:lpstr>
      <vt:lpstr>Trade Gothic LT Std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Colin Cliff</dc:creator>
  <cp:lastModifiedBy>Lisa Hannant</cp:lastModifiedBy>
  <cp:revision>5</cp:revision>
  <cp:lastPrinted>2026-01-27T17:33:52Z</cp:lastPrinted>
  <dcterms:created xsi:type="dcterms:W3CDTF">2020-07-22T13:33:34Z</dcterms:created>
  <dcterms:modified xsi:type="dcterms:W3CDTF">2026-07-16T15:19:57Z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0x010100C0F54CC2B3B1BC4598824334AA29249E</vt:lpwstr>
  </property>
  <property fmtid="{D5CDD505-2E9C-101B-9397-08002B2CF9AE}" pid="3" name="MediaServiceImageTags">
    <vt:lpwstr/>
  </property>
</Properties>
</file>