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7" r:id="rId3"/>
    <p:sldId id="276" r:id="rId4"/>
    <p:sldId id="277" r:id="rId5"/>
    <p:sldId id="278" r:id="rId6"/>
    <p:sldId id="266" r:id="rId7"/>
    <p:sldId id="279" r:id="rId8"/>
    <p:sldId id="280" r:id="rId9"/>
    <p:sldId id="281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38"/>
  </p:normalViewPr>
  <p:slideViewPr>
    <p:cSldViewPr snapToGrid="0">
      <p:cViewPr varScale="1">
        <p:scale>
          <a:sx n="113" d="100"/>
          <a:sy n="113" d="100"/>
        </p:scale>
        <p:origin x="4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8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1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3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53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148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3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86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9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438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35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826EC-F16F-6341-BB93-52ED3E758C82}" type="datetimeFigureOut">
              <a:rPr lang="en-US" smtClean="0"/>
              <a:t>7/8/26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044AC-8286-754D-8E93-97318FCB04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0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7BD7CC6-2F7F-4587-8E92-D041AB2CE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E7ED1F4-19EF-4BC2-A6EA-DF1525142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EE7C14F-442F-4416-A4A9-6DA10263A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7AC4CCD-70AA-4916-97EA-D9C12FED1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5694289-EA59-4679-9DB4-0646321A8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2EDAD0A-6995-496D-9789-A34C66F5D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BCBBB211-248C-4F94-900A-80CD8D52F3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8DCC953-87D5-419D-A529-94A946251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F67D0B7-A0F4-47EB-8DF7-2630C056AB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A3919D60-F174-4FEB-9E9D-5AF6BD659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8EF7474-F1F7-47A7-AF33-E38A86EBF6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B14C3B3-01E7-4DD2-80BC-D6605BDB3A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9E2ED25-9BE8-462A-BE54-D3E506DBA2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3E48329-07A0-4DBB-9D0C-0614AE372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ED609B4-86D5-44D5-8511-42AE9B129B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912E1BF-76C2-49D5-A5AC-1CE20255C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4E6722B-B0C0-4A43-91F6-6E2D6E2D7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8EAB6DA-9741-4668-8E47-957CD5151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36EC6AA-9E44-4DD2-B718-EE04111414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38DE653-B3C7-49E5-A3B0-6C00B26083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90AE89EB-4F51-4181-9475-7E1048FB3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78285A0-9022-40FD-B520-91444BA16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E2EED1A-F137-41BB-A555-7CDFF9C334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E1EC980-DEDC-41BF-995C-1D471C90E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A2F9486-DC13-4EDD-82CE-7FFC6F484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46A2475-19E5-46B8-B7FE-C2CF42971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44A8ACD-0836-5ED0-78C1-1325C29EB6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640" y="4038037"/>
            <a:ext cx="5107366" cy="2087424"/>
          </a:xfrm>
          <a:noFill/>
        </p:spPr>
        <p:txBody>
          <a:bodyPr anchor="t">
            <a:normAutofit/>
          </a:bodyPr>
          <a:lstStyle/>
          <a:p>
            <a:pPr algn="l"/>
            <a:r>
              <a:rPr lang="en-US" sz="4800" dirty="0">
                <a:solidFill>
                  <a:schemeClr val="bg1"/>
                </a:solidFill>
              </a:rPr>
              <a:t>Public Law 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Updates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BC837E-15D2-FC5A-9386-770830F06B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43159" y="4038037"/>
            <a:ext cx="5017030" cy="2087426"/>
          </a:xfrm>
          <a:noFill/>
        </p:spPr>
        <p:txBody>
          <a:bodyPr anchor="t"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Friday 10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dirty="0">
                <a:solidFill>
                  <a:schemeClr val="bg1"/>
                </a:solidFill>
              </a:rPr>
              <a:t> July 2026 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Lisa Hannant</a:t>
            </a:r>
          </a:p>
        </p:txBody>
      </p:sp>
      <p:pic>
        <p:nvPicPr>
          <p:cNvPr id="4" name="Picture 3" descr="A white background with black and white clouds&#10;&#10;Description automatically generated">
            <a:extLst>
              <a:ext uri="{FF2B5EF4-FFF2-40B4-BE49-F238E27FC236}">
                <a16:creationId xmlns:a16="http://schemas.microsoft.com/office/drawing/2014/main" id="{5C9C530F-84E7-C357-FEB2-E2054EE8EB4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1359" y="1220312"/>
            <a:ext cx="10843065" cy="2060182"/>
          </a:xfrm>
          <a:prstGeom prst="rect">
            <a:avLst/>
          </a:prstGeom>
          <a:noFill/>
        </p:spPr>
      </p:pic>
      <p:grpSp>
        <p:nvGrpSpPr>
          <p:cNvPr id="43" name="Group 42">
            <a:extLst>
              <a:ext uri="{FF2B5EF4-FFF2-40B4-BE49-F238E27FC236}">
                <a16:creationId xmlns:a16="http://schemas.microsoft.com/office/drawing/2014/main" id="{91CD8CAA-4614-4393-ADD7-7FDFD8ABD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74192" y="776904"/>
            <a:ext cx="304800" cy="429768"/>
            <a:chOff x="215328" y="-46937"/>
            <a:chExt cx="304800" cy="2773841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89F5BF84-4D12-40EB-B3CA-72B55341A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ACF91815-2B4A-44C8-BAC2-6732AD11A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23960DB-F7E9-40C5-BDC7-9700C71B18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A95623C8-E3C3-425E-B186-ADFF5B670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92899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19FAD-AFE6-E80A-D8A2-3FAAAE531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Local Authority disclosure to DBS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9056B-59F7-DF95-F880-AC062989F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Re X [2025] EWFC 479 Mrs Justice Arbuthnot 27</a:t>
            </a:r>
            <a:r>
              <a:rPr lang="en-GB" b="1" baseline="30000" dirty="0"/>
              <a:t>th</a:t>
            </a:r>
            <a:r>
              <a:rPr lang="en-GB" b="1" dirty="0"/>
              <a:t> November 2025</a:t>
            </a:r>
          </a:p>
          <a:p>
            <a:pPr algn="just"/>
            <a:r>
              <a:rPr lang="en-GB" dirty="0"/>
              <a:t>LA able to disclose, not contempt of court. LA were ordered to disclose to DBS. </a:t>
            </a:r>
          </a:p>
          <a:p>
            <a:pPr algn="just"/>
            <a:r>
              <a:rPr lang="en-GB" dirty="0"/>
              <a:t>DBS were correct not to inform parties to family proceedings of this application </a:t>
            </a:r>
          </a:p>
          <a:p>
            <a:pPr marL="0" lvl="0" indent="0" algn="just">
              <a:buNone/>
            </a:pPr>
            <a:r>
              <a:rPr lang="en-GB" b="1" dirty="0"/>
              <a:t>A, B, &amp; C, In the Matter Of [2026] EWFC 27 Mrs Justice Judd 11</a:t>
            </a:r>
            <a:r>
              <a:rPr lang="en-GB" b="1" baseline="30000" dirty="0"/>
              <a:t>th</a:t>
            </a:r>
            <a:r>
              <a:rPr lang="en-GB" b="1" dirty="0"/>
              <a:t> February 2026</a:t>
            </a:r>
            <a:endParaRPr lang="en-GB" dirty="0"/>
          </a:p>
          <a:p>
            <a:pPr algn="just"/>
            <a:r>
              <a:rPr lang="en-GB" dirty="0"/>
              <a:t>LA should disclose to DBS, not need an order/court permission, having reviewed same statute/rules as in Re X.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438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4A2E5-CACE-5402-9A4C-D9E8BDA7F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Placement Orders and Contact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E7177-E1B7-D56E-5BA1-5335791D4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GB" b="1" dirty="0"/>
              <a:t>Re L (A Child: Placement and Contact Orders) [2026] EWCA </a:t>
            </a:r>
            <a:r>
              <a:rPr lang="en-GB" b="1" dirty="0" err="1"/>
              <a:t>Civ</a:t>
            </a:r>
            <a:r>
              <a:rPr lang="en-GB" b="1" dirty="0"/>
              <a:t> 639</a:t>
            </a:r>
          </a:p>
          <a:p>
            <a:pPr marL="0" lvl="0" indent="0">
              <a:buNone/>
            </a:pPr>
            <a:r>
              <a:rPr lang="en-GB" b="1" dirty="0"/>
              <a:t>Lord Justice Peter Jackson </a:t>
            </a:r>
          </a:p>
          <a:p>
            <a:pPr algn="just"/>
            <a:r>
              <a:rPr lang="en-GB" dirty="0"/>
              <a:t>The Court of Appeal once again addressed the need to ‘set the template’ for contact, following </a:t>
            </a:r>
            <a:r>
              <a:rPr lang="en-GB" u="sng" dirty="0"/>
              <a:t>Re R and C (2024). </a:t>
            </a:r>
          </a:p>
          <a:p>
            <a:pPr algn="just"/>
            <a:r>
              <a:rPr lang="en-GB" dirty="0"/>
              <a:t>Recorder made a Care Order and refused a Placement Order.</a:t>
            </a:r>
          </a:p>
          <a:p>
            <a:pPr algn="just"/>
            <a:r>
              <a:rPr lang="en-GB" dirty="0"/>
              <a:t>The Court of Appeal made the Placement Order and an order for sibling contact under s26 (but no order for parental contact). </a:t>
            </a:r>
          </a:p>
          <a:p>
            <a:pPr algn="just"/>
            <a:r>
              <a:rPr lang="en-GB" dirty="0"/>
              <a:t>Recorder erred in finding that sibling bonds outweigh benefit of adoption. This was not ‘either/or,’ it was ‘both/and.’ </a:t>
            </a:r>
          </a:p>
          <a:p>
            <a:pPr algn="just"/>
            <a:r>
              <a:rPr lang="en-GB" dirty="0"/>
              <a:t>Care Order only also made without a corresponding care plan. </a:t>
            </a:r>
          </a:p>
          <a:p>
            <a:pPr marL="0" indent="0">
              <a:buNone/>
            </a:pPr>
            <a:endParaRPr lang="en-US" sz="51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86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BB186-9F12-90E4-BF53-B4140EC8C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FA61F-C019-1551-7600-2A5B7398E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Re B-A (Placement Order and Contact Order) </a:t>
            </a:r>
            <a:r>
              <a:rPr lang="en-GB" dirty="0"/>
              <a:t>[</a:t>
            </a:r>
            <a:r>
              <a:rPr lang="en-GB" b="1" dirty="0"/>
              <a:t>2026] EWCA </a:t>
            </a:r>
            <a:r>
              <a:rPr lang="en-GB" b="1" dirty="0" err="1"/>
              <a:t>Civ</a:t>
            </a:r>
            <a:r>
              <a:rPr lang="en-GB" b="1" dirty="0"/>
              <a:t> 356</a:t>
            </a:r>
            <a:r>
              <a:rPr lang="en-GB" dirty="0"/>
              <a:t>. </a:t>
            </a:r>
            <a:r>
              <a:rPr lang="en-GB" b="1" dirty="0"/>
              <a:t>Lord Justice Cobb</a:t>
            </a:r>
          </a:p>
          <a:p>
            <a:pPr algn="just"/>
            <a:r>
              <a:rPr lang="en-GB" dirty="0"/>
              <a:t>When all parties agreed direct contact between the child and parent, the question arises whether to make a s26 Order or include a non-binding recital only? Judge had made an order.</a:t>
            </a:r>
          </a:p>
          <a:p>
            <a:pPr algn="just"/>
            <a:r>
              <a:rPr lang="en-GB" dirty="0"/>
              <a:t>Court of Appeal upheld the Order. </a:t>
            </a:r>
          </a:p>
          <a:p>
            <a:pPr algn="just"/>
            <a:r>
              <a:rPr lang="en-GB" dirty="0"/>
              <a:t>Discussion about s27(1) ‘safety net.’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67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6DBC4-BA31-852F-BC8E-0A06FA775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C5A09-6E26-BCB3-D4DE-7E8E78C80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Re S (Placement Order Contact) [2025] EWCA </a:t>
            </a:r>
            <a:r>
              <a:rPr lang="en-GB" b="1" dirty="0" err="1"/>
              <a:t>Civ</a:t>
            </a:r>
            <a:r>
              <a:rPr lang="en-GB" b="1" dirty="0"/>
              <a:t> 823 </a:t>
            </a:r>
          </a:p>
          <a:p>
            <a:pPr marL="0" lvl="0" indent="0">
              <a:buNone/>
            </a:pPr>
            <a:r>
              <a:rPr lang="en-GB" b="1" dirty="0"/>
              <a:t>Sir Andrew McFarlane in Court of Appeal</a:t>
            </a:r>
          </a:p>
          <a:p>
            <a:pPr algn="just"/>
            <a:r>
              <a:rPr lang="en-GB" dirty="0"/>
              <a:t>Placement Order made but no S26 order for sibling contact (on the basis that to do so would limit the pool of adopters). </a:t>
            </a:r>
          </a:p>
          <a:p>
            <a:pPr algn="just"/>
            <a:r>
              <a:rPr lang="en-GB" dirty="0"/>
              <a:t>May be helpful for Court to divide up the period covered by any s26 order into 2 phases – phase 1 (up to point where placement identified) and phase 2 (thereafter).</a:t>
            </a:r>
          </a:p>
          <a:p>
            <a:pPr algn="just"/>
            <a:r>
              <a:rPr lang="en-GB" dirty="0"/>
              <a:t>Need for a bespoke analysis of future contact in each case. </a:t>
            </a:r>
          </a:p>
          <a:p>
            <a:pPr marL="0" indent="0" algn="just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269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F921-9065-4A6A-BC11-A0A884465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47873-64D8-EE06-CD2D-17624EAAB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Re C, D, E and F (ACA s51A: contact order after adoption) [2025] EWFC 436 (B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US" b="1" dirty="0"/>
              <a:t>HHJ Reardon </a:t>
            </a:r>
          </a:p>
          <a:p>
            <a:r>
              <a:rPr lang="en-US" dirty="0"/>
              <a:t>S51A order made (after s26 order had not been complied with)</a:t>
            </a:r>
          </a:p>
          <a:p>
            <a:r>
              <a:rPr lang="en-US" dirty="0"/>
              <a:t>Both sets of adopters agreed twice a year sibling contact but order was made.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298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3323F-123D-4C18-531E-4543AB68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/>
              <a:t>Adoption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203BC-31AD-E0D7-D03E-3C8096F2F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5640"/>
            <a:ext cx="10163175" cy="401513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GB" b="1" dirty="0"/>
              <a:t>Confidential adopters v BM [2026] EWHC 907 (Fam) - </a:t>
            </a:r>
            <a:r>
              <a:rPr lang="en-GB" dirty="0"/>
              <a:t>application for disclosure of full Annex A in leave to oppose proceedings </a:t>
            </a:r>
          </a:p>
          <a:p>
            <a:pPr marL="0" lvl="0" indent="0">
              <a:buNone/>
            </a:pPr>
            <a:r>
              <a:rPr lang="en-GB" b="1" dirty="0"/>
              <a:t>Mrs Justice Harris</a:t>
            </a:r>
          </a:p>
          <a:p>
            <a:pPr algn="just"/>
            <a:r>
              <a:rPr lang="en-GB" dirty="0"/>
              <a:t>R14.11(6) and R14.13 of FPR 2010. Confidentiality is starting point – report to Court.</a:t>
            </a:r>
          </a:p>
          <a:p>
            <a:pPr algn="just"/>
            <a:r>
              <a:rPr lang="en-GB" dirty="0"/>
              <a:t>Article 6 and 8 – require a fair and just decision making process.</a:t>
            </a:r>
          </a:p>
          <a:p>
            <a:pPr algn="just"/>
            <a:r>
              <a:rPr lang="en-GB" dirty="0"/>
              <a:t>Context of birth parent being a respondent, but participation in the process is limited by statute.  </a:t>
            </a:r>
          </a:p>
          <a:p>
            <a:pPr algn="just"/>
            <a:r>
              <a:rPr lang="en-GB" dirty="0"/>
              <a:t>‘Highly unusual’ for disclosure to be merited at leave stage.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574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2C1A9-BAA1-C11F-81FA-CF88276C1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2515E-E073-AB99-4769-C7FFD048A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/>
              <a:t>X and Y (Children: Adoption Order: Setting Aside) [2026] UKSC 13</a:t>
            </a:r>
          </a:p>
          <a:p>
            <a:pPr marL="0" lvl="0" indent="0">
              <a:buNone/>
            </a:pPr>
            <a:r>
              <a:rPr lang="en-GB" b="1" dirty="0"/>
              <a:t>Supreme Court 22</a:t>
            </a:r>
            <a:r>
              <a:rPr lang="en-GB" b="1" baseline="30000" dirty="0"/>
              <a:t>nd</a:t>
            </a:r>
            <a:r>
              <a:rPr lang="en-GB" b="1" dirty="0"/>
              <a:t> April 2026 Lord Stephens and Lady Simler</a:t>
            </a:r>
            <a:endParaRPr lang="en-GB" dirty="0"/>
          </a:p>
          <a:p>
            <a:r>
              <a:rPr lang="en-GB" dirty="0"/>
              <a:t>Supreme Court ruled that the High Court has no </a:t>
            </a:r>
            <a:r>
              <a:rPr lang="en-GB" u="sng" dirty="0"/>
              <a:t>power</a:t>
            </a:r>
            <a:r>
              <a:rPr lang="en-GB" dirty="0"/>
              <a:t> to set aside or revoke a </a:t>
            </a:r>
            <a:r>
              <a:rPr lang="en-GB" u="sng" dirty="0"/>
              <a:t>validly made </a:t>
            </a:r>
            <a:r>
              <a:rPr lang="en-GB" dirty="0"/>
              <a:t>Adoption Order. </a:t>
            </a:r>
          </a:p>
          <a:p>
            <a:r>
              <a:rPr lang="en-GB" dirty="0"/>
              <a:t>But can be appealed if there is an appealable error. 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62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9ED25-0E5D-9FD9-1BDB-564BB9532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1502F-CE37-6C6D-EECB-2AF3DDED3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b="1" dirty="0"/>
              <a:t>Re M (a child) Adoption, duty of disclosure (2026) EWCA </a:t>
            </a:r>
            <a:r>
              <a:rPr lang="en-GB" b="1" dirty="0" err="1"/>
              <a:t>Civ</a:t>
            </a:r>
            <a:r>
              <a:rPr lang="en-GB" b="1" dirty="0"/>
              <a:t> 568</a:t>
            </a:r>
          </a:p>
          <a:p>
            <a:pPr marL="0" lvl="0" indent="0">
              <a:buNone/>
            </a:pPr>
            <a:r>
              <a:rPr lang="en-GB" b="1" dirty="0"/>
              <a:t>Lord Justice Peter Jackson </a:t>
            </a:r>
            <a:endParaRPr lang="en-GB" dirty="0"/>
          </a:p>
          <a:p>
            <a:pPr algn="just"/>
            <a:r>
              <a:rPr lang="en-GB" dirty="0"/>
              <a:t>Appeal – Adoption Order had been made when full disclosure had not been made.</a:t>
            </a:r>
          </a:p>
          <a:p>
            <a:pPr algn="just"/>
            <a:r>
              <a:rPr lang="en-GB" dirty="0"/>
              <a:t>Each prospective adopter is under a duty to the Court to make full and frank disclosure at every stage. </a:t>
            </a:r>
          </a:p>
          <a:p>
            <a:pPr algn="just"/>
            <a:r>
              <a:rPr lang="en-GB" dirty="0"/>
              <a:t>Court acted under mistaken basis. Appeal allowed.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569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529BA-EF39-F5B4-1FD0-C608AAC12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DE1D6-2168-AAF3-49FD-CFDB8ABD0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GB" b="1" dirty="0"/>
              <a:t>Re T (A Child) (Non-Agency Adoption) [2026] EWHC 391 (Fam)</a:t>
            </a:r>
          </a:p>
          <a:p>
            <a:pPr marL="0" lvl="0" indent="0">
              <a:buNone/>
            </a:pPr>
            <a:r>
              <a:rPr lang="en-GB" b="1" dirty="0"/>
              <a:t>Mr Justice McKendrick </a:t>
            </a:r>
            <a:endParaRPr lang="en-GB" dirty="0"/>
          </a:p>
          <a:p>
            <a:pPr algn="just"/>
            <a:r>
              <a:rPr lang="en-GB" dirty="0"/>
              <a:t>Application by foster carers to adopt a child who had been in their care for 3 years, which was opposed by Local Authority. They sought an injunction to prevent removal by the LA and also an Adoption Order. </a:t>
            </a:r>
          </a:p>
          <a:p>
            <a:pPr algn="just"/>
            <a:r>
              <a:rPr lang="en-GB" dirty="0"/>
              <a:t>LA instead sought to place child with a half sibling who was already placed for adoption. </a:t>
            </a:r>
          </a:p>
          <a:p>
            <a:pPr algn="just"/>
            <a:r>
              <a:rPr lang="en-GB" dirty="0"/>
              <a:t>Adoption Order granted in favour of the foster carers, along with a post-adoption contact order under sS51A for the siblings.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668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4835</TotalTime>
  <Words>761</Words>
  <Application>Microsoft Macintosh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2013 - 2022 Theme</vt:lpstr>
      <vt:lpstr>Public Law  Updates  </vt:lpstr>
      <vt:lpstr>Placement Orders and Contact</vt:lpstr>
      <vt:lpstr>PowerPoint Presentation</vt:lpstr>
      <vt:lpstr>PowerPoint Presentation</vt:lpstr>
      <vt:lpstr>PowerPoint Presentation</vt:lpstr>
      <vt:lpstr>Adoption </vt:lpstr>
      <vt:lpstr>PowerPoint Presentation</vt:lpstr>
      <vt:lpstr>PowerPoint Presentation</vt:lpstr>
      <vt:lpstr>PowerPoint Presentation</vt:lpstr>
      <vt:lpstr>Local Authority disclosure to DBS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Hannant</dc:creator>
  <cp:lastModifiedBy>Lisa Hannant</cp:lastModifiedBy>
  <cp:revision>59</cp:revision>
  <dcterms:created xsi:type="dcterms:W3CDTF">2025-01-20T16:40:03Z</dcterms:created>
  <dcterms:modified xsi:type="dcterms:W3CDTF">2026-07-09T12:03:04Z</dcterms:modified>
</cp:coreProperties>
</file>