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396" r:id="rId3"/>
    <p:sldId id="342" r:id="rId4"/>
    <p:sldId id="344" r:id="rId5"/>
    <p:sldId id="357" r:id="rId6"/>
    <p:sldId id="358" r:id="rId7"/>
    <p:sldId id="373" r:id="rId8"/>
    <p:sldId id="374" r:id="rId9"/>
    <p:sldId id="375" r:id="rId10"/>
    <p:sldId id="376" r:id="rId11"/>
    <p:sldId id="377" r:id="rId12"/>
    <p:sldId id="380" r:id="rId13"/>
    <p:sldId id="378" r:id="rId14"/>
    <p:sldId id="381" r:id="rId15"/>
    <p:sldId id="379" r:id="rId16"/>
    <p:sldId id="382" r:id="rId17"/>
    <p:sldId id="359" r:id="rId18"/>
    <p:sldId id="383" r:id="rId19"/>
    <p:sldId id="335" r:id="rId20"/>
    <p:sldId id="343" r:id="rId21"/>
    <p:sldId id="360" r:id="rId22"/>
    <p:sldId id="361" r:id="rId23"/>
    <p:sldId id="369" r:id="rId24"/>
    <p:sldId id="368" r:id="rId25"/>
    <p:sldId id="347" r:id="rId26"/>
    <p:sldId id="363" r:id="rId27"/>
    <p:sldId id="362" r:id="rId28"/>
    <p:sldId id="365" r:id="rId29"/>
    <p:sldId id="366" r:id="rId30"/>
    <p:sldId id="370" r:id="rId31"/>
    <p:sldId id="371" r:id="rId32"/>
    <p:sldId id="336" r:id="rId33"/>
    <p:sldId id="337" r:id="rId34"/>
    <p:sldId id="341" r:id="rId35"/>
    <p:sldId id="345" r:id="rId36"/>
    <p:sldId id="389" r:id="rId37"/>
    <p:sldId id="384" r:id="rId38"/>
    <p:sldId id="385" r:id="rId39"/>
    <p:sldId id="387" r:id="rId40"/>
    <p:sldId id="390" r:id="rId41"/>
    <p:sldId id="388" r:id="rId42"/>
    <p:sldId id="391" r:id="rId43"/>
    <p:sldId id="392" r:id="rId44"/>
    <p:sldId id="351" r:id="rId45"/>
    <p:sldId id="393" r:id="rId46"/>
    <p:sldId id="394" r:id="rId47"/>
    <p:sldId id="352" r:id="rId48"/>
    <p:sldId id="353" r:id="rId49"/>
    <p:sldId id="395" r:id="rId50"/>
  </p:sldIdLst>
  <p:sldSz cx="9144000" cy="6858000" type="screen4x3"/>
  <p:notesSz cx="6858000" cy="9144000"/>
  <p:defaultTextStyle>
    <a:defPPr>
      <a:defRPr lang="en-GB"/>
    </a:defPPr>
    <a:lvl1pPr algn="l" defTabSz="457200" rtl="0" fontAlgn="base">
      <a:spcBef>
        <a:spcPct val="0"/>
      </a:spcBef>
      <a:spcAft>
        <a:spcPct val="0"/>
      </a:spcAft>
      <a:defRPr kern="1200">
        <a:solidFill>
          <a:schemeClr val="tx1"/>
        </a:solidFill>
        <a:latin typeface="Calibri" pitchFamily="34" charset="0"/>
        <a:ea typeface="Geneva" charset="-128"/>
        <a:cs typeface="+mn-cs"/>
      </a:defRPr>
    </a:lvl1pPr>
    <a:lvl2pPr marL="457200" algn="l" defTabSz="457200" rtl="0" fontAlgn="base">
      <a:spcBef>
        <a:spcPct val="0"/>
      </a:spcBef>
      <a:spcAft>
        <a:spcPct val="0"/>
      </a:spcAft>
      <a:defRPr kern="1200">
        <a:solidFill>
          <a:schemeClr val="tx1"/>
        </a:solidFill>
        <a:latin typeface="Calibri" pitchFamily="34" charset="0"/>
        <a:ea typeface="Geneva" charset="-128"/>
        <a:cs typeface="+mn-cs"/>
      </a:defRPr>
    </a:lvl2pPr>
    <a:lvl3pPr marL="914400" algn="l" defTabSz="457200" rtl="0" fontAlgn="base">
      <a:spcBef>
        <a:spcPct val="0"/>
      </a:spcBef>
      <a:spcAft>
        <a:spcPct val="0"/>
      </a:spcAft>
      <a:defRPr kern="1200">
        <a:solidFill>
          <a:schemeClr val="tx1"/>
        </a:solidFill>
        <a:latin typeface="Calibri" pitchFamily="34" charset="0"/>
        <a:ea typeface="Geneva" charset="-128"/>
        <a:cs typeface="+mn-cs"/>
      </a:defRPr>
    </a:lvl3pPr>
    <a:lvl4pPr marL="1371600" algn="l" defTabSz="457200" rtl="0" fontAlgn="base">
      <a:spcBef>
        <a:spcPct val="0"/>
      </a:spcBef>
      <a:spcAft>
        <a:spcPct val="0"/>
      </a:spcAft>
      <a:defRPr kern="1200">
        <a:solidFill>
          <a:schemeClr val="tx1"/>
        </a:solidFill>
        <a:latin typeface="Calibri" pitchFamily="34" charset="0"/>
        <a:ea typeface="Geneva" charset="-128"/>
        <a:cs typeface="+mn-cs"/>
      </a:defRPr>
    </a:lvl4pPr>
    <a:lvl5pPr marL="1828800" algn="l" defTabSz="457200" rtl="0" fontAlgn="base">
      <a:spcBef>
        <a:spcPct val="0"/>
      </a:spcBef>
      <a:spcAft>
        <a:spcPct val="0"/>
      </a:spcAft>
      <a:defRPr kern="1200">
        <a:solidFill>
          <a:schemeClr val="tx1"/>
        </a:solidFill>
        <a:latin typeface="Calibri" pitchFamily="34" charset="0"/>
        <a:ea typeface="Geneva" charset="-128"/>
        <a:cs typeface="+mn-cs"/>
      </a:defRPr>
    </a:lvl5pPr>
    <a:lvl6pPr marL="2286000" algn="l" defTabSz="914400" rtl="0" eaLnBrk="1" latinLnBrk="0" hangingPunct="1">
      <a:defRPr kern="1200">
        <a:solidFill>
          <a:schemeClr val="tx1"/>
        </a:solidFill>
        <a:latin typeface="Calibri" pitchFamily="34" charset="0"/>
        <a:ea typeface="Geneva" charset="-128"/>
        <a:cs typeface="+mn-cs"/>
      </a:defRPr>
    </a:lvl6pPr>
    <a:lvl7pPr marL="2743200" algn="l" defTabSz="914400" rtl="0" eaLnBrk="1" latinLnBrk="0" hangingPunct="1">
      <a:defRPr kern="1200">
        <a:solidFill>
          <a:schemeClr val="tx1"/>
        </a:solidFill>
        <a:latin typeface="Calibri" pitchFamily="34" charset="0"/>
        <a:ea typeface="Geneva" charset="-128"/>
        <a:cs typeface="+mn-cs"/>
      </a:defRPr>
    </a:lvl7pPr>
    <a:lvl8pPr marL="3200400" algn="l" defTabSz="914400" rtl="0" eaLnBrk="1" latinLnBrk="0" hangingPunct="1">
      <a:defRPr kern="1200">
        <a:solidFill>
          <a:schemeClr val="tx1"/>
        </a:solidFill>
        <a:latin typeface="Calibri" pitchFamily="34" charset="0"/>
        <a:ea typeface="Geneva" charset="-128"/>
        <a:cs typeface="+mn-cs"/>
      </a:defRPr>
    </a:lvl8pPr>
    <a:lvl9pPr marL="3657600" algn="l" defTabSz="914400" rtl="0" eaLnBrk="1" latinLnBrk="0" hangingPunct="1">
      <a:defRPr kern="1200">
        <a:solidFill>
          <a:schemeClr val="tx1"/>
        </a:solidFill>
        <a:latin typeface="Calibri" pitchFamily="34"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AFF"/>
    <a:srgbClr val="AA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p:restoredTop sz="86522"/>
  </p:normalViewPr>
  <p:slideViewPr>
    <p:cSldViewPr snapToGrid="0" snapToObjects="1">
      <p:cViewPr varScale="1">
        <p:scale>
          <a:sx n="103" d="100"/>
          <a:sy n="103" d="100"/>
        </p:scale>
        <p:origin x="2048"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2" d="100"/>
          <a:sy n="72" d="100"/>
        </p:scale>
        <p:origin x="3592"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0067FEF-E595-46BD-AC18-E33AED08E0EB}" type="datetimeFigureOut">
              <a:rPr lang="en-US"/>
              <a:pPr/>
              <a:t>7/16/26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9397139-246E-4609-A955-FAAA957CCD31}" type="slidenum">
              <a:rPr lang="en-GB"/>
              <a:pPr/>
              <a:t>‹#›</a:t>
            </a:fld>
            <a:endParaRPr lang="en-GB" dirty="0"/>
          </a:p>
        </p:txBody>
      </p:sp>
    </p:spTree>
    <p:extLst>
      <p:ext uri="{BB962C8B-B14F-4D97-AF65-F5344CB8AC3E}">
        <p14:creationId xmlns:p14="http://schemas.microsoft.com/office/powerpoint/2010/main" val="3458543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B820092-18B0-40D2-9C2C-5E27EA906FB0}" type="datetimeFigureOut">
              <a:rPr lang="en-US"/>
              <a:pPr/>
              <a:t>7/16/26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2967FF1-B765-446B-AEFF-ED5C52B4C773}" type="slidenum">
              <a:rPr lang="en-GB"/>
              <a:pPr/>
              <a:t>‹#›</a:t>
            </a:fld>
            <a:endParaRPr lang="en-GB" dirty="0"/>
          </a:p>
        </p:txBody>
      </p:sp>
    </p:spTree>
    <p:extLst>
      <p:ext uri="{BB962C8B-B14F-4D97-AF65-F5344CB8AC3E}">
        <p14:creationId xmlns:p14="http://schemas.microsoft.com/office/powerpoint/2010/main" val="87312807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67FF1-B765-446B-AEFF-ED5C52B4C773}" type="slidenum">
              <a:rPr lang="en-GB" smtClean="0"/>
              <a:pPr/>
              <a:t>1</a:t>
            </a:fld>
            <a:endParaRPr lang="en-GB" dirty="0"/>
          </a:p>
        </p:txBody>
      </p:sp>
    </p:spTree>
    <p:extLst>
      <p:ext uri="{BB962C8B-B14F-4D97-AF65-F5344CB8AC3E}">
        <p14:creationId xmlns:p14="http://schemas.microsoft.com/office/powerpoint/2010/main" val="371212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C5679-F5C3-C902-B687-B37B42EEC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04C76-5761-BC87-3DF0-FD9C6F22A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616F0-CAC3-7193-D71E-B804E22BB9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BCF592-FCAC-EEA3-AC14-DF90BCE3A865}"/>
              </a:ext>
            </a:extLst>
          </p:cNvPr>
          <p:cNvSpPr>
            <a:spLocks noGrp="1"/>
          </p:cNvSpPr>
          <p:nvPr>
            <p:ph type="sldNum" sz="quarter" idx="5"/>
          </p:nvPr>
        </p:nvSpPr>
        <p:spPr/>
        <p:txBody>
          <a:bodyPr/>
          <a:lstStyle/>
          <a:p>
            <a:fld id="{12967FF1-B765-446B-AEFF-ED5C52B4C773}" type="slidenum">
              <a:rPr lang="en-GB" smtClean="0"/>
              <a:pPr/>
              <a:t>36</a:t>
            </a:fld>
            <a:endParaRPr lang="en-GB" dirty="0"/>
          </a:p>
        </p:txBody>
      </p:sp>
    </p:spTree>
    <p:extLst>
      <p:ext uri="{BB962C8B-B14F-4D97-AF65-F5344CB8AC3E}">
        <p14:creationId xmlns:p14="http://schemas.microsoft.com/office/powerpoint/2010/main" val="3819627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67FF1-B765-446B-AEFF-ED5C52B4C773}" type="slidenum">
              <a:rPr lang="en-GB" smtClean="0"/>
              <a:pPr/>
              <a:t>37</a:t>
            </a:fld>
            <a:endParaRPr lang="en-GB" dirty="0"/>
          </a:p>
        </p:txBody>
      </p:sp>
    </p:spTree>
    <p:extLst>
      <p:ext uri="{BB962C8B-B14F-4D97-AF65-F5344CB8AC3E}">
        <p14:creationId xmlns:p14="http://schemas.microsoft.com/office/powerpoint/2010/main" val="418286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1250-FF17-B12B-4F65-7E04B3B02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DDB22-9467-BB74-4670-244973130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B6526-CFB4-AF9B-CFDE-997A2CE799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8C8638-FA2C-916C-2BDF-919863FEA187}"/>
              </a:ext>
            </a:extLst>
          </p:cNvPr>
          <p:cNvSpPr>
            <a:spLocks noGrp="1"/>
          </p:cNvSpPr>
          <p:nvPr>
            <p:ph type="sldNum" sz="quarter" idx="5"/>
          </p:nvPr>
        </p:nvSpPr>
        <p:spPr/>
        <p:txBody>
          <a:bodyPr/>
          <a:lstStyle/>
          <a:p>
            <a:fld id="{12967FF1-B765-446B-AEFF-ED5C52B4C773}" type="slidenum">
              <a:rPr lang="en-GB" smtClean="0"/>
              <a:pPr/>
              <a:t>2</a:t>
            </a:fld>
            <a:endParaRPr lang="en-GB" dirty="0"/>
          </a:p>
        </p:txBody>
      </p:sp>
    </p:spTree>
    <p:extLst>
      <p:ext uri="{BB962C8B-B14F-4D97-AF65-F5344CB8AC3E}">
        <p14:creationId xmlns:p14="http://schemas.microsoft.com/office/powerpoint/2010/main" val="281600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67FF1-B765-446B-AEFF-ED5C52B4C773}" type="slidenum">
              <a:rPr lang="en-GB" smtClean="0"/>
              <a:pPr/>
              <a:t>4</a:t>
            </a:fld>
            <a:endParaRPr lang="en-GB" dirty="0"/>
          </a:p>
        </p:txBody>
      </p:sp>
    </p:spTree>
    <p:extLst>
      <p:ext uri="{BB962C8B-B14F-4D97-AF65-F5344CB8AC3E}">
        <p14:creationId xmlns:p14="http://schemas.microsoft.com/office/powerpoint/2010/main" val="37956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67FF1-B765-446B-AEFF-ED5C52B4C773}" type="slidenum">
              <a:rPr lang="en-GB" smtClean="0"/>
              <a:pPr/>
              <a:t>11</a:t>
            </a:fld>
            <a:endParaRPr lang="en-GB" dirty="0"/>
          </a:p>
        </p:txBody>
      </p:sp>
    </p:spTree>
    <p:extLst>
      <p:ext uri="{BB962C8B-B14F-4D97-AF65-F5344CB8AC3E}">
        <p14:creationId xmlns:p14="http://schemas.microsoft.com/office/powerpoint/2010/main" val="196564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2C088-D5DE-32F1-A9FE-A199A00B3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69786-6B83-2C0D-22C0-284808711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838E8-7CF8-9613-E043-58E54A3CBC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F4A34B-504C-68FD-E0D4-B8C27ECCB725}"/>
              </a:ext>
            </a:extLst>
          </p:cNvPr>
          <p:cNvSpPr>
            <a:spLocks noGrp="1"/>
          </p:cNvSpPr>
          <p:nvPr>
            <p:ph type="sldNum" sz="quarter" idx="5"/>
          </p:nvPr>
        </p:nvSpPr>
        <p:spPr/>
        <p:txBody>
          <a:bodyPr/>
          <a:lstStyle/>
          <a:p>
            <a:fld id="{12967FF1-B765-446B-AEFF-ED5C52B4C773}" type="slidenum">
              <a:rPr lang="en-GB" smtClean="0"/>
              <a:pPr/>
              <a:t>13</a:t>
            </a:fld>
            <a:endParaRPr lang="en-GB" dirty="0"/>
          </a:p>
        </p:txBody>
      </p:sp>
    </p:spTree>
    <p:extLst>
      <p:ext uri="{BB962C8B-B14F-4D97-AF65-F5344CB8AC3E}">
        <p14:creationId xmlns:p14="http://schemas.microsoft.com/office/powerpoint/2010/main" val="173730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5FBD1-8ACF-2EE3-F64C-337C9C949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B694B-F113-F83E-E08E-5B49F2C67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B1533-7E3B-D02B-37A5-B082EA3A6D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5ED9BE-C796-6BC8-BE8E-B9849B5266AE}"/>
              </a:ext>
            </a:extLst>
          </p:cNvPr>
          <p:cNvSpPr>
            <a:spLocks noGrp="1"/>
          </p:cNvSpPr>
          <p:nvPr>
            <p:ph type="sldNum" sz="quarter" idx="5"/>
          </p:nvPr>
        </p:nvSpPr>
        <p:spPr/>
        <p:txBody>
          <a:bodyPr/>
          <a:lstStyle/>
          <a:p>
            <a:fld id="{12967FF1-B765-446B-AEFF-ED5C52B4C773}" type="slidenum">
              <a:rPr lang="en-GB" smtClean="0"/>
              <a:pPr/>
              <a:t>14</a:t>
            </a:fld>
            <a:endParaRPr lang="en-GB" dirty="0"/>
          </a:p>
        </p:txBody>
      </p:sp>
    </p:spTree>
    <p:extLst>
      <p:ext uri="{BB962C8B-B14F-4D97-AF65-F5344CB8AC3E}">
        <p14:creationId xmlns:p14="http://schemas.microsoft.com/office/powerpoint/2010/main" val="20624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B9D1B-0871-082B-CE88-93165B2C6D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6C8B4-0B3A-C41D-A999-3A51E8915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6D170-0AAB-3E3D-DCD0-9DE4445161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AB8372-310A-B4A8-267A-519109148742}"/>
              </a:ext>
            </a:extLst>
          </p:cNvPr>
          <p:cNvSpPr>
            <a:spLocks noGrp="1"/>
          </p:cNvSpPr>
          <p:nvPr>
            <p:ph type="sldNum" sz="quarter" idx="5"/>
          </p:nvPr>
        </p:nvSpPr>
        <p:spPr/>
        <p:txBody>
          <a:bodyPr/>
          <a:lstStyle/>
          <a:p>
            <a:fld id="{12967FF1-B765-446B-AEFF-ED5C52B4C773}" type="slidenum">
              <a:rPr lang="en-GB" smtClean="0"/>
              <a:pPr/>
              <a:t>15</a:t>
            </a:fld>
            <a:endParaRPr lang="en-GB" dirty="0"/>
          </a:p>
        </p:txBody>
      </p:sp>
    </p:spTree>
    <p:extLst>
      <p:ext uri="{BB962C8B-B14F-4D97-AF65-F5344CB8AC3E}">
        <p14:creationId xmlns:p14="http://schemas.microsoft.com/office/powerpoint/2010/main" val="79315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52FCD-B3D3-661A-10F9-67E9D34F6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5B72E-1E90-D183-FBC6-2A39FE95D2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FAA46-8AB4-EB84-5B6E-4F5D89EDFA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8006A9-8F6A-C153-40E9-439E991E626B}"/>
              </a:ext>
            </a:extLst>
          </p:cNvPr>
          <p:cNvSpPr>
            <a:spLocks noGrp="1"/>
          </p:cNvSpPr>
          <p:nvPr>
            <p:ph type="sldNum" sz="quarter" idx="5"/>
          </p:nvPr>
        </p:nvSpPr>
        <p:spPr/>
        <p:txBody>
          <a:bodyPr/>
          <a:lstStyle/>
          <a:p>
            <a:fld id="{12967FF1-B765-446B-AEFF-ED5C52B4C773}" type="slidenum">
              <a:rPr lang="en-GB" smtClean="0"/>
              <a:pPr/>
              <a:t>16</a:t>
            </a:fld>
            <a:endParaRPr lang="en-GB" dirty="0"/>
          </a:p>
        </p:txBody>
      </p:sp>
    </p:spTree>
    <p:extLst>
      <p:ext uri="{BB962C8B-B14F-4D97-AF65-F5344CB8AC3E}">
        <p14:creationId xmlns:p14="http://schemas.microsoft.com/office/powerpoint/2010/main" val="352865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67FF1-B765-446B-AEFF-ED5C52B4C773}" type="slidenum">
              <a:rPr lang="en-GB" smtClean="0"/>
              <a:pPr/>
              <a:t>35</a:t>
            </a:fld>
            <a:endParaRPr lang="en-GB" dirty="0"/>
          </a:p>
        </p:txBody>
      </p:sp>
    </p:spTree>
    <p:extLst>
      <p:ext uri="{BB962C8B-B14F-4D97-AF65-F5344CB8AC3E}">
        <p14:creationId xmlns:p14="http://schemas.microsoft.com/office/powerpoint/2010/main" val="3145663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sv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2130425"/>
            <a:ext cx="7704000" cy="1470025"/>
          </a:xfrm>
        </p:spPr>
        <p:txBody>
          <a:bodyPr/>
          <a:lstStyle>
            <a:lvl1pPr>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720000" y="3886200"/>
            <a:ext cx="77040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rgbClr val="FFFFFF"/>
                </a:solidFill>
              </a:defRPr>
            </a:lvl1pPr>
          </a:lstStyle>
          <a:p>
            <a:fld id="{96FF79C4-49FF-8C40-820E-C5F0CB78F0B3}" type="datetime1">
              <a:rPr lang="en-GB" smtClean="0"/>
              <a:t>16/07/2026</a:t>
            </a:fld>
            <a:endParaRPr lang="en-GB" dirty="0"/>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6FA8472-A4EA-4FDE-B467-EA4D6EA46633}" type="slidenum">
              <a:rPr lang="en-GB"/>
              <a:pPr/>
              <a:t>‹#›</a:t>
            </a:fld>
            <a:endParaRPr lang="en-GB" dirty="0"/>
          </a:p>
        </p:txBody>
      </p:sp>
    </p:spTree>
    <p:extLst>
      <p:ext uri="{BB962C8B-B14F-4D97-AF65-F5344CB8AC3E}">
        <p14:creationId xmlns:p14="http://schemas.microsoft.com/office/powerpoint/2010/main" val="261730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C7F8F252-24A4-A909-08C2-279673370E4D}"/>
              </a:ext>
            </a:extLst>
          </p:cNvPr>
          <p:cNvGrpSpPr/>
          <p:nvPr userDrawn="1"/>
        </p:nvGrpSpPr>
        <p:grpSpPr>
          <a:xfrm>
            <a:off x="2305050" y="-257540"/>
            <a:ext cx="6838950" cy="7117718"/>
            <a:chOff x="0" y="-104775"/>
            <a:chExt cx="3602410" cy="2871449"/>
          </a:xfrm>
        </p:grpSpPr>
        <p:sp>
          <p:nvSpPr>
            <p:cNvPr id="8" name="Freeform 3">
              <a:extLst>
                <a:ext uri="{FF2B5EF4-FFF2-40B4-BE49-F238E27FC236}">
                  <a16:creationId xmlns:a16="http://schemas.microsoft.com/office/drawing/2014/main" id="{FEBC0A22-77CF-1C1D-863C-ECB4994AA9A2}"/>
                </a:ext>
              </a:extLst>
            </p:cNvPr>
            <p:cNvSpPr/>
            <p:nvPr userDrawn="1"/>
          </p:nvSpPr>
          <p:spPr>
            <a:xfrm>
              <a:off x="0" y="0"/>
              <a:ext cx="3602410" cy="2766674"/>
            </a:xfrm>
            <a:custGeom>
              <a:avLst/>
              <a:gdLst/>
              <a:ahLst/>
              <a:cxnLst/>
              <a:rect l="l" t="t" r="r" b="b"/>
              <a:pathLst>
                <a:path w="3602410" h="2766674">
                  <a:moveTo>
                    <a:pt x="0" y="0"/>
                  </a:moveTo>
                  <a:lnTo>
                    <a:pt x="3602410" y="0"/>
                  </a:lnTo>
                  <a:lnTo>
                    <a:pt x="3602410" y="2766674"/>
                  </a:lnTo>
                  <a:lnTo>
                    <a:pt x="0" y="2766674"/>
                  </a:lnTo>
                  <a:close/>
                </a:path>
              </a:pathLst>
            </a:custGeom>
            <a:solidFill>
              <a:srgbClr val="023059"/>
            </a:solidFill>
          </p:spPr>
          <p:txBody>
            <a:bodyPr/>
            <a:lstStyle/>
            <a:p>
              <a:endParaRPr lang="en-US" dirty="0"/>
            </a:p>
          </p:txBody>
        </p:sp>
        <p:sp>
          <p:nvSpPr>
            <p:cNvPr id="9" name="TextBox 4">
              <a:extLst>
                <a:ext uri="{FF2B5EF4-FFF2-40B4-BE49-F238E27FC236}">
                  <a16:creationId xmlns:a16="http://schemas.microsoft.com/office/drawing/2014/main" id="{89530E4F-43D4-3DAB-DDE9-B9057D3CBDCE}"/>
                </a:ext>
              </a:extLst>
            </p:cNvPr>
            <p:cNvSpPr txBox="1"/>
            <p:nvPr/>
          </p:nvSpPr>
          <p:spPr>
            <a:xfrm>
              <a:off x="0" y="-104775"/>
              <a:ext cx="3602410" cy="2871448"/>
            </a:xfrm>
            <a:prstGeom prst="rect">
              <a:avLst/>
            </a:prstGeom>
          </p:spPr>
          <p:txBody>
            <a:bodyPr lIns="50800" tIns="50800" rIns="50800" bIns="50800" rtlCol="0" anchor="ctr"/>
            <a:lstStyle/>
            <a:p>
              <a:pPr algn="ctr">
                <a:lnSpc>
                  <a:spcPts val="1964"/>
                </a:lnSpc>
              </a:pPr>
              <a:endParaRPr dirty="0"/>
            </a:p>
          </p:txBody>
        </p:sp>
      </p:grpSp>
      <p:sp>
        <p:nvSpPr>
          <p:cNvPr id="10" name="Freeform 5">
            <a:extLst>
              <a:ext uri="{FF2B5EF4-FFF2-40B4-BE49-F238E27FC236}">
                <a16:creationId xmlns:a16="http://schemas.microsoft.com/office/drawing/2014/main" id="{6C6CD6CA-3305-AF43-8EDE-096715A9A508}"/>
              </a:ext>
            </a:extLst>
          </p:cNvPr>
          <p:cNvSpPr/>
          <p:nvPr userDrawn="1"/>
        </p:nvSpPr>
        <p:spPr>
          <a:xfrm rot="-5400000" flipH="1" flipV="1">
            <a:off x="-3335736" y="3335735"/>
            <a:ext cx="6858000" cy="186532"/>
          </a:xfrm>
          <a:custGeom>
            <a:avLst/>
            <a:gdLst/>
            <a:ahLst/>
            <a:cxnLst/>
            <a:rect l="l" t="t" r="r" b="b"/>
            <a:pathLst>
              <a:path w="10287000" h="2395139">
                <a:moveTo>
                  <a:pt x="10287000" y="2395138"/>
                </a:moveTo>
                <a:lnTo>
                  <a:pt x="0" y="2395138"/>
                </a:lnTo>
                <a:lnTo>
                  <a:pt x="0" y="0"/>
                </a:lnTo>
                <a:lnTo>
                  <a:pt x="10287000" y="0"/>
                </a:lnTo>
                <a:lnTo>
                  <a:pt x="10287000" y="2395138"/>
                </a:lnTo>
                <a:close/>
              </a:path>
            </a:pathLst>
          </a:custGeom>
          <a:blipFill>
            <a:blip>
              <a:extLst>
                <a:ext uri="{96DAC541-7B7A-43D3-8B79-37D633B846F1}">
                  <asvg:svgBlip xmlns:asvg="http://schemas.microsoft.com/office/drawing/2016/SVG/main" r:embed="rId2"/>
                </a:ext>
              </a:extLst>
            </a:blip>
            <a:stretch>
              <a:fillRect l="-1026" t="-57958" b="-958"/>
            </a:stretch>
          </a:blipFill>
        </p:spPr>
        <p:txBody>
          <a:bodyPr/>
          <a:lstStyle/>
          <a:p>
            <a:endParaRPr lang="en-US" dirty="0"/>
          </a:p>
        </p:txBody>
      </p:sp>
      <p:grpSp>
        <p:nvGrpSpPr>
          <p:cNvPr id="11" name="Group 6">
            <a:extLst>
              <a:ext uri="{FF2B5EF4-FFF2-40B4-BE49-F238E27FC236}">
                <a16:creationId xmlns:a16="http://schemas.microsoft.com/office/drawing/2014/main" id="{57409D81-8208-FC24-BDC5-A12B844D5A94}"/>
              </a:ext>
            </a:extLst>
          </p:cNvPr>
          <p:cNvGrpSpPr/>
          <p:nvPr userDrawn="1"/>
        </p:nvGrpSpPr>
        <p:grpSpPr>
          <a:xfrm>
            <a:off x="424877" y="0"/>
            <a:ext cx="3149600" cy="6506301"/>
            <a:chOff x="0" y="0"/>
            <a:chExt cx="1577083" cy="2394291"/>
          </a:xfrm>
        </p:grpSpPr>
        <p:sp>
          <p:nvSpPr>
            <p:cNvPr id="12" name="Freeform 7">
              <a:extLst>
                <a:ext uri="{FF2B5EF4-FFF2-40B4-BE49-F238E27FC236}">
                  <a16:creationId xmlns:a16="http://schemas.microsoft.com/office/drawing/2014/main" id="{633FA5DF-576B-5843-3CFB-A31EBEAA36AF}"/>
                </a:ext>
              </a:extLst>
            </p:cNvPr>
            <p:cNvSpPr/>
            <p:nvPr/>
          </p:nvSpPr>
          <p:spPr>
            <a:xfrm>
              <a:off x="0" y="0"/>
              <a:ext cx="1577083" cy="2394291"/>
            </a:xfrm>
            <a:custGeom>
              <a:avLst/>
              <a:gdLst/>
              <a:ahLst/>
              <a:cxnLst/>
              <a:rect l="l" t="t" r="r" b="b"/>
              <a:pathLst>
                <a:path w="1577083" h="2394291">
                  <a:moveTo>
                    <a:pt x="0" y="0"/>
                  </a:moveTo>
                  <a:lnTo>
                    <a:pt x="1577083" y="0"/>
                  </a:lnTo>
                  <a:lnTo>
                    <a:pt x="1577083" y="2394291"/>
                  </a:lnTo>
                  <a:lnTo>
                    <a:pt x="0" y="2394291"/>
                  </a:lnTo>
                  <a:close/>
                </a:path>
              </a:pathLst>
            </a:custGeom>
            <a:blipFill>
              <a:blip r:embed="rId3"/>
              <a:stretch>
                <a:fillRect l="-63721" r="-63721"/>
              </a:stretch>
            </a:blipFill>
          </p:spPr>
          <p:txBody>
            <a:bodyPr/>
            <a:lstStyle/>
            <a:p>
              <a:endParaRPr lang="en-US" dirty="0"/>
            </a:p>
          </p:txBody>
        </p:sp>
      </p:grpSp>
      <p:sp>
        <p:nvSpPr>
          <p:cNvPr id="13" name="Freeform 8">
            <a:extLst>
              <a:ext uri="{FF2B5EF4-FFF2-40B4-BE49-F238E27FC236}">
                <a16:creationId xmlns:a16="http://schemas.microsoft.com/office/drawing/2014/main" id="{ED7A2292-05E7-345C-242E-5AD8ED6761EB}"/>
              </a:ext>
            </a:extLst>
          </p:cNvPr>
          <p:cNvSpPr/>
          <p:nvPr userDrawn="1"/>
        </p:nvSpPr>
        <p:spPr>
          <a:xfrm>
            <a:off x="6971699" y="685800"/>
            <a:ext cx="1657952" cy="743566"/>
          </a:xfrm>
          <a:custGeom>
            <a:avLst/>
            <a:gdLst/>
            <a:ahLst/>
            <a:cxnLst/>
            <a:rect l="l" t="t" r="r" b="b"/>
            <a:pathLst>
              <a:path w="3315903" h="1115349">
                <a:moveTo>
                  <a:pt x="0" y="0"/>
                </a:moveTo>
                <a:lnTo>
                  <a:pt x="3315903" y="0"/>
                </a:lnTo>
                <a:lnTo>
                  <a:pt x="3315903" y="1115349"/>
                </a:lnTo>
                <a:lnTo>
                  <a:pt x="0" y="111534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Text Placeholder 5">
            <a:extLst>
              <a:ext uri="{FF2B5EF4-FFF2-40B4-BE49-F238E27FC236}">
                <a16:creationId xmlns:a16="http://schemas.microsoft.com/office/drawing/2014/main" id="{A8A25ADD-565C-9539-55FC-581A9E60AC94}"/>
              </a:ext>
            </a:extLst>
          </p:cNvPr>
          <p:cNvSpPr>
            <a:spLocks noGrp="1"/>
          </p:cNvSpPr>
          <p:nvPr>
            <p:ph type="body" sz="quarter" idx="10" hasCustomPrompt="1"/>
          </p:nvPr>
        </p:nvSpPr>
        <p:spPr>
          <a:xfrm>
            <a:off x="4038600" y="1701800"/>
            <a:ext cx="4448175" cy="1778000"/>
          </a:xfrm>
        </p:spPr>
        <p:txBody>
          <a:bodyPr>
            <a:normAutofit/>
          </a:bodyPr>
          <a:lstStyle>
            <a:lvl1pPr marL="0" indent="0" algn="r">
              <a:buNone/>
              <a:defRPr sz="4400">
                <a:solidFill>
                  <a:schemeClr val="bg1"/>
                </a:solidFill>
              </a:defRPr>
            </a:lvl1pPr>
          </a:lstStyle>
          <a:p>
            <a:pPr lvl="0"/>
            <a:r>
              <a:rPr lang="en-US" dirty="0"/>
              <a:t>Fenners Presentation Title</a:t>
            </a:r>
          </a:p>
        </p:txBody>
      </p:sp>
      <p:sp>
        <p:nvSpPr>
          <p:cNvPr id="20" name="Text Placeholder 19">
            <a:extLst>
              <a:ext uri="{FF2B5EF4-FFF2-40B4-BE49-F238E27FC236}">
                <a16:creationId xmlns:a16="http://schemas.microsoft.com/office/drawing/2014/main" id="{42A284B0-8E1A-8559-B57E-DCD5F0B3D8B1}"/>
              </a:ext>
            </a:extLst>
          </p:cNvPr>
          <p:cNvSpPr>
            <a:spLocks noGrp="1"/>
          </p:cNvSpPr>
          <p:nvPr>
            <p:ph type="body" sz="quarter" idx="11" hasCustomPrompt="1"/>
          </p:nvPr>
        </p:nvSpPr>
        <p:spPr>
          <a:xfrm>
            <a:off x="5934075" y="3714115"/>
            <a:ext cx="2552700" cy="558800"/>
          </a:xfrm>
        </p:spPr>
        <p:txBody>
          <a:bodyPr/>
          <a:lstStyle>
            <a:lvl1pPr marL="0" indent="0" algn="r">
              <a:lnSpc>
                <a:spcPts val="1964"/>
              </a:lnSpc>
              <a:buNone/>
              <a:defRPr>
                <a:solidFill>
                  <a:schemeClr val="bg1"/>
                </a:solidFill>
              </a:defRPr>
            </a:lvl1pPr>
          </a:lstStyle>
          <a:p>
            <a:pPr algn="r">
              <a:lnSpc>
                <a:spcPts val="3927"/>
              </a:lnSpc>
            </a:pPr>
            <a:r>
              <a:rPr lang="en-US" sz="1600" dirty="0">
                <a:solidFill>
                  <a:srgbClr val="FFFFFF"/>
                </a:solidFill>
                <a:latin typeface="Helvetica"/>
                <a:ea typeface="Helvetica"/>
                <a:cs typeface="Helvetica"/>
                <a:sym typeface="Helvetica"/>
              </a:rPr>
              <a:t>Subtitle Or Description</a:t>
            </a:r>
          </a:p>
        </p:txBody>
      </p:sp>
      <p:sp>
        <p:nvSpPr>
          <p:cNvPr id="22" name="Text Placeholder 21">
            <a:extLst>
              <a:ext uri="{FF2B5EF4-FFF2-40B4-BE49-F238E27FC236}">
                <a16:creationId xmlns:a16="http://schemas.microsoft.com/office/drawing/2014/main" id="{2FF3F6D5-A2BC-F49D-B56D-AE87A5282AFB}"/>
              </a:ext>
            </a:extLst>
          </p:cNvPr>
          <p:cNvSpPr>
            <a:spLocks noGrp="1"/>
          </p:cNvSpPr>
          <p:nvPr>
            <p:ph type="body" sz="quarter" idx="12" hasCustomPrompt="1"/>
          </p:nvPr>
        </p:nvSpPr>
        <p:spPr>
          <a:xfrm>
            <a:off x="5286375" y="5311916"/>
            <a:ext cx="3200400" cy="863600"/>
          </a:xfrm>
        </p:spPr>
        <p:txBody>
          <a:bodyPr>
            <a:normAutofit/>
          </a:bodyPr>
          <a:lstStyle>
            <a:lvl1pPr marL="0" indent="0" algn="r">
              <a:buNone/>
              <a:defRPr sz="1250" b="1">
                <a:solidFill>
                  <a:schemeClr val="bg1"/>
                </a:solidFill>
              </a:defRPr>
            </a:lvl1pPr>
          </a:lstStyle>
          <a:p>
            <a:pPr lvl="0"/>
            <a:r>
              <a:rPr lang="en-GB" dirty="0"/>
              <a:t>Barrister Name, Barrister Name</a:t>
            </a:r>
            <a:endParaRPr lang="en-US" dirty="0"/>
          </a:p>
        </p:txBody>
      </p:sp>
      <p:sp>
        <p:nvSpPr>
          <p:cNvPr id="27" name="Picture Placeholder 26">
            <a:extLst>
              <a:ext uri="{FF2B5EF4-FFF2-40B4-BE49-F238E27FC236}">
                <a16:creationId xmlns:a16="http://schemas.microsoft.com/office/drawing/2014/main" id="{9F6767FE-CBE3-9143-3604-C0FD609860CA}"/>
              </a:ext>
            </a:extLst>
          </p:cNvPr>
          <p:cNvSpPr>
            <a:spLocks noGrp="1"/>
          </p:cNvSpPr>
          <p:nvPr>
            <p:ph type="pic" sz="quarter" idx="14"/>
          </p:nvPr>
        </p:nvSpPr>
        <p:spPr>
          <a:xfrm>
            <a:off x="424657" y="0"/>
            <a:ext cx="3149600" cy="6506633"/>
          </a:xfrm>
        </p:spPr>
        <p:txBody>
          <a:bodyPr/>
          <a:lstStyle/>
          <a:p>
            <a:endParaRPr lang="en-US" dirty="0"/>
          </a:p>
        </p:txBody>
      </p:sp>
      <p:sp>
        <p:nvSpPr>
          <p:cNvPr id="25" name="Text Placeholder 21">
            <a:extLst>
              <a:ext uri="{FF2B5EF4-FFF2-40B4-BE49-F238E27FC236}">
                <a16:creationId xmlns:a16="http://schemas.microsoft.com/office/drawing/2014/main" id="{3678F12A-2271-34A2-6AB7-8A64FEAD569C}"/>
              </a:ext>
            </a:extLst>
          </p:cNvPr>
          <p:cNvSpPr>
            <a:spLocks noGrp="1"/>
          </p:cNvSpPr>
          <p:nvPr>
            <p:ph type="body" sz="quarter" idx="13" hasCustomPrompt="1"/>
          </p:nvPr>
        </p:nvSpPr>
        <p:spPr>
          <a:xfrm>
            <a:off x="5286375" y="4842136"/>
            <a:ext cx="3200400" cy="345795"/>
          </a:xfrm>
        </p:spPr>
        <p:txBody>
          <a:bodyPr>
            <a:normAutofit/>
          </a:bodyPr>
          <a:lstStyle>
            <a:lvl1pPr marL="0" indent="0" algn="r">
              <a:buNone/>
              <a:defRPr sz="1250" b="0">
                <a:solidFill>
                  <a:srgbClr val="A6C7EB"/>
                </a:solidFill>
              </a:defRPr>
            </a:lvl1pPr>
          </a:lstStyle>
          <a:p>
            <a:pPr lvl="0"/>
            <a:r>
              <a:rPr lang="en-GB" dirty="0"/>
              <a:t>Presented by</a:t>
            </a:r>
            <a:endParaRPr lang="en-US" dirty="0"/>
          </a:p>
        </p:txBody>
      </p:sp>
      <p:sp>
        <p:nvSpPr>
          <p:cNvPr id="18" name="Freeform 13">
            <a:extLst>
              <a:ext uri="{FF2B5EF4-FFF2-40B4-BE49-F238E27FC236}">
                <a16:creationId xmlns:a16="http://schemas.microsoft.com/office/drawing/2014/main" id="{30AE3DA7-BC9E-9B47-946C-3DE03314A943}"/>
              </a:ext>
            </a:extLst>
          </p:cNvPr>
          <p:cNvSpPr/>
          <p:nvPr userDrawn="1"/>
        </p:nvSpPr>
        <p:spPr>
          <a:xfrm>
            <a:off x="3477465" y="6172200"/>
            <a:ext cx="762208" cy="334101"/>
          </a:xfrm>
          <a:custGeom>
            <a:avLst/>
            <a:gdLst/>
            <a:ahLst/>
            <a:cxnLst/>
            <a:rect l="l" t="t" r="r" b="b"/>
            <a:pathLst>
              <a:path w="1524416" h="501152">
                <a:moveTo>
                  <a:pt x="0" y="0"/>
                </a:moveTo>
                <a:lnTo>
                  <a:pt x="1524416" y="0"/>
                </a:lnTo>
                <a:lnTo>
                  <a:pt x="1524416" y="501152"/>
                </a:lnTo>
                <a:lnTo>
                  <a:pt x="0" y="50115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dirty="0"/>
          </a:p>
        </p:txBody>
      </p:sp>
    </p:spTree>
    <p:extLst>
      <p:ext uri="{BB962C8B-B14F-4D97-AF65-F5344CB8AC3E}">
        <p14:creationId xmlns:p14="http://schemas.microsoft.com/office/powerpoint/2010/main" val="9418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7707CC0F-C102-E24A-8FC3-1B731E70F46A}" type="datetime1">
              <a:rPr lang="en-GB" smtClean="0"/>
              <a:t>16/07/2026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2A1334E1-6B77-4161-B9D5-325260C527F0}" type="slidenum">
              <a:rPr lang="en-GB"/>
              <a:pPr/>
              <a:t>‹#›</a:t>
            </a:fld>
            <a:endParaRPr lang="en-GB" dirty="0"/>
          </a:p>
        </p:txBody>
      </p:sp>
    </p:spTree>
    <p:extLst>
      <p:ext uri="{BB962C8B-B14F-4D97-AF65-F5344CB8AC3E}">
        <p14:creationId xmlns:p14="http://schemas.microsoft.com/office/powerpoint/2010/main" val="93279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ormAutofit/>
          </a:bodyPr>
          <a:lstStyle>
            <a:lvl1pPr algn="l">
              <a:defRPr sz="3200" b="0" i="0" cap="all">
                <a:latin typeface="Merriweather Sans Bold"/>
                <a:cs typeface="Merriweather Sans Bold"/>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ct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6A95F2E-1A4A-1544-9987-31405A2C103F}" type="datetime1">
              <a:rPr lang="en-GB" smtClean="0"/>
              <a:t>16/07/2026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2651C4B2-C79D-4F5A-8034-29FACFCED25A}" type="slidenum">
              <a:rPr lang="en-GB"/>
              <a:pPr/>
              <a:t>‹#›</a:t>
            </a:fld>
            <a:endParaRPr lang="en-GB" dirty="0"/>
          </a:p>
        </p:txBody>
      </p:sp>
    </p:spTree>
    <p:extLst>
      <p:ext uri="{BB962C8B-B14F-4D97-AF65-F5344CB8AC3E}">
        <p14:creationId xmlns:p14="http://schemas.microsoft.com/office/powerpoint/2010/main" val="396928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20000" y="1600200"/>
            <a:ext cx="3775800" cy="4525963"/>
          </a:xfrm>
        </p:spPr>
        <p:txBody>
          <a:bodyPr/>
          <a:lstStyle>
            <a:lvl1pPr>
              <a:defRPr sz="2400" b="0" i="0">
                <a:latin typeface="Merriweather Sans Light"/>
                <a:cs typeface="Merriweather Sans Light"/>
              </a:defRPr>
            </a:lvl1pPr>
            <a:lvl2pPr>
              <a:defRPr sz="2000" b="0" i="0">
                <a:latin typeface="Merriweather Sans Light"/>
                <a:cs typeface="Merriweather Sans Light"/>
              </a:defRPr>
            </a:lvl2pPr>
            <a:lvl3pPr>
              <a:defRPr sz="1800" b="0" i="0">
                <a:latin typeface="Merriweather Sans Light"/>
                <a:cs typeface="Merriweather Sans Light"/>
              </a:defRPr>
            </a:lvl3pPr>
            <a:lvl4pPr>
              <a:defRPr sz="1600" b="0" i="0">
                <a:latin typeface="Merriweather Sans Light"/>
                <a:cs typeface="Merriweather Sans Light"/>
              </a:defRPr>
            </a:lvl4pPr>
            <a:lvl5pPr>
              <a:defRPr sz="1400" b="0" i="0">
                <a:latin typeface="Merriweather Sans Light"/>
                <a:cs typeface="Merriweather Sans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3775800" cy="4525963"/>
          </a:xfrm>
        </p:spPr>
        <p:txBody>
          <a:bodyPr/>
          <a:lstStyle>
            <a:lvl1pPr>
              <a:defRPr sz="2400" b="0" i="0">
                <a:latin typeface="Merriweather Sans Light"/>
                <a:cs typeface="Merriweather Sans Light"/>
              </a:defRPr>
            </a:lvl1pPr>
            <a:lvl2pPr>
              <a:defRPr sz="2000" b="0" i="0">
                <a:latin typeface="Merriweather Sans Light"/>
                <a:cs typeface="Merriweather Sans Light"/>
              </a:defRPr>
            </a:lvl2pPr>
            <a:lvl3pPr>
              <a:defRPr sz="1800" b="0" i="0">
                <a:latin typeface="Merriweather Sans Light"/>
                <a:cs typeface="Merriweather Sans Light"/>
              </a:defRPr>
            </a:lvl3pPr>
            <a:lvl4pPr>
              <a:defRPr sz="1600" b="0" i="0">
                <a:latin typeface="Merriweather Sans Light"/>
                <a:cs typeface="Merriweather Sans Light"/>
              </a:defRPr>
            </a:lvl4pPr>
            <a:lvl5pPr>
              <a:defRPr sz="1400" b="0" i="0">
                <a:latin typeface="Merriweather Sans Light"/>
                <a:cs typeface="Merriweather Sans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fld id="{6B990B41-867D-2946-930F-2D135EDAC155}" type="datetime1">
              <a:rPr lang="en-GB" smtClean="0"/>
              <a:t>16/07/2026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F3228D03-F9C4-4CAD-BF74-9D2A7958857A}" type="slidenum">
              <a:rPr lang="en-GB"/>
              <a:pPr/>
              <a:t>‹#›</a:t>
            </a:fld>
            <a:endParaRPr lang="en-GB" dirty="0"/>
          </a:p>
        </p:txBody>
      </p:sp>
    </p:spTree>
    <p:extLst>
      <p:ext uri="{BB962C8B-B14F-4D97-AF65-F5344CB8AC3E}">
        <p14:creationId xmlns:p14="http://schemas.microsoft.com/office/powerpoint/2010/main" val="170042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720000" y="2078547"/>
            <a:ext cx="3780000" cy="639762"/>
          </a:xfrm>
        </p:spPr>
        <p:txBody>
          <a:bodyPr>
            <a:normAutofit/>
          </a:bodyPr>
          <a:lstStyle>
            <a:lvl1pPr marL="0" indent="0">
              <a:buNone/>
              <a:defRPr sz="1800" b="0" i="0">
                <a:latin typeface="Merriweather Sans Light"/>
                <a:cs typeface="Merriweather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0059"/>
            <a:ext cx="3780000" cy="3586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2078547"/>
            <a:ext cx="3780000" cy="639762"/>
          </a:xfrm>
        </p:spPr>
        <p:txBody>
          <a:bodyPr>
            <a:normAutofit/>
          </a:bodyPr>
          <a:lstStyle>
            <a:lvl1pPr marL="0" indent="0">
              <a:buNone/>
              <a:defRPr sz="1800" b="0" i="0">
                <a:latin typeface="Merriweather Sans Light"/>
                <a:cs typeface="Merriweather Sans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40059"/>
            <a:ext cx="3780000" cy="35861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fld id="{41CD6587-5B98-FB4F-9B3D-7E2F2BD97879}" type="datetime1">
              <a:rPr lang="en-GB" smtClean="0"/>
              <a:t>16/07/2026</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fld id="{4115FD98-09A5-43A7-9673-CCCF2777BFBA}" type="slidenum">
              <a:rPr lang="en-GB"/>
              <a:pPr/>
              <a:t>‹#›</a:t>
            </a:fld>
            <a:endParaRPr lang="en-GB" dirty="0"/>
          </a:p>
        </p:txBody>
      </p:sp>
    </p:spTree>
    <p:extLst>
      <p:ext uri="{BB962C8B-B14F-4D97-AF65-F5344CB8AC3E}">
        <p14:creationId xmlns:p14="http://schemas.microsoft.com/office/powerpoint/2010/main" val="46433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fld id="{BC762186-325A-6648-A9A5-194917DFED08}" type="datetime1">
              <a:rPr lang="en-GB" smtClean="0"/>
              <a:t>16/07/2026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71A4F55B-DCDF-41BC-8652-A4E72EFA64F2}" type="slidenum">
              <a:rPr lang="en-GB"/>
              <a:pPr/>
              <a:t>‹#›</a:t>
            </a:fld>
            <a:endParaRPr lang="en-GB" dirty="0"/>
          </a:p>
        </p:txBody>
      </p:sp>
    </p:spTree>
    <p:extLst>
      <p:ext uri="{BB962C8B-B14F-4D97-AF65-F5344CB8AC3E}">
        <p14:creationId xmlns:p14="http://schemas.microsoft.com/office/powerpoint/2010/main" val="12916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AA4A68F-3248-164F-B45F-B279701C3219}" type="datetime1">
              <a:rPr lang="en-GB" smtClean="0"/>
              <a:t>16/07/2026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fld id="{E7A231B2-D8C3-4A48-9978-0D65D2D7C8E7}" type="slidenum">
              <a:rPr lang="en-GB"/>
              <a:pPr/>
              <a:t>‹#›</a:t>
            </a:fld>
            <a:endParaRPr lang="en-GB" dirty="0"/>
          </a:p>
        </p:txBody>
      </p:sp>
      <p:sp>
        <p:nvSpPr>
          <p:cNvPr id="6" name="TextBox 5"/>
          <p:cNvSpPr txBox="1"/>
          <p:nvPr userDrawn="1"/>
        </p:nvSpPr>
        <p:spPr>
          <a:xfrm>
            <a:off x="1152939" y="1643269"/>
            <a:ext cx="6771861" cy="1200329"/>
          </a:xfrm>
          <a:prstGeom prst="rect">
            <a:avLst/>
          </a:prstGeom>
          <a:noFill/>
        </p:spPr>
        <p:txBody>
          <a:bodyPr wrap="square" rtlCol="0">
            <a:spAutoFit/>
          </a:bodyPr>
          <a:lstStyle/>
          <a:p>
            <a:r>
              <a:rPr lang="en-US" dirty="0"/>
              <a:t>TOPICS</a:t>
            </a:r>
          </a:p>
          <a:p>
            <a:endParaRPr lang="en-US" dirty="0"/>
          </a:p>
          <a:p>
            <a:endParaRPr lang="en-US" dirty="0"/>
          </a:p>
          <a:p>
            <a:endParaRPr lang="en-US" dirty="0"/>
          </a:p>
        </p:txBody>
      </p:sp>
    </p:spTree>
    <p:extLst>
      <p:ext uri="{BB962C8B-B14F-4D97-AF65-F5344CB8AC3E}">
        <p14:creationId xmlns:p14="http://schemas.microsoft.com/office/powerpoint/2010/main" val="274442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990000"/>
            <a:ext cx="2520000" cy="879067"/>
          </a:xfrm>
        </p:spPr>
        <p:txBody>
          <a:bodyPr/>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420000" y="990000"/>
            <a:ext cx="5004000" cy="5136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720000" y="2040893"/>
            <a:ext cx="2520000" cy="40852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A95A6D4-B694-1247-8C8C-005042BC3228}" type="datetime1">
              <a:rPr lang="en-GB" smtClean="0"/>
              <a:t>16/07/2026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A00009DC-C396-4DFD-A04E-B4757990BA14}" type="slidenum">
              <a:rPr lang="en-GB"/>
              <a:pPr/>
              <a:t>‹#›</a:t>
            </a:fld>
            <a:endParaRPr lang="en-GB" dirty="0"/>
          </a:p>
        </p:txBody>
      </p:sp>
    </p:spTree>
    <p:extLst>
      <p:ext uri="{BB962C8B-B14F-4D97-AF65-F5344CB8AC3E}">
        <p14:creationId xmlns:p14="http://schemas.microsoft.com/office/powerpoint/2010/main" val="154170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59536CC-1FBF-D449-95F7-9F13C16AC745}" type="datetime1">
              <a:rPr lang="en-GB" smtClean="0"/>
              <a:t>16/07/2026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515BED48-A26C-49FF-9B7E-D1EE32EF47AC}" type="slidenum">
              <a:rPr lang="en-GB"/>
              <a:pPr/>
              <a:t>‹#›</a:t>
            </a:fld>
            <a:endParaRPr lang="en-GB" dirty="0"/>
          </a:p>
        </p:txBody>
      </p:sp>
    </p:spTree>
    <p:extLst>
      <p:ext uri="{BB962C8B-B14F-4D97-AF65-F5344CB8AC3E}">
        <p14:creationId xmlns:p14="http://schemas.microsoft.com/office/powerpoint/2010/main" val="326818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0725" y="990600"/>
            <a:ext cx="77025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720725" y="1990725"/>
            <a:ext cx="770255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20725" y="6356350"/>
            <a:ext cx="2133600" cy="365125"/>
          </a:xfrm>
          <a:prstGeom prst="rect">
            <a:avLst/>
          </a:prstGeom>
        </p:spPr>
        <p:txBody>
          <a:bodyPr vert="horz" wrap="square" lIns="0" tIns="0" rIns="0" bIns="0" numCol="1" anchor="ctr" anchorCtr="0" compatLnSpc="1">
            <a:prstTxWarp prst="textNoShape">
              <a:avLst/>
            </a:prstTxWarp>
          </a:bodyPr>
          <a:lstStyle>
            <a:lvl1pPr>
              <a:defRPr sz="1200">
                <a:solidFill>
                  <a:srgbClr val="898989"/>
                </a:solidFill>
              </a:defRPr>
            </a:lvl1pPr>
          </a:lstStyle>
          <a:p>
            <a:fld id="{01AF4A93-9F25-AD4D-A180-3805A754AF6D}" type="datetime1">
              <a:rPr lang="en-GB" smtClean="0"/>
              <a:t>16/07/2026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dirty="0"/>
          </a:p>
        </p:txBody>
      </p:sp>
      <p:sp>
        <p:nvSpPr>
          <p:cNvPr id="6" name="Slide Number Placeholder 5"/>
          <p:cNvSpPr>
            <a:spLocks noGrp="1"/>
          </p:cNvSpPr>
          <p:nvPr>
            <p:ph type="sldNum" sz="quarter" idx="4"/>
          </p:nvPr>
        </p:nvSpPr>
        <p:spPr>
          <a:xfrm>
            <a:off x="6624638" y="6356350"/>
            <a:ext cx="1798637" cy="365125"/>
          </a:xfrm>
          <a:prstGeom prst="rect">
            <a:avLst/>
          </a:prstGeom>
        </p:spPr>
        <p:txBody>
          <a:bodyPr vert="horz" wrap="square" lIns="91440" tIns="0" rIns="0" bIns="0" numCol="1" anchor="ctr" anchorCtr="0" compatLnSpc="1">
            <a:prstTxWarp prst="textNoShape">
              <a:avLst/>
            </a:prstTxWarp>
          </a:bodyPr>
          <a:lstStyle>
            <a:lvl1pPr algn="r">
              <a:defRPr sz="1200">
                <a:solidFill>
                  <a:srgbClr val="898989"/>
                </a:solidFill>
              </a:defRPr>
            </a:lvl1pPr>
          </a:lstStyle>
          <a:p>
            <a:fld id="{41E48D35-A49E-400F-A283-BA04483E1E8C}" type="slidenum">
              <a:rPr lang="en-GB"/>
              <a:pPr/>
              <a:t>‹#›</a:t>
            </a:fld>
            <a:endParaRPr lang="en-GB" dirty="0"/>
          </a:p>
        </p:txBody>
      </p:sp>
      <p:pic>
        <p:nvPicPr>
          <p:cNvPr id="1031" name="Picture 6" descr="Fenners_banner_spot.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451725" y="179388"/>
            <a:ext cx="16922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720725" y="6286500"/>
            <a:ext cx="770255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179388"/>
            <a:ext cx="7400925" cy="547687"/>
          </a:xfrm>
          <a:prstGeom prst="rect">
            <a:avLst/>
          </a:prstGeom>
          <a:solidFill>
            <a:srgbClr val="D9E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Tree>
  </p:cSld>
  <p:clrMap bg1="lt1" tx1="dk1" bg2="lt2" tx2="dk2" accent1="accent1" accent2="accent2" accent3="accent3" accent4="accent4" accent5="accent5" accent6="accent6" hlink="hlink" folHlink="folHlink"/>
  <p:sldLayoutIdLst>
    <p:sldLayoutId id="2147483677"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8" r:id="rId10"/>
  </p:sldLayoutIdLst>
  <p:hf hdr="0" ftr="0" dt="0"/>
  <p:txStyles>
    <p:titleStyle>
      <a:lvl1pPr algn="ctr" defTabSz="457200" rtl="0" eaLnBrk="1" fontAlgn="base" hangingPunct="1">
        <a:spcBef>
          <a:spcPct val="0"/>
        </a:spcBef>
        <a:spcAft>
          <a:spcPct val="0"/>
        </a:spcAft>
        <a:defRPr sz="2800" kern="1200">
          <a:solidFill>
            <a:srgbClr val="5F6971"/>
          </a:solidFill>
          <a:latin typeface="Merriweather Sans Light"/>
          <a:ea typeface="Geneva" charset="0"/>
          <a:cs typeface="Merriweather Sans Light"/>
        </a:defRPr>
      </a:lvl1pPr>
      <a:lvl2pPr algn="ctr" defTabSz="457200" rtl="0" eaLnBrk="1" fontAlgn="base" hangingPunct="1">
        <a:spcBef>
          <a:spcPct val="0"/>
        </a:spcBef>
        <a:spcAft>
          <a:spcPct val="0"/>
        </a:spcAft>
        <a:defRPr sz="2800">
          <a:solidFill>
            <a:srgbClr val="5F6971"/>
          </a:solidFill>
          <a:latin typeface="Merriweather Sans Light" charset="0"/>
          <a:ea typeface="Geneva" charset="0"/>
        </a:defRPr>
      </a:lvl2pPr>
      <a:lvl3pPr algn="ctr" defTabSz="457200" rtl="0" eaLnBrk="1" fontAlgn="base" hangingPunct="1">
        <a:spcBef>
          <a:spcPct val="0"/>
        </a:spcBef>
        <a:spcAft>
          <a:spcPct val="0"/>
        </a:spcAft>
        <a:defRPr sz="2800">
          <a:solidFill>
            <a:srgbClr val="5F6971"/>
          </a:solidFill>
          <a:latin typeface="Merriweather Sans Light" charset="0"/>
          <a:ea typeface="Geneva" charset="0"/>
        </a:defRPr>
      </a:lvl3pPr>
      <a:lvl4pPr algn="ctr" defTabSz="457200" rtl="0" eaLnBrk="1" fontAlgn="base" hangingPunct="1">
        <a:spcBef>
          <a:spcPct val="0"/>
        </a:spcBef>
        <a:spcAft>
          <a:spcPct val="0"/>
        </a:spcAft>
        <a:defRPr sz="2800">
          <a:solidFill>
            <a:srgbClr val="5F6971"/>
          </a:solidFill>
          <a:latin typeface="Merriweather Sans Light" charset="0"/>
          <a:ea typeface="Geneva" charset="0"/>
        </a:defRPr>
      </a:lvl4pPr>
      <a:lvl5pPr algn="ctr" defTabSz="457200" rtl="0" eaLnBrk="1" fontAlgn="base" hangingPunct="1">
        <a:spcBef>
          <a:spcPct val="0"/>
        </a:spcBef>
        <a:spcAft>
          <a:spcPct val="0"/>
        </a:spcAft>
        <a:defRPr sz="2800">
          <a:solidFill>
            <a:srgbClr val="5F6971"/>
          </a:solidFill>
          <a:latin typeface="Merriweather Sans Light" charset="0"/>
          <a:ea typeface="Geneva" charset="0"/>
        </a:defRPr>
      </a:lvl5pPr>
      <a:lvl6pPr marL="457200" algn="ctr" defTabSz="457200" rtl="0" eaLnBrk="1" fontAlgn="base" hangingPunct="1">
        <a:spcBef>
          <a:spcPct val="0"/>
        </a:spcBef>
        <a:spcAft>
          <a:spcPct val="0"/>
        </a:spcAft>
        <a:defRPr sz="2800">
          <a:solidFill>
            <a:srgbClr val="5F6971"/>
          </a:solidFill>
          <a:latin typeface="Merriweather Sans Light" charset="0"/>
          <a:ea typeface="Geneva" charset="0"/>
        </a:defRPr>
      </a:lvl6pPr>
      <a:lvl7pPr marL="914400" algn="ctr" defTabSz="457200" rtl="0" eaLnBrk="1" fontAlgn="base" hangingPunct="1">
        <a:spcBef>
          <a:spcPct val="0"/>
        </a:spcBef>
        <a:spcAft>
          <a:spcPct val="0"/>
        </a:spcAft>
        <a:defRPr sz="2800">
          <a:solidFill>
            <a:srgbClr val="5F6971"/>
          </a:solidFill>
          <a:latin typeface="Merriweather Sans Light" charset="0"/>
          <a:ea typeface="Geneva" charset="0"/>
        </a:defRPr>
      </a:lvl7pPr>
      <a:lvl8pPr marL="1371600" algn="ctr" defTabSz="457200" rtl="0" eaLnBrk="1" fontAlgn="base" hangingPunct="1">
        <a:spcBef>
          <a:spcPct val="0"/>
        </a:spcBef>
        <a:spcAft>
          <a:spcPct val="0"/>
        </a:spcAft>
        <a:defRPr sz="2800">
          <a:solidFill>
            <a:srgbClr val="5F6971"/>
          </a:solidFill>
          <a:latin typeface="Merriweather Sans Light" charset="0"/>
          <a:ea typeface="Geneva" charset="0"/>
        </a:defRPr>
      </a:lvl8pPr>
      <a:lvl9pPr marL="1828800" algn="ctr" defTabSz="457200" rtl="0" eaLnBrk="1" fontAlgn="base" hangingPunct="1">
        <a:spcBef>
          <a:spcPct val="0"/>
        </a:spcBef>
        <a:spcAft>
          <a:spcPct val="0"/>
        </a:spcAft>
        <a:defRPr sz="2800">
          <a:solidFill>
            <a:srgbClr val="5F6971"/>
          </a:solidFill>
          <a:latin typeface="Merriweather Sans Light" charset="0"/>
          <a:ea typeface="Geneva" charset="0"/>
        </a:defRPr>
      </a:lvl9pPr>
    </p:titleStyle>
    <p:body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pitchFamily="34" charset="0"/>
        <a:buChar char="–"/>
        <a:defRPr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93D2A9-D359-E896-B911-4294219120DF}"/>
              </a:ext>
            </a:extLst>
          </p:cNvPr>
          <p:cNvSpPr>
            <a:spLocks noGrp="1"/>
          </p:cNvSpPr>
          <p:nvPr>
            <p:ph type="body" sz="quarter" idx="10"/>
          </p:nvPr>
        </p:nvSpPr>
        <p:spPr/>
        <p:txBody>
          <a:bodyPr/>
          <a:lstStyle/>
          <a:p>
            <a:r>
              <a:rPr lang="en-US" dirty="0"/>
              <a:t>Financial Remedies Update </a:t>
            </a:r>
          </a:p>
        </p:txBody>
      </p:sp>
      <p:sp>
        <p:nvSpPr>
          <p:cNvPr id="3" name="Text Placeholder 2">
            <a:extLst>
              <a:ext uri="{FF2B5EF4-FFF2-40B4-BE49-F238E27FC236}">
                <a16:creationId xmlns:a16="http://schemas.microsoft.com/office/drawing/2014/main" id="{69F7194C-720C-7611-2C17-08BC76D47578}"/>
              </a:ext>
            </a:extLst>
          </p:cNvPr>
          <p:cNvSpPr>
            <a:spLocks noGrp="1"/>
          </p:cNvSpPr>
          <p:nvPr>
            <p:ph type="body" sz="quarter" idx="11"/>
          </p:nvPr>
        </p:nvSpPr>
        <p:spPr/>
        <p:txBody>
          <a:bodyPr/>
          <a:lstStyle/>
          <a:p>
            <a:pPr algn="r"/>
            <a:endParaRPr lang="en-US" dirty="0"/>
          </a:p>
        </p:txBody>
      </p:sp>
      <p:sp>
        <p:nvSpPr>
          <p:cNvPr id="4" name="Text Placeholder 3">
            <a:extLst>
              <a:ext uri="{FF2B5EF4-FFF2-40B4-BE49-F238E27FC236}">
                <a16:creationId xmlns:a16="http://schemas.microsoft.com/office/drawing/2014/main" id="{3F423698-5FCE-4D90-7838-46502E326F5F}"/>
              </a:ext>
            </a:extLst>
          </p:cNvPr>
          <p:cNvSpPr>
            <a:spLocks noGrp="1"/>
          </p:cNvSpPr>
          <p:nvPr>
            <p:ph type="body" sz="quarter" idx="12"/>
          </p:nvPr>
        </p:nvSpPr>
        <p:spPr/>
        <p:txBody>
          <a:bodyPr/>
          <a:lstStyle/>
          <a:p>
            <a:r>
              <a:rPr lang="en-US" dirty="0"/>
              <a:t>Laura McGinty and Richard Balchin</a:t>
            </a:r>
          </a:p>
          <a:p>
            <a:r>
              <a:rPr lang="en-US" dirty="0"/>
              <a:t>Fenners Chambers </a:t>
            </a:r>
          </a:p>
        </p:txBody>
      </p:sp>
      <p:sp>
        <p:nvSpPr>
          <p:cNvPr id="5" name="Text Placeholder 4">
            <a:extLst>
              <a:ext uri="{FF2B5EF4-FFF2-40B4-BE49-F238E27FC236}">
                <a16:creationId xmlns:a16="http://schemas.microsoft.com/office/drawing/2014/main" id="{080391C6-DE31-3772-A09D-A02906C70693}"/>
              </a:ext>
            </a:extLst>
          </p:cNvPr>
          <p:cNvSpPr>
            <a:spLocks noGrp="1"/>
          </p:cNvSpPr>
          <p:nvPr>
            <p:ph type="body" sz="quarter" idx="13"/>
          </p:nvPr>
        </p:nvSpPr>
        <p:spPr/>
        <p:txBody>
          <a:bodyPr/>
          <a:lstStyle/>
          <a:p>
            <a:r>
              <a:rPr lang="en-US" dirty="0"/>
              <a:t>Presented by</a:t>
            </a:r>
          </a:p>
        </p:txBody>
      </p:sp>
    </p:spTree>
    <p:extLst>
      <p:ext uri="{BB962C8B-B14F-4D97-AF65-F5344CB8AC3E}">
        <p14:creationId xmlns:p14="http://schemas.microsoft.com/office/powerpoint/2010/main" val="3452943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30A68-84A1-34BC-53D5-6434FF541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904C2-5C2C-0AC7-E374-1040097467FE}"/>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732B6CEB-A6EE-DE15-41C8-10E56D927AFA}"/>
              </a:ext>
            </a:extLst>
          </p:cNvPr>
          <p:cNvSpPr>
            <a:spLocks noGrp="1"/>
          </p:cNvSpPr>
          <p:nvPr>
            <p:ph idx="1"/>
          </p:nvPr>
        </p:nvSpPr>
        <p:spPr/>
        <p:txBody>
          <a:bodyPr/>
          <a:lstStyle/>
          <a:p>
            <a:pPr marL="0" indent="0" algn="just">
              <a:buNone/>
            </a:pPr>
            <a:r>
              <a:rPr lang="en-US" sz="2000" u="sng" dirty="0">
                <a:latin typeface="Merriweather Sans" pitchFamily="2" charset="77"/>
              </a:rPr>
              <a:t>Apportionment continued</a:t>
            </a:r>
          </a:p>
          <a:p>
            <a:pPr marL="0" indent="0" algn="just">
              <a:buNone/>
            </a:pPr>
            <a:endParaRPr lang="en-US" sz="2000" dirty="0">
              <a:latin typeface="Merriweather Sans" pitchFamily="2" charset="77"/>
            </a:endParaRPr>
          </a:p>
          <a:p>
            <a:pPr algn="just"/>
            <a:r>
              <a:rPr lang="en-US" altLang="en-US" sz="2000" dirty="0">
                <a:latin typeface="Merriweather Sans" pitchFamily="2" charset="77"/>
              </a:rPr>
              <a:t>Mathematical analysis helpful but the search for fairness requires a broader weighing of the competing arguments</a:t>
            </a:r>
          </a:p>
          <a:p>
            <a:pPr marL="0" indent="0" algn="just">
              <a:buNone/>
            </a:pPr>
            <a:endParaRPr lang="en-US" altLang="en-US" sz="2000" dirty="0">
              <a:latin typeface="Merriweather Sans" pitchFamily="2" charset="77"/>
            </a:endParaRPr>
          </a:p>
          <a:p>
            <a:pPr algn="just"/>
            <a:r>
              <a:rPr lang="en-US" altLang="en-US" sz="2000" dirty="0">
                <a:latin typeface="Merriweather Sans" pitchFamily="2" charset="77"/>
              </a:rPr>
              <a:t>Broad conclusion reached that it is fair to regard 55% of Husband’s pensions as having accrued during the marriage</a:t>
            </a:r>
          </a:p>
          <a:p>
            <a:pPr marL="0" indent="0" algn="just">
              <a:buNone/>
            </a:pPr>
            <a:endParaRPr lang="en-US" sz="2000" dirty="0">
              <a:latin typeface="Merriweather Sans" pitchFamily="2" charset="77"/>
            </a:endParaRPr>
          </a:p>
        </p:txBody>
      </p:sp>
      <p:sp>
        <p:nvSpPr>
          <p:cNvPr id="4" name="Slide Number Placeholder 3">
            <a:extLst>
              <a:ext uri="{FF2B5EF4-FFF2-40B4-BE49-F238E27FC236}">
                <a16:creationId xmlns:a16="http://schemas.microsoft.com/office/drawing/2014/main" id="{8CC05822-ED3F-D233-969C-D7ABB497A149}"/>
              </a:ext>
            </a:extLst>
          </p:cNvPr>
          <p:cNvSpPr>
            <a:spLocks noGrp="1"/>
          </p:cNvSpPr>
          <p:nvPr>
            <p:ph type="sldNum" sz="quarter" idx="12"/>
          </p:nvPr>
        </p:nvSpPr>
        <p:spPr/>
        <p:txBody>
          <a:bodyPr/>
          <a:lstStyle/>
          <a:p>
            <a:fld id="{2A1334E1-6B77-4161-B9D5-325260C527F0}" type="slidenum">
              <a:rPr lang="en-GB" smtClean="0"/>
              <a:pPr/>
              <a:t>10</a:t>
            </a:fld>
            <a:endParaRPr lang="en-GB" dirty="0"/>
          </a:p>
        </p:txBody>
      </p:sp>
    </p:spTree>
    <p:extLst>
      <p:ext uri="{BB962C8B-B14F-4D97-AF65-F5344CB8AC3E}">
        <p14:creationId xmlns:p14="http://schemas.microsoft.com/office/powerpoint/2010/main" val="46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56BDB-0143-0385-FA9F-AF7E918DF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2BE64-97B2-01BE-0F8F-6C285F514F0B}"/>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C2568669-229D-02DF-98F0-4F636ACF648E}"/>
              </a:ext>
            </a:extLst>
          </p:cNvPr>
          <p:cNvSpPr>
            <a:spLocks noGrp="1"/>
          </p:cNvSpPr>
          <p:nvPr>
            <p:ph idx="1"/>
          </p:nvPr>
        </p:nvSpPr>
        <p:spPr/>
        <p:txBody>
          <a:bodyPr/>
          <a:lstStyle/>
          <a:p>
            <a:pPr marL="0" indent="0" algn="just">
              <a:buNone/>
            </a:pPr>
            <a:r>
              <a:rPr lang="en-US" sz="2000" u="sng" dirty="0">
                <a:latin typeface="Merriweather Sans" pitchFamily="2" charset="77"/>
              </a:rPr>
              <a:t>Matrimonialisation</a:t>
            </a:r>
          </a:p>
          <a:p>
            <a:pPr marL="0" indent="0" algn="just">
              <a:buNone/>
            </a:pPr>
            <a:endParaRPr lang="en-US" sz="1200" dirty="0">
              <a:latin typeface="Merriweather Sans" pitchFamily="2" charset="77"/>
            </a:endParaRPr>
          </a:p>
          <a:p>
            <a:pPr algn="just"/>
            <a:r>
              <a:rPr lang="en-US" sz="2000" dirty="0">
                <a:latin typeface="Merriweather Sans" pitchFamily="2" charset="77"/>
              </a:rPr>
              <a:t>Has the non-matrimonial portion of the Husband’s pension (45%) been matrimonialised?</a:t>
            </a:r>
          </a:p>
          <a:p>
            <a:pPr marL="0" indent="0" algn="just">
              <a:buNone/>
            </a:pPr>
            <a:endParaRPr lang="en-US" sz="2000" dirty="0">
              <a:latin typeface="Merriweather Sans" pitchFamily="2" charset="77"/>
            </a:endParaRPr>
          </a:p>
          <a:p>
            <a:pPr algn="just"/>
            <a:r>
              <a:rPr lang="en-US" sz="2000" dirty="0">
                <a:latin typeface="Merriweather Sans" pitchFamily="2" charset="77"/>
              </a:rPr>
              <a:t>Wife asserted it had all been matrimonialised – Husband had assured her they would share everything equally in the marriage and she had relied on this to her detriment</a:t>
            </a:r>
          </a:p>
          <a:p>
            <a:pPr marL="0" indent="0" algn="just">
              <a:buNone/>
            </a:pPr>
            <a:endParaRPr lang="en-US" sz="2000" dirty="0">
              <a:latin typeface="Merriweather Sans" pitchFamily="2" charset="77"/>
            </a:endParaRPr>
          </a:p>
          <a:p>
            <a:pPr algn="just"/>
            <a:r>
              <a:rPr lang="en-US" sz="2000" dirty="0">
                <a:latin typeface="Merriweather Sans" pitchFamily="2" charset="77"/>
              </a:rPr>
              <a:t>Husband asserted that his pension had not been mingled, no actual use and enjoyment, so no matrimonialisation</a:t>
            </a:r>
            <a:endParaRPr lang="en-US" sz="1200" dirty="0">
              <a:latin typeface="Merriweather Sans" pitchFamily="2" charset="77"/>
            </a:endParaRPr>
          </a:p>
          <a:p>
            <a:pPr marL="400050" lvl="1" indent="0" algn="just">
              <a:buNone/>
            </a:pPr>
            <a:endParaRPr lang="en-US" altLang="en-US" sz="1600" dirty="0">
              <a:latin typeface="Merriweather Sans" pitchFamily="2" charset="77"/>
            </a:endParaRPr>
          </a:p>
          <a:p>
            <a:pPr algn="just"/>
            <a:endParaRPr lang="en-US" sz="2000" dirty="0">
              <a:latin typeface="Merriweather Sans" pitchFamily="2" charset="77"/>
            </a:endParaRPr>
          </a:p>
          <a:p>
            <a:pPr marL="0" indent="0" algn="just">
              <a:buNone/>
            </a:pPr>
            <a:endParaRPr lang="en-US" sz="2000" dirty="0">
              <a:latin typeface="Merriweather Sans" pitchFamily="2" charset="77"/>
            </a:endParaRPr>
          </a:p>
          <a:p>
            <a:pPr marL="0" indent="0" algn="just">
              <a:buNone/>
            </a:pPr>
            <a:endParaRPr lang="en-US" sz="2000" dirty="0">
              <a:latin typeface="Merriweather Sans" pitchFamily="2" charset="77"/>
            </a:endParaRPr>
          </a:p>
        </p:txBody>
      </p:sp>
      <p:sp>
        <p:nvSpPr>
          <p:cNvPr id="4" name="Slide Number Placeholder 3">
            <a:extLst>
              <a:ext uri="{FF2B5EF4-FFF2-40B4-BE49-F238E27FC236}">
                <a16:creationId xmlns:a16="http://schemas.microsoft.com/office/drawing/2014/main" id="{2111A08D-C7FA-B3F7-0EDC-25C8A2382D1A}"/>
              </a:ext>
            </a:extLst>
          </p:cNvPr>
          <p:cNvSpPr>
            <a:spLocks noGrp="1"/>
          </p:cNvSpPr>
          <p:nvPr>
            <p:ph type="sldNum" sz="quarter" idx="12"/>
          </p:nvPr>
        </p:nvSpPr>
        <p:spPr/>
        <p:txBody>
          <a:bodyPr/>
          <a:lstStyle/>
          <a:p>
            <a:fld id="{2A1334E1-6B77-4161-B9D5-325260C527F0}" type="slidenum">
              <a:rPr lang="en-GB" smtClean="0"/>
              <a:pPr/>
              <a:t>11</a:t>
            </a:fld>
            <a:endParaRPr lang="en-GB" dirty="0"/>
          </a:p>
        </p:txBody>
      </p:sp>
    </p:spTree>
    <p:extLst>
      <p:ext uri="{BB962C8B-B14F-4D97-AF65-F5344CB8AC3E}">
        <p14:creationId xmlns:p14="http://schemas.microsoft.com/office/powerpoint/2010/main" val="208621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5270-1E80-D9E6-1221-2354DAA679C7}"/>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BC77379C-B737-E3CD-8F24-E614D054E8F0}"/>
              </a:ext>
            </a:extLst>
          </p:cNvPr>
          <p:cNvSpPr>
            <a:spLocks noGrp="1"/>
          </p:cNvSpPr>
          <p:nvPr>
            <p:ph idx="1"/>
          </p:nvPr>
        </p:nvSpPr>
        <p:spPr/>
        <p:txBody>
          <a:bodyPr/>
          <a:lstStyle/>
          <a:p>
            <a:pPr marL="0" indent="0" algn="just">
              <a:buNone/>
            </a:pPr>
            <a:r>
              <a:rPr lang="en-US" sz="2000" u="sng" dirty="0">
                <a:latin typeface="Merriweather Sans" pitchFamily="2" charset="77"/>
              </a:rPr>
              <a:t>Matrimonialisation continued</a:t>
            </a:r>
          </a:p>
          <a:p>
            <a:pPr algn="just"/>
            <a:endParaRPr lang="en-US" sz="2000" dirty="0">
              <a:latin typeface="Merriweather Sans" pitchFamily="2" charset="77"/>
            </a:endParaRPr>
          </a:p>
          <a:p>
            <a:pPr algn="just"/>
            <a:r>
              <a:rPr lang="en-US" sz="2000" dirty="0">
                <a:latin typeface="Merriweather Sans" pitchFamily="2" charset="77"/>
              </a:rPr>
              <a:t>HHJ Hess considered </a:t>
            </a:r>
            <a:r>
              <a:rPr lang="en-US" sz="2000" i="1" dirty="0">
                <a:latin typeface="Merriweather Sans" pitchFamily="2" charset="77"/>
              </a:rPr>
              <a:t>Standish v Standish </a:t>
            </a:r>
            <a:r>
              <a:rPr lang="en-US" sz="2000" dirty="0">
                <a:latin typeface="Merriweather Sans" pitchFamily="2" charset="77"/>
              </a:rPr>
              <a:t>[2025] UKSC 26:</a:t>
            </a:r>
          </a:p>
          <a:p>
            <a:pPr marL="0" indent="0" algn="just">
              <a:buNone/>
            </a:pPr>
            <a:endParaRPr lang="en-US" altLang="en-US" sz="1800" dirty="0">
              <a:latin typeface="Merriweather Sans" pitchFamily="2" charset="77"/>
            </a:endParaRPr>
          </a:p>
          <a:p>
            <a:pPr marL="400050" lvl="1" indent="0" algn="just">
              <a:buNone/>
            </a:pPr>
            <a:r>
              <a:rPr lang="en-US" altLang="en-US" sz="1800" dirty="0">
                <a:latin typeface="Merriweather Sans" pitchFamily="2" charset="77"/>
              </a:rPr>
              <a:t>“…</a:t>
            </a:r>
            <a:r>
              <a:rPr lang="en-US" altLang="en-US" sz="1800" i="1" dirty="0">
                <a:latin typeface="Merriweather Sans" pitchFamily="2" charset="77"/>
              </a:rPr>
              <a:t>what starts as non-matrimonial property may become matrimonial property. Roberts J referred to this as “matrimonialisation”…Although it may be new to the English language, we accept that that is a useful shorthand term to describe the process or mechanism by which non-matrimonial property may become matrimonial property. But whether one is using that label or not, the important question on any facts is whether that transformation has occurred…what is important…is to consider how the parties have been dealing with the asset and whether this shows that, over time, they have been treating the asset as -</a:t>
            </a:r>
            <a:endParaRPr lang="en-US" altLang="en-US" sz="1800" dirty="0">
              <a:latin typeface="Merriweather Sans" pitchFamily="2" charset="77"/>
            </a:endParaRPr>
          </a:p>
          <a:p>
            <a:pPr marL="400050" lvl="1" indent="0" algn="just">
              <a:buNone/>
            </a:pPr>
            <a:endParaRPr lang="en-US" altLang="en-US" sz="1600" dirty="0">
              <a:latin typeface="Merriweather Sans" pitchFamily="2" charset="77"/>
            </a:endParaRPr>
          </a:p>
          <a:p>
            <a:endParaRPr lang="en-US" dirty="0"/>
          </a:p>
        </p:txBody>
      </p:sp>
      <p:sp>
        <p:nvSpPr>
          <p:cNvPr id="4" name="Slide Number Placeholder 3">
            <a:extLst>
              <a:ext uri="{FF2B5EF4-FFF2-40B4-BE49-F238E27FC236}">
                <a16:creationId xmlns:a16="http://schemas.microsoft.com/office/drawing/2014/main" id="{C7E11921-1DFE-75B6-8B6A-A9A838C89ECD}"/>
              </a:ext>
            </a:extLst>
          </p:cNvPr>
          <p:cNvSpPr>
            <a:spLocks noGrp="1"/>
          </p:cNvSpPr>
          <p:nvPr>
            <p:ph type="sldNum" sz="quarter" idx="12"/>
          </p:nvPr>
        </p:nvSpPr>
        <p:spPr/>
        <p:txBody>
          <a:bodyPr/>
          <a:lstStyle/>
          <a:p>
            <a:fld id="{2A1334E1-6B77-4161-B9D5-325260C527F0}" type="slidenum">
              <a:rPr lang="en-GB" smtClean="0"/>
              <a:pPr/>
              <a:t>12</a:t>
            </a:fld>
            <a:endParaRPr lang="en-GB" dirty="0"/>
          </a:p>
        </p:txBody>
      </p:sp>
    </p:spTree>
    <p:extLst>
      <p:ext uri="{BB962C8B-B14F-4D97-AF65-F5344CB8AC3E}">
        <p14:creationId xmlns:p14="http://schemas.microsoft.com/office/powerpoint/2010/main" val="154071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4F39A-E722-18F3-B9A0-AC28D8C95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33D9F-C9D0-3CB4-41B6-8F96F1818B3A}"/>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7FB8DB9D-5B7B-7E13-B7C1-E5646B58BB4C}"/>
              </a:ext>
            </a:extLst>
          </p:cNvPr>
          <p:cNvSpPr>
            <a:spLocks noGrp="1"/>
          </p:cNvSpPr>
          <p:nvPr>
            <p:ph idx="1"/>
          </p:nvPr>
        </p:nvSpPr>
        <p:spPr/>
        <p:txBody>
          <a:bodyPr/>
          <a:lstStyle/>
          <a:p>
            <a:pPr marL="0" indent="0" algn="just">
              <a:buNone/>
            </a:pPr>
            <a:r>
              <a:rPr lang="en-US" sz="2000" u="sng" dirty="0">
                <a:latin typeface="Merriweather Sans" pitchFamily="2" charset="77"/>
              </a:rPr>
              <a:t>Matrimonialisation continued</a:t>
            </a:r>
          </a:p>
          <a:p>
            <a:pPr marL="0" indent="0" algn="just">
              <a:buNone/>
            </a:pPr>
            <a:endParaRPr lang="en-US" sz="1200" dirty="0">
              <a:latin typeface="Merriweather Sans" pitchFamily="2" charset="77"/>
            </a:endParaRPr>
          </a:p>
          <a:p>
            <a:pPr marL="0" indent="0" algn="just">
              <a:buNone/>
            </a:pPr>
            <a:r>
              <a:rPr lang="en-US" sz="1800" dirty="0">
                <a:latin typeface="Merriweather Sans" pitchFamily="2" charset="77"/>
              </a:rPr>
              <a:t>“- </a:t>
            </a:r>
            <a:r>
              <a:rPr lang="en-US" sz="1800" i="1" dirty="0">
                <a:latin typeface="Merriweather Sans" pitchFamily="2" charset="77"/>
              </a:rPr>
              <a:t>shared </a:t>
            </a:r>
            <a:r>
              <a:rPr lang="en-US" altLang="en-US" sz="1800" i="1" dirty="0">
                <a:latin typeface="Merriweather Sans" pitchFamily="2" charset="77"/>
              </a:rPr>
              <a:t>between them. That is, matrimonialisation rests on the parties, over time, treating the asset as shared.… “Over time”, which was the phrase used by Wilson LJ in relation to each of his three situations, means that the period of time must be sufficiently long for the parties’ treatment of the asset as shared to be regarded as settled….It further follows that we agree with the essential thrust of the following passage from Peter Duckworth, Matrimonial Property and Finance (2025) at B3[20]: “a better view may be that matrimonial property is not something that is predetermined at the outset of a marriage, but is governed by the parties’ intentions and how they treat the relevant asset over a period of time. Thus where a party has demonstrated an intention to use an inheritance for the benefit of the family, by translating it into actual use -</a:t>
            </a:r>
            <a:endParaRPr lang="en-US" sz="1800" dirty="0">
              <a:latin typeface="Merriweather Sans" pitchFamily="2" charset="77"/>
            </a:endParaRPr>
          </a:p>
          <a:p>
            <a:pPr marL="0" indent="0" algn="just">
              <a:buNone/>
            </a:pPr>
            <a:endParaRPr lang="en-US" sz="2000" dirty="0">
              <a:latin typeface="Merriweather Sans" pitchFamily="2" charset="77"/>
            </a:endParaRPr>
          </a:p>
          <a:p>
            <a:pPr marL="0" indent="0" algn="just">
              <a:buNone/>
            </a:pPr>
            <a:endParaRPr lang="en-US" sz="2000" dirty="0">
              <a:latin typeface="Merriweather Sans" pitchFamily="2" charset="77"/>
            </a:endParaRPr>
          </a:p>
        </p:txBody>
      </p:sp>
      <p:sp>
        <p:nvSpPr>
          <p:cNvPr id="4" name="Slide Number Placeholder 3">
            <a:extLst>
              <a:ext uri="{FF2B5EF4-FFF2-40B4-BE49-F238E27FC236}">
                <a16:creationId xmlns:a16="http://schemas.microsoft.com/office/drawing/2014/main" id="{6B5627B6-E558-CC59-FE26-00231AB1F192}"/>
              </a:ext>
            </a:extLst>
          </p:cNvPr>
          <p:cNvSpPr>
            <a:spLocks noGrp="1"/>
          </p:cNvSpPr>
          <p:nvPr>
            <p:ph type="sldNum" sz="quarter" idx="12"/>
          </p:nvPr>
        </p:nvSpPr>
        <p:spPr/>
        <p:txBody>
          <a:bodyPr/>
          <a:lstStyle/>
          <a:p>
            <a:fld id="{2A1334E1-6B77-4161-B9D5-325260C527F0}" type="slidenum">
              <a:rPr lang="en-GB" smtClean="0"/>
              <a:pPr/>
              <a:t>13</a:t>
            </a:fld>
            <a:endParaRPr lang="en-GB" dirty="0"/>
          </a:p>
        </p:txBody>
      </p:sp>
    </p:spTree>
    <p:extLst>
      <p:ext uri="{BB962C8B-B14F-4D97-AF65-F5344CB8AC3E}">
        <p14:creationId xmlns:p14="http://schemas.microsoft.com/office/powerpoint/2010/main" val="596458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361E1-82EC-8625-E0DD-5A98F52EE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1686E-6F00-C8E2-9571-DAD4EE5B3D11}"/>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C0D7F17C-D752-7B17-193C-CC9C36E4AD10}"/>
              </a:ext>
            </a:extLst>
          </p:cNvPr>
          <p:cNvSpPr>
            <a:spLocks noGrp="1"/>
          </p:cNvSpPr>
          <p:nvPr>
            <p:ph idx="1"/>
          </p:nvPr>
        </p:nvSpPr>
        <p:spPr/>
        <p:txBody>
          <a:bodyPr/>
          <a:lstStyle/>
          <a:p>
            <a:pPr marL="0" indent="0" algn="just">
              <a:buNone/>
            </a:pPr>
            <a:r>
              <a:rPr lang="en-US" sz="2000" u="sng" dirty="0">
                <a:latin typeface="Merriweather Sans" pitchFamily="2" charset="77"/>
              </a:rPr>
              <a:t>Matrimonialisation continued</a:t>
            </a:r>
          </a:p>
          <a:p>
            <a:pPr marL="0" indent="0" algn="just">
              <a:buNone/>
            </a:pPr>
            <a:endParaRPr lang="en-US" sz="1200" dirty="0">
              <a:latin typeface="Merriweather Sans" pitchFamily="2" charset="77"/>
            </a:endParaRPr>
          </a:p>
          <a:p>
            <a:pPr marL="0" indent="0" algn="just">
              <a:buNone/>
            </a:pPr>
            <a:r>
              <a:rPr lang="en-US" altLang="en-US" sz="1800" i="1" dirty="0">
                <a:latin typeface="Merriweather Sans" pitchFamily="2" charset="77"/>
              </a:rPr>
              <a:t>“… and enjoyment, the parties have elected to treat it as matrimonial property, even if its origin was from outside the marriage.”…it is our view that it is the parties’ treatment of what was initially non-matrimonial property, over time, as shared between them, that is central in deciding the fairness of that property being viewed as matrimonialised.”</a:t>
            </a:r>
            <a:endParaRPr lang="en-US" altLang="en-US" sz="1800" dirty="0">
              <a:latin typeface="Merriweather Sans" pitchFamily="2" charset="77"/>
            </a:endParaRPr>
          </a:p>
          <a:p>
            <a:pPr marL="0" indent="0" algn="just">
              <a:buNone/>
            </a:pPr>
            <a:endParaRPr lang="en-US" sz="2000" dirty="0">
              <a:latin typeface="Merriweather Sans" pitchFamily="2" charset="77"/>
            </a:endParaRPr>
          </a:p>
          <a:p>
            <a:pPr marL="0" indent="0" algn="just">
              <a:buNone/>
            </a:pPr>
            <a:endParaRPr lang="en-US" sz="2000" dirty="0">
              <a:latin typeface="Merriweather Sans" pitchFamily="2" charset="77"/>
            </a:endParaRPr>
          </a:p>
          <a:p>
            <a:pPr marL="0" indent="0" algn="just">
              <a:buNone/>
            </a:pPr>
            <a:endParaRPr lang="en-US" sz="2000" dirty="0">
              <a:latin typeface="Merriweather Sans" pitchFamily="2" charset="77"/>
            </a:endParaRPr>
          </a:p>
        </p:txBody>
      </p:sp>
      <p:sp>
        <p:nvSpPr>
          <p:cNvPr id="4" name="Slide Number Placeholder 3">
            <a:extLst>
              <a:ext uri="{FF2B5EF4-FFF2-40B4-BE49-F238E27FC236}">
                <a16:creationId xmlns:a16="http://schemas.microsoft.com/office/drawing/2014/main" id="{E429569B-91AD-70AF-66CA-8171E26C62FF}"/>
              </a:ext>
            </a:extLst>
          </p:cNvPr>
          <p:cNvSpPr>
            <a:spLocks noGrp="1"/>
          </p:cNvSpPr>
          <p:nvPr>
            <p:ph type="sldNum" sz="quarter" idx="12"/>
          </p:nvPr>
        </p:nvSpPr>
        <p:spPr/>
        <p:txBody>
          <a:bodyPr/>
          <a:lstStyle/>
          <a:p>
            <a:fld id="{2A1334E1-6B77-4161-B9D5-325260C527F0}" type="slidenum">
              <a:rPr lang="en-GB" smtClean="0"/>
              <a:pPr/>
              <a:t>14</a:t>
            </a:fld>
            <a:endParaRPr lang="en-GB" dirty="0"/>
          </a:p>
        </p:txBody>
      </p:sp>
    </p:spTree>
    <p:extLst>
      <p:ext uri="{BB962C8B-B14F-4D97-AF65-F5344CB8AC3E}">
        <p14:creationId xmlns:p14="http://schemas.microsoft.com/office/powerpoint/2010/main" val="3927520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BC750-8F47-3F73-6083-E7E7A62FB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EEE9F0-DBBC-E936-22F7-415C5E5F38F4}"/>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AFBB30E1-19F5-C80F-36AC-82557B7DF216}"/>
              </a:ext>
            </a:extLst>
          </p:cNvPr>
          <p:cNvSpPr>
            <a:spLocks noGrp="1"/>
          </p:cNvSpPr>
          <p:nvPr>
            <p:ph idx="1"/>
          </p:nvPr>
        </p:nvSpPr>
        <p:spPr/>
        <p:txBody>
          <a:bodyPr/>
          <a:lstStyle/>
          <a:p>
            <a:pPr marL="0" indent="0" algn="just">
              <a:buNone/>
            </a:pPr>
            <a:r>
              <a:rPr lang="en-US" sz="2000" u="sng" dirty="0">
                <a:latin typeface="Merriweather Sans" pitchFamily="2" charset="77"/>
              </a:rPr>
              <a:t>Matrimonialisation continued</a:t>
            </a:r>
          </a:p>
          <a:p>
            <a:pPr marL="0" indent="0" algn="just">
              <a:buNone/>
            </a:pPr>
            <a:endParaRPr lang="en-US" sz="2000" dirty="0">
              <a:latin typeface="Merriweather Sans" pitchFamily="2" charset="77"/>
            </a:endParaRPr>
          </a:p>
          <a:p>
            <a:pPr algn="just"/>
            <a:r>
              <a:rPr lang="en-US" sz="2000" dirty="0">
                <a:latin typeface="Merriweather Sans" pitchFamily="2" charset="77"/>
              </a:rPr>
              <a:t>HHJ Hess on the matrimonialisation of pensions:</a:t>
            </a:r>
          </a:p>
          <a:p>
            <a:pPr marL="0" indent="0" algn="just">
              <a:buNone/>
            </a:pPr>
            <a:endParaRPr lang="en-US" altLang="en-US" sz="2000" dirty="0">
              <a:latin typeface="Merriweather Sans" pitchFamily="2" charset="77"/>
            </a:endParaRPr>
          </a:p>
          <a:p>
            <a:pPr marL="400050" lvl="1" indent="0" algn="just">
              <a:buNone/>
            </a:pPr>
            <a:r>
              <a:rPr lang="en-US" altLang="en-US" sz="1800" i="1" dirty="0">
                <a:latin typeface="Merriweather Sans" pitchFamily="2" charset="77"/>
              </a:rPr>
              <a:t>“Rights in a pension, unlike cash or property, rarely become ‘mingled’ during a marriage. They remain in the sole name of the person who earned the pension rights – that is just a feature of how pensions are held. They are never put into joint names. Where, as here, the pension rights have not been drawn down at all then they remain an un-mixed and un-utilised asset, but the source of future income. What does it take for it to be fair to treat such an asset as having been matrimonialised?”</a:t>
            </a:r>
          </a:p>
          <a:p>
            <a:pPr marL="0" indent="0" algn="just">
              <a:buNone/>
            </a:pPr>
            <a:endParaRPr lang="en-US" sz="2000" dirty="0">
              <a:latin typeface="Merriweather Sans" pitchFamily="2" charset="77"/>
            </a:endParaRPr>
          </a:p>
          <a:p>
            <a:pPr marL="0" indent="0" algn="just">
              <a:buNone/>
            </a:pPr>
            <a:endParaRPr lang="en-US" sz="2000" dirty="0">
              <a:latin typeface="Merriweather Sans" pitchFamily="2" charset="77"/>
            </a:endParaRPr>
          </a:p>
        </p:txBody>
      </p:sp>
      <p:sp>
        <p:nvSpPr>
          <p:cNvPr id="4" name="Slide Number Placeholder 3">
            <a:extLst>
              <a:ext uri="{FF2B5EF4-FFF2-40B4-BE49-F238E27FC236}">
                <a16:creationId xmlns:a16="http://schemas.microsoft.com/office/drawing/2014/main" id="{1CE7B6F5-8403-CBD0-C606-3F6C4C55B90B}"/>
              </a:ext>
            </a:extLst>
          </p:cNvPr>
          <p:cNvSpPr>
            <a:spLocks noGrp="1"/>
          </p:cNvSpPr>
          <p:nvPr>
            <p:ph type="sldNum" sz="quarter" idx="12"/>
          </p:nvPr>
        </p:nvSpPr>
        <p:spPr/>
        <p:txBody>
          <a:bodyPr/>
          <a:lstStyle/>
          <a:p>
            <a:fld id="{2A1334E1-6B77-4161-B9D5-325260C527F0}" type="slidenum">
              <a:rPr lang="en-GB" smtClean="0"/>
              <a:pPr/>
              <a:t>15</a:t>
            </a:fld>
            <a:endParaRPr lang="en-GB" dirty="0"/>
          </a:p>
        </p:txBody>
      </p:sp>
    </p:spTree>
    <p:extLst>
      <p:ext uri="{BB962C8B-B14F-4D97-AF65-F5344CB8AC3E}">
        <p14:creationId xmlns:p14="http://schemas.microsoft.com/office/powerpoint/2010/main" val="370713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2ACF6-C0FD-3C4F-7504-37BB5D38F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CBBB3-E23B-CD5A-EB3E-15F85B57182B}"/>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DBCA41B2-E75F-BFCE-DCAB-057AAFFAE776}"/>
              </a:ext>
            </a:extLst>
          </p:cNvPr>
          <p:cNvSpPr>
            <a:spLocks noGrp="1"/>
          </p:cNvSpPr>
          <p:nvPr>
            <p:ph idx="1"/>
          </p:nvPr>
        </p:nvSpPr>
        <p:spPr/>
        <p:txBody>
          <a:bodyPr/>
          <a:lstStyle/>
          <a:p>
            <a:pPr marL="0" indent="0" algn="just">
              <a:buNone/>
            </a:pPr>
            <a:r>
              <a:rPr lang="en-US" sz="2000" u="sng" dirty="0">
                <a:latin typeface="Merriweather Sans" pitchFamily="2" charset="77"/>
              </a:rPr>
              <a:t>Matrimonialisation continued</a:t>
            </a:r>
          </a:p>
          <a:p>
            <a:pPr marL="0" indent="0" algn="just">
              <a:buNone/>
            </a:pPr>
            <a:endParaRPr lang="en-US" sz="2000" dirty="0">
              <a:latin typeface="Merriweather Sans" pitchFamily="2" charset="77"/>
            </a:endParaRPr>
          </a:p>
          <a:p>
            <a:pPr algn="just"/>
            <a:r>
              <a:rPr lang="en-US" sz="2000" dirty="0">
                <a:latin typeface="Merriweather Sans" pitchFamily="2" charset="77"/>
              </a:rPr>
              <a:t>HHJ Hess considered that ‘actual use and enjoyment’ is too literal an interpretation</a:t>
            </a:r>
          </a:p>
          <a:p>
            <a:pPr marL="0" indent="0" algn="just">
              <a:buNone/>
            </a:pPr>
            <a:endParaRPr lang="en-US" sz="1200" dirty="0">
              <a:latin typeface="Merriweather Sans" pitchFamily="2" charset="77"/>
            </a:endParaRPr>
          </a:p>
          <a:p>
            <a:pPr algn="just"/>
            <a:r>
              <a:rPr lang="en-US" sz="2000" dirty="0">
                <a:latin typeface="Merriweather Sans" pitchFamily="2" charset="77"/>
              </a:rPr>
              <a:t>A common intention to put the asset into use and enjoyment in the future could give rise to matrimonialisation if that had been relied on by the other party to their detriment</a:t>
            </a:r>
          </a:p>
          <a:p>
            <a:pPr marL="0" indent="0" algn="just">
              <a:buNone/>
            </a:pPr>
            <a:endParaRPr lang="en-US" sz="1200" dirty="0">
              <a:latin typeface="Merriweather Sans" pitchFamily="2" charset="77"/>
            </a:endParaRPr>
          </a:p>
          <a:p>
            <a:pPr algn="just"/>
            <a:r>
              <a:rPr lang="en-US" sz="2000" dirty="0">
                <a:latin typeface="Merriweather Sans" pitchFamily="2" charset="77"/>
              </a:rPr>
              <a:t>Here, whilst Husband reassured Wife that everything would be shared equally, he did not explicitly mention his pensions – more is needed to give rise to matrimonialisation</a:t>
            </a:r>
          </a:p>
          <a:p>
            <a:pPr marL="0" indent="0" algn="just">
              <a:buNone/>
            </a:pPr>
            <a:endParaRPr lang="en-US" sz="2000" dirty="0">
              <a:latin typeface="Merriweather Sans" pitchFamily="2" charset="77"/>
            </a:endParaRPr>
          </a:p>
        </p:txBody>
      </p:sp>
      <p:sp>
        <p:nvSpPr>
          <p:cNvPr id="4" name="Slide Number Placeholder 3">
            <a:extLst>
              <a:ext uri="{FF2B5EF4-FFF2-40B4-BE49-F238E27FC236}">
                <a16:creationId xmlns:a16="http://schemas.microsoft.com/office/drawing/2014/main" id="{7BE19BB6-7519-4C51-D724-DA746F59A255}"/>
              </a:ext>
            </a:extLst>
          </p:cNvPr>
          <p:cNvSpPr>
            <a:spLocks noGrp="1"/>
          </p:cNvSpPr>
          <p:nvPr>
            <p:ph type="sldNum" sz="quarter" idx="12"/>
          </p:nvPr>
        </p:nvSpPr>
        <p:spPr/>
        <p:txBody>
          <a:bodyPr/>
          <a:lstStyle/>
          <a:p>
            <a:fld id="{2A1334E1-6B77-4161-B9D5-325260C527F0}" type="slidenum">
              <a:rPr lang="en-GB" smtClean="0"/>
              <a:pPr/>
              <a:t>16</a:t>
            </a:fld>
            <a:endParaRPr lang="en-GB" dirty="0"/>
          </a:p>
        </p:txBody>
      </p:sp>
    </p:spTree>
    <p:extLst>
      <p:ext uri="{BB962C8B-B14F-4D97-AF65-F5344CB8AC3E}">
        <p14:creationId xmlns:p14="http://schemas.microsoft.com/office/powerpoint/2010/main" val="3963500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AA54C-F43B-116E-6FC6-4B1234933F11}"/>
              </a:ext>
            </a:extLst>
          </p:cNvPr>
          <p:cNvSpPr>
            <a:spLocks noGrp="1"/>
          </p:cNvSpPr>
          <p:nvPr>
            <p:ph type="title"/>
          </p:nvPr>
        </p:nvSpPr>
        <p:spPr/>
        <p:txBody>
          <a:bodyPr/>
          <a:lstStyle/>
          <a:p>
            <a:r>
              <a:rPr lang="en-US" dirty="0">
                <a:solidFill>
                  <a:schemeClr val="tx1"/>
                </a:solidFill>
              </a:rPr>
              <a:t>Decision</a:t>
            </a:r>
          </a:p>
        </p:txBody>
      </p:sp>
      <p:sp>
        <p:nvSpPr>
          <p:cNvPr id="3" name="Content Placeholder 2">
            <a:extLst>
              <a:ext uri="{FF2B5EF4-FFF2-40B4-BE49-F238E27FC236}">
                <a16:creationId xmlns:a16="http://schemas.microsoft.com/office/drawing/2014/main" id="{CD8C8C97-92EA-19E7-C644-8748F6D89AC0}"/>
              </a:ext>
            </a:extLst>
          </p:cNvPr>
          <p:cNvSpPr>
            <a:spLocks noGrp="1"/>
          </p:cNvSpPr>
          <p:nvPr>
            <p:ph idx="1"/>
          </p:nvPr>
        </p:nvSpPr>
        <p:spPr/>
        <p:txBody>
          <a:bodyPr/>
          <a:lstStyle/>
          <a:p>
            <a:pPr algn="just"/>
            <a:r>
              <a:rPr lang="en-US" sz="2000" dirty="0">
                <a:latin typeface="Merriweather Sans" pitchFamily="2" charset="77"/>
              </a:rPr>
              <a:t>55% of Husband’s pension is matrimonial and should be shared equally – PSO 27.5%</a:t>
            </a:r>
          </a:p>
          <a:p>
            <a:pPr marL="0" indent="0" algn="just">
              <a:buNone/>
            </a:pPr>
            <a:endParaRPr lang="en-US" sz="2000" dirty="0">
              <a:latin typeface="Merriweather Sans" pitchFamily="2" charset="77"/>
            </a:endParaRPr>
          </a:p>
          <a:p>
            <a:pPr algn="just"/>
            <a:r>
              <a:rPr lang="en-US" sz="2000" dirty="0">
                <a:latin typeface="Merriweather Sans" pitchFamily="2" charset="77"/>
              </a:rPr>
              <a:t>Judge not satisfied that Wife had a needs case for further provision given that the pension income and surplus capital would sufficiently meet her reasonable needs</a:t>
            </a:r>
          </a:p>
          <a:p>
            <a:pPr marL="0" indent="0" algn="just">
              <a:buNone/>
            </a:pPr>
            <a:endParaRPr lang="en-US" sz="2000" dirty="0">
              <a:latin typeface="Merriweather Sans" pitchFamily="2" charset="77"/>
            </a:endParaRPr>
          </a:p>
          <a:p>
            <a:pPr algn="just"/>
            <a:r>
              <a:rPr lang="en-US" sz="2000" dirty="0">
                <a:latin typeface="Merriweather Sans" pitchFamily="2" charset="77"/>
              </a:rPr>
              <a:t>Judgment certified to be cited</a:t>
            </a:r>
          </a:p>
        </p:txBody>
      </p:sp>
      <p:sp>
        <p:nvSpPr>
          <p:cNvPr id="4" name="Slide Number Placeholder 3">
            <a:extLst>
              <a:ext uri="{FF2B5EF4-FFF2-40B4-BE49-F238E27FC236}">
                <a16:creationId xmlns:a16="http://schemas.microsoft.com/office/drawing/2014/main" id="{5E1F599B-2C75-CC1F-6ADA-4BF9AC215246}"/>
              </a:ext>
            </a:extLst>
          </p:cNvPr>
          <p:cNvSpPr>
            <a:spLocks noGrp="1"/>
          </p:cNvSpPr>
          <p:nvPr>
            <p:ph type="sldNum" sz="quarter" idx="12"/>
          </p:nvPr>
        </p:nvSpPr>
        <p:spPr/>
        <p:txBody>
          <a:bodyPr/>
          <a:lstStyle/>
          <a:p>
            <a:fld id="{2A1334E1-6B77-4161-B9D5-325260C527F0}" type="slidenum">
              <a:rPr lang="en-GB" smtClean="0"/>
              <a:pPr/>
              <a:t>17</a:t>
            </a:fld>
            <a:endParaRPr lang="en-GB" dirty="0"/>
          </a:p>
        </p:txBody>
      </p:sp>
    </p:spTree>
    <p:extLst>
      <p:ext uri="{BB962C8B-B14F-4D97-AF65-F5344CB8AC3E}">
        <p14:creationId xmlns:p14="http://schemas.microsoft.com/office/powerpoint/2010/main" val="171186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CF061-C253-DD55-F9F3-210083D31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8A51B-286A-66D9-E48C-012006CE2B52}"/>
              </a:ext>
            </a:extLst>
          </p:cNvPr>
          <p:cNvSpPr>
            <a:spLocks noGrp="1"/>
          </p:cNvSpPr>
          <p:nvPr>
            <p:ph type="title"/>
          </p:nvPr>
        </p:nvSpPr>
        <p:spPr/>
        <p:txBody>
          <a:bodyPr/>
          <a:lstStyle/>
          <a:p>
            <a:r>
              <a:rPr lang="en-US" dirty="0">
                <a:solidFill>
                  <a:schemeClr val="tx1"/>
                </a:solidFill>
              </a:rPr>
              <a:t>Lessons</a:t>
            </a:r>
          </a:p>
        </p:txBody>
      </p:sp>
      <p:sp>
        <p:nvSpPr>
          <p:cNvPr id="3" name="Content Placeholder 2">
            <a:extLst>
              <a:ext uri="{FF2B5EF4-FFF2-40B4-BE49-F238E27FC236}">
                <a16:creationId xmlns:a16="http://schemas.microsoft.com/office/drawing/2014/main" id="{C0A6D8AD-105D-E0B9-D67D-02D4E469370A}"/>
              </a:ext>
            </a:extLst>
          </p:cNvPr>
          <p:cNvSpPr>
            <a:spLocks noGrp="1"/>
          </p:cNvSpPr>
          <p:nvPr>
            <p:ph idx="1"/>
          </p:nvPr>
        </p:nvSpPr>
        <p:spPr/>
        <p:txBody>
          <a:bodyPr/>
          <a:lstStyle/>
          <a:p>
            <a:pPr algn="just"/>
            <a:r>
              <a:rPr lang="en-US" sz="2000" dirty="0">
                <a:latin typeface="Merriweather Sans" pitchFamily="2" charset="77"/>
              </a:rPr>
              <a:t>Apportionment is not purely a mathematical exercise – consider fairness</a:t>
            </a:r>
          </a:p>
          <a:p>
            <a:pPr marL="0" indent="0" algn="just">
              <a:buNone/>
            </a:pPr>
            <a:endParaRPr lang="en-US" sz="2000" dirty="0">
              <a:latin typeface="Merriweather Sans" pitchFamily="2" charset="77"/>
            </a:endParaRPr>
          </a:p>
          <a:p>
            <a:pPr algn="just"/>
            <a:r>
              <a:rPr lang="en-US" sz="2000" dirty="0">
                <a:latin typeface="Merriweather Sans" pitchFamily="2" charset="77"/>
              </a:rPr>
              <a:t>Pensions can be matrimonialised before retirement</a:t>
            </a:r>
          </a:p>
          <a:p>
            <a:pPr marL="0" indent="0" algn="just">
              <a:buNone/>
            </a:pPr>
            <a:endParaRPr lang="en-US" sz="2000" dirty="0">
              <a:latin typeface="Merriweather Sans" pitchFamily="2" charset="77"/>
            </a:endParaRPr>
          </a:p>
          <a:p>
            <a:pPr algn="just"/>
            <a:r>
              <a:rPr lang="en-US" sz="2000" dirty="0">
                <a:latin typeface="Merriweather Sans" pitchFamily="2" charset="77"/>
              </a:rPr>
              <a:t>Evidence of a specific shared intention as to future use and enjoyment will be necessary to establish this</a:t>
            </a:r>
          </a:p>
          <a:p>
            <a:pPr marL="0" indent="0" algn="just">
              <a:buNone/>
            </a:pPr>
            <a:endParaRPr lang="en-US" sz="2000" dirty="0">
              <a:latin typeface="Merriweather Sans" pitchFamily="2" charset="77"/>
            </a:endParaRPr>
          </a:p>
          <a:p>
            <a:pPr algn="just"/>
            <a:r>
              <a:rPr lang="en-US" sz="2000" dirty="0">
                <a:latin typeface="Merriweather Sans" pitchFamily="2" charset="77"/>
              </a:rPr>
              <a:t>Remember – the vast majority of cases will be needs-based cases (PAG2, para 4.2) so questions of apportionment and matrimonialisation may be academic </a:t>
            </a:r>
          </a:p>
        </p:txBody>
      </p:sp>
      <p:sp>
        <p:nvSpPr>
          <p:cNvPr id="4" name="Slide Number Placeholder 3">
            <a:extLst>
              <a:ext uri="{FF2B5EF4-FFF2-40B4-BE49-F238E27FC236}">
                <a16:creationId xmlns:a16="http://schemas.microsoft.com/office/drawing/2014/main" id="{578F2B98-27D1-8A5D-BAB0-38A187EA5B1D}"/>
              </a:ext>
            </a:extLst>
          </p:cNvPr>
          <p:cNvSpPr>
            <a:spLocks noGrp="1"/>
          </p:cNvSpPr>
          <p:nvPr>
            <p:ph type="sldNum" sz="quarter" idx="12"/>
          </p:nvPr>
        </p:nvSpPr>
        <p:spPr/>
        <p:txBody>
          <a:bodyPr/>
          <a:lstStyle/>
          <a:p>
            <a:fld id="{2A1334E1-6B77-4161-B9D5-325260C527F0}" type="slidenum">
              <a:rPr lang="en-GB" smtClean="0"/>
              <a:pPr/>
              <a:t>18</a:t>
            </a:fld>
            <a:endParaRPr lang="en-GB" dirty="0"/>
          </a:p>
        </p:txBody>
      </p:sp>
    </p:spTree>
    <p:extLst>
      <p:ext uri="{BB962C8B-B14F-4D97-AF65-F5344CB8AC3E}">
        <p14:creationId xmlns:p14="http://schemas.microsoft.com/office/powerpoint/2010/main" val="3330465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04AEB-9435-E36A-33F0-20E56841C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555147-D182-1811-9B30-118747199E72}"/>
              </a:ext>
            </a:extLst>
          </p:cNvPr>
          <p:cNvSpPr>
            <a:spLocks noGrp="1"/>
          </p:cNvSpPr>
          <p:nvPr>
            <p:ph type="ctrTitle"/>
          </p:nvPr>
        </p:nvSpPr>
        <p:spPr/>
        <p:txBody>
          <a:bodyPr/>
          <a:lstStyle/>
          <a:p>
            <a:r>
              <a:rPr lang="en-US" sz="4000" i="1" dirty="0"/>
              <a:t>Silberschmidt v Richards [2025] EWHC 2841 (Fam)</a:t>
            </a:r>
          </a:p>
        </p:txBody>
      </p:sp>
      <p:sp>
        <p:nvSpPr>
          <p:cNvPr id="3" name="Subtitle 2">
            <a:extLst>
              <a:ext uri="{FF2B5EF4-FFF2-40B4-BE49-F238E27FC236}">
                <a16:creationId xmlns:a16="http://schemas.microsoft.com/office/drawing/2014/main" id="{6E07CA52-768F-0D4D-F4B5-F1D3E1E9FAD7}"/>
              </a:ext>
            </a:extLst>
          </p:cNvPr>
          <p:cNvSpPr>
            <a:spLocks noGrp="1"/>
          </p:cNvSpPr>
          <p:nvPr>
            <p:ph type="subTitle" idx="1"/>
          </p:nvPr>
        </p:nvSpPr>
        <p:spPr/>
        <p:txBody>
          <a:bodyPr/>
          <a:lstStyle/>
          <a:p>
            <a:r>
              <a:rPr lang="en-US" dirty="0"/>
              <a:t>The One Where… </a:t>
            </a:r>
          </a:p>
          <a:p>
            <a:r>
              <a:rPr lang="en-US" dirty="0"/>
              <a:t>The Husband reaped what he sowed</a:t>
            </a:r>
          </a:p>
        </p:txBody>
      </p:sp>
      <p:sp>
        <p:nvSpPr>
          <p:cNvPr id="5" name="Slide Number Placeholder 4">
            <a:extLst>
              <a:ext uri="{FF2B5EF4-FFF2-40B4-BE49-F238E27FC236}">
                <a16:creationId xmlns:a16="http://schemas.microsoft.com/office/drawing/2014/main" id="{1B8CDB0B-50ED-85CF-1A64-C302959113EB}"/>
              </a:ext>
            </a:extLst>
          </p:cNvPr>
          <p:cNvSpPr>
            <a:spLocks noGrp="1"/>
          </p:cNvSpPr>
          <p:nvPr>
            <p:ph type="sldNum" sz="quarter" idx="12"/>
          </p:nvPr>
        </p:nvSpPr>
        <p:spPr/>
        <p:txBody>
          <a:bodyPr/>
          <a:lstStyle/>
          <a:p>
            <a:fld id="{56FA8472-A4EA-4FDE-B467-EA4D6EA46633}" type="slidenum">
              <a:rPr lang="en-GB" smtClean="0"/>
              <a:pPr/>
              <a:t>19</a:t>
            </a:fld>
            <a:endParaRPr lang="en-GB" dirty="0"/>
          </a:p>
        </p:txBody>
      </p:sp>
    </p:spTree>
    <p:extLst>
      <p:ext uri="{BB962C8B-B14F-4D97-AF65-F5344CB8AC3E}">
        <p14:creationId xmlns:p14="http://schemas.microsoft.com/office/powerpoint/2010/main" val="207778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87779-DDB4-3EB1-7D2C-0927ED1BDDD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1B99BF3-0191-39AB-4F50-212877CC0746}"/>
              </a:ext>
            </a:extLst>
          </p:cNvPr>
          <p:cNvSpPr>
            <a:spLocks noGrp="1"/>
          </p:cNvSpPr>
          <p:nvPr>
            <p:ph type="sldNum" sz="quarter" idx="12"/>
          </p:nvPr>
        </p:nvSpPr>
        <p:spPr/>
        <p:txBody>
          <a:bodyPr/>
          <a:lstStyle/>
          <a:p>
            <a:fld id="{2A1334E1-6B77-4161-B9D5-325260C527F0}" type="slidenum">
              <a:rPr lang="en-GB" smtClean="0"/>
              <a:pPr/>
              <a:t>2</a:t>
            </a:fld>
            <a:endParaRPr lang="en-GB" dirty="0"/>
          </a:p>
        </p:txBody>
      </p:sp>
      <p:sp>
        <p:nvSpPr>
          <p:cNvPr id="6" name="Title 5">
            <a:extLst>
              <a:ext uri="{FF2B5EF4-FFF2-40B4-BE49-F238E27FC236}">
                <a16:creationId xmlns:a16="http://schemas.microsoft.com/office/drawing/2014/main" id="{22FDEA35-13D8-8E96-CC63-801E858F2429}"/>
              </a:ext>
            </a:extLst>
          </p:cNvPr>
          <p:cNvSpPr>
            <a:spLocks noGrp="1"/>
          </p:cNvSpPr>
          <p:nvPr>
            <p:ph type="title"/>
          </p:nvPr>
        </p:nvSpPr>
        <p:spPr/>
        <p:txBody>
          <a:bodyPr/>
          <a:lstStyle/>
          <a:p>
            <a:r>
              <a:rPr lang="en-US" dirty="0">
                <a:solidFill>
                  <a:schemeClr val="tx1"/>
                </a:solidFill>
              </a:rPr>
              <a:t>Previous case law update on 19 March 2026</a:t>
            </a:r>
          </a:p>
        </p:txBody>
      </p:sp>
      <p:sp>
        <p:nvSpPr>
          <p:cNvPr id="7" name="Content Placeholder 6">
            <a:extLst>
              <a:ext uri="{FF2B5EF4-FFF2-40B4-BE49-F238E27FC236}">
                <a16:creationId xmlns:a16="http://schemas.microsoft.com/office/drawing/2014/main" id="{4CE40F7E-B162-4838-C110-61B084712106}"/>
              </a:ext>
            </a:extLst>
          </p:cNvPr>
          <p:cNvSpPr>
            <a:spLocks noGrp="1"/>
          </p:cNvSpPr>
          <p:nvPr>
            <p:ph idx="1"/>
          </p:nvPr>
        </p:nvSpPr>
        <p:spPr>
          <a:xfrm>
            <a:off x="720725" y="2000250"/>
            <a:ext cx="7702550" cy="4125913"/>
          </a:xfrm>
        </p:spPr>
        <p:txBody>
          <a:bodyPr/>
          <a:lstStyle/>
          <a:p>
            <a:pPr marL="0" indent="0" algn="just">
              <a:buClr>
                <a:srgbClr val="94B8D7"/>
              </a:buClr>
              <a:buNone/>
            </a:pPr>
            <a:r>
              <a:rPr lang="en-US" sz="2000" dirty="0">
                <a:latin typeface="Merriweather Sans" pitchFamily="2" charset="77"/>
                <a:cs typeface="Merriweather Sans Light"/>
              </a:rPr>
              <a:t>Richard Balchin covered:</a:t>
            </a:r>
          </a:p>
          <a:p>
            <a:pPr algn="just">
              <a:buClr>
                <a:srgbClr val="94B8D7"/>
              </a:buClr>
            </a:pPr>
            <a:endParaRPr lang="en-US" sz="20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RRE v JPR [2026] EWFC 7</a:t>
            </a:r>
          </a:p>
          <a:p>
            <a:pPr algn="just">
              <a:buClr>
                <a:srgbClr val="94B8D7"/>
              </a:buClr>
            </a:pPr>
            <a:r>
              <a:rPr lang="en-US" sz="2000" dirty="0">
                <a:latin typeface="Merriweather Sans" pitchFamily="2" charset="77"/>
                <a:cs typeface="Merriweather Sans Light"/>
              </a:rPr>
              <a:t>Spencer v Spencer [2025] EWFC 431</a:t>
            </a:r>
          </a:p>
          <a:p>
            <a:pPr algn="just">
              <a:buClr>
                <a:srgbClr val="94B8D7"/>
              </a:buClr>
            </a:pPr>
            <a:r>
              <a:rPr lang="en-US" sz="2000" dirty="0">
                <a:latin typeface="Merriweather Sans" pitchFamily="2" charset="77"/>
                <a:cs typeface="Merriweather Sans Light"/>
              </a:rPr>
              <a:t>BC v BC [2025] EWFC 236</a:t>
            </a:r>
          </a:p>
          <a:p>
            <a:pPr algn="just">
              <a:buClr>
                <a:srgbClr val="94B8D7"/>
              </a:buClr>
            </a:pPr>
            <a:r>
              <a:rPr lang="en-US" sz="2000" dirty="0">
                <a:latin typeface="Merriweather Sans" pitchFamily="2" charset="77"/>
                <a:cs typeface="Merriweather Sans Light"/>
              </a:rPr>
              <a:t>OS v DT [2025] EWFC 156</a:t>
            </a:r>
          </a:p>
          <a:p>
            <a:pPr algn="just">
              <a:buClr>
                <a:srgbClr val="94B8D7"/>
              </a:buClr>
            </a:pPr>
            <a:r>
              <a:rPr lang="en-US" sz="2000" dirty="0">
                <a:latin typeface="Merriweather Sans" pitchFamily="2" charset="77"/>
                <a:cs typeface="Merriweather Sans Light"/>
              </a:rPr>
              <a:t>LP v MP [2025] EWFC 473</a:t>
            </a:r>
          </a:p>
          <a:p>
            <a:pPr algn="just">
              <a:buClr>
                <a:srgbClr val="94B8D7"/>
              </a:buClr>
            </a:pPr>
            <a:r>
              <a:rPr lang="en-US" sz="2000" dirty="0">
                <a:latin typeface="Merriweather Sans" pitchFamily="2" charset="77"/>
                <a:cs typeface="Merriweather Sans Light"/>
              </a:rPr>
              <a:t>KFK v DQD [2024] EWFC 78 (B)</a:t>
            </a:r>
          </a:p>
          <a:p>
            <a:pPr marL="0" indent="0" algn="just">
              <a:buClr>
                <a:srgbClr val="94B8D7"/>
              </a:buClr>
              <a:buNone/>
            </a:pPr>
            <a:endParaRPr lang="en-US" sz="2000" dirty="0">
              <a:latin typeface="Merriweather Sans" pitchFamily="2" charset="77"/>
              <a:cs typeface="Merriweather Sans Light"/>
            </a:endParaRPr>
          </a:p>
          <a:p>
            <a:pPr marL="0" indent="0" algn="just">
              <a:buClr>
                <a:srgbClr val="94B8D7"/>
              </a:buClr>
              <a:buNone/>
            </a:pPr>
            <a:r>
              <a:rPr lang="en-US" sz="2000" dirty="0">
                <a:latin typeface="Merriweather Sans" pitchFamily="2" charset="77"/>
                <a:cs typeface="Merriweather Sans Light"/>
              </a:rPr>
              <a:t>https://</a:t>
            </a:r>
            <a:r>
              <a:rPr lang="en-US" sz="2000" dirty="0" err="1">
                <a:latin typeface="Merriweather Sans" pitchFamily="2" charset="77"/>
                <a:cs typeface="Merriweather Sans Light"/>
              </a:rPr>
              <a:t>fennerschambers.com</a:t>
            </a:r>
            <a:r>
              <a:rPr lang="en-US" sz="2000" dirty="0">
                <a:latin typeface="Merriweather Sans" pitchFamily="2" charset="77"/>
                <a:cs typeface="Merriweather Sans Light"/>
              </a:rPr>
              <a:t>/webinar-legal-services-payment-orders-and-financial-remedies-update/</a:t>
            </a:r>
          </a:p>
        </p:txBody>
      </p:sp>
    </p:spTree>
    <p:extLst>
      <p:ext uri="{BB962C8B-B14F-4D97-AF65-F5344CB8AC3E}">
        <p14:creationId xmlns:p14="http://schemas.microsoft.com/office/powerpoint/2010/main" val="316160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0A7BC-06A9-0A61-FE4F-727D744C42F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A838FF-8FC0-D499-EDC6-2B5E12CAF30D}"/>
              </a:ext>
            </a:extLst>
          </p:cNvPr>
          <p:cNvSpPr>
            <a:spLocks noGrp="1"/>
          </p:cNvSpPr>
          <p:nvPr>
            <p:ph type="sldNum" sz="quarter" idx="12"/>
          </p:nvPr>
        </p:nvSpPr>
        <p:spPr/>
        <p:txBody>
          <a:bodyPr/>
          <a:lstStyle/>
          <a:p>
            <a:fld id="{2A1334E1-6B77-4161-B9D5-325260C527F0}" type="slidenum">
              <a:rPr lang="en-GB" smtClean="0"/>
              <a:pPr/>
              <a:t>20</a:t>
            </a:fld>
            <a:endParaRPr lang="en-GB" dirty="0"/>
          </a:p>
        </p:txBody>
      </p:sp>
      <p:sp>
        <p:nvSpPr>
          <p:cNvPr id="6" name="Title 5">
            <a:extLst>
              <a:ext uri="{FF2B5EF4-FFF2-40B4-BE49-F238E27FC236}">
                <a16:creationId xmlns:a16="http://schemas.microsoft.com/office/drawing/2014/main" id="{AF5806B0-3C31-ECC0-82CD-9EB3D641FF3D}"/>
              </a:ext>
            </a:extLst>
          </p:cNvPr>
          <p:cNvSpPr>
            <a:spLocks noGrp="1"/>
          </p:cNvSpPr>
          <p:nvPr>
            <p:ph type="title"/>
          </p:nvPr>
        </p:nvSpPr>
        <p:spPr/>
        <p:txBody>
          <a:bodyPr/>
          <a:lstStyle/>
          <a:p>
            <a:r>
              <a:rPr lang="en-US" dirty="0">
                <a:solidFill>
                  <a:schemeClr val="tx1"/>
                </a:solidFill>
              </a:rPr>
              <a:t>Background</a:t>
            </a:r>
          </a:p>
        </p:txBody>
      </p:sp>
      <p:sp>
        <p:nvSpPr>
          <p:cNvPr id="7" name="Content Placeholder 6">
            <a:extLst>
              <a:ext uri="{FF2B5EF4-FFF2-40B4-BE49-F238E27FC236}">
                <a16:creationId xmlns:a16="http://schemas.microsoft.com/office/drawing/2014/main" id="{08585C23-69D9-CC54-2A16-530287753851}"/>
              </a:ext>
            </a:extLst>
          </p:cNvPr>
          <p:cNvSpPr>
            <a:spLocks noGrp="1"/>
          </p:cNvSpPr>
          <p:nvPr>
            <p:ph idx="1"/>
          </p:nvPr>
        </p:nvSpPr>
        <p:spPr>
          <a:xfrm>
            <a:off x="720725" y="2000250"/>
            <a:ext cx="7702550" cy="4125913"/>
          </a:xfrm>
        </p:spPr>
        <p:txBody>
          <a:bodyPr/>
          <a:lstStyle/>
          <a:p>
            <a:pPr algn="just">
              <a:buClr>
                <a:srgbClr val="94B8D7"/>
              </a:buClr>
            </a:pPr>
            <a:r>
              <a:rPr lang="en-US" sz="2000" dirty="0">
                <a:latin typeface="Merriweather Sans" pitchFamily="2" charset="77"/>
                <a:cs typeface="Merriweather Sans Light"/>
              </a:rPr>
              <a:t>December 2020: Final order by consent approved</a:t>
            </a:r>
          </a:p>
          <a:p>
            <a:pPr marL="0" indent="0" algn="just">
              <a:buClr>
                <a:srgbClr val="94B8D7"/>
              </a:buClr>
              <a:buNone/>
            </a:pPr>
            <a:endParaRPr lang="en-US" sz="20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July 2021: Wife receives suspicious documents re Husband’s company from unidentified informant and takes legal advice</a:t>
            </a:r>
          </a:p>
          <a:p>
            <a:pPr marL="0" indent="0" algn="just">
              <a:buClr>
                <a:srgbClr val="94B8D7"/>
              </a:buClr>
              <a:buNone/>
            </a:pPr>
            <a:endParaRPr lang="en-US" sz="20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November 2021: Wife takes further legal advice but no action</a:t>
            </a:r>
          </a:p>
          <a:p>
            <a:pPr marL="0" indent="0" algn="just">
              <a:buClr>
                <a:srgbClr val="94B8D7"/>
              </a:buClr>
              <a:buNone/>
            </a:pPr>
            <a:endParaRPr lang="en-US" sz="20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April 2023: Husband tells  Wife she had been “too trusting” in the divorce  and “maybe you have now learned a lesson”</a:t>
            </a:r>
          </a:p>
          <a:p>
            <a:pPr marL="0" indent="0" algn="just">
              <a:buClr>
                <a:srgbClr val="94B8D7"/>
              </a:buClr>
              <a:buNone/>
            </a:pPr>
            <a:endParaRPr lang="en-US" sz="20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June 2023: Letter Before Action sent to Husband</a:t>
            </a:r>
          </a:p>
        </p:txBody>
      </p:sp>
    </p:spTree>
    <p:extLst>
      <p:ext uri="{BB962C8B-B14F-4D97-AF65-F5344CB8AC3E}">
        <p14:creationId xmlns:p14="http://schemas.microsoft.com/office/powerpoint/2010/main" val="3543971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4F51-7CDE-318E-5910-748A522EDE1D}"/>
              </a:ext>
            </a:extLst>
          </p:cNvPr>
          <p:cNvSpPr>
            <a:spLocks noGrp="1"/>
          </p:cNvSpPr>
          <p:nvPr>
            <p:ph type="title"/>
          </p:nvPr>
        </p:nvSpPr>
        <p:spPr/>
        <p:txBody>
          <a:bodyPr/>
          <a:lstStyle/>
          <a:p>
            <a:r>
              <a:rPr lang="en-US" dirty="0">
                <a:solidFill>
                  <a:schemeClr val="tx1"/>
                </a:solidFill>
              </a:rPr>
              <a:t>Background</a:t>
            </a:r>
          </a:p>
        </p:txBody>
      </p:sp>
      <p:sp>
        <p:nvSpPr>
          <p:cNvPr id="3" name="Content Placeholder 2">
            <a:extLst>
              <a:ext uri="{FF2B5EF4-FFF2-40B4-BE49-F238E27FC236}">
                <a16:creationId xmlns:a16="http://schemas.microsoft.com/office/drawing/2014/main" id="{8DEF2EB0-90B5-39ED-2EB7-378D4FAF0A75}"/>
              </a:ext>
            </a:extLst>
          </p:cNvPr>
          <p:cNvSpPr>
            <a:spLocks noGrp="1"/>
          </p:cNvSpPr>
          <p:nvPr>
            <p:ph idx="1"/>
          </p:nvPr>
        </p:nvSpPr>
        <p:spPr/>
        <p:txBody>
          <a:bodyPr/>
          <a:lstStyle/>
          <a:p>
            <a:pPr algn="just"/>
            <a:r>
              <a:rPr lang="en-US" sz="2000" dirty="0">
                <a:latin typeface="Merriweather Sans" pitchFamily="2" charset="77"/>
              </a:rPr>
              <a:t>Wife seeks to set-aside the final order for fraudulent non-disclosure</a:t>
            </a:r>
          </a:p>
          <a:p>
            <a:pPr marL="0" indent="0" algn="just">
              <a:buNone/>
            </a:pPr>
            <a:endParaRPr lang="en-US" sz="2000" dirty="0">
              <a:latin typeface="Merriweather Sans" pitchFamily="2" charset="77"/>
            </a:endParaRPr>
          </a:p>
          <a:p>
            <a:pPr algn="just"/>
            <a:r>
              <a:rPr lang="en-US" sz="2000" dirty="0">
                <a:latin typeface="Merriweather Sans" pitchFamily="2" charset="77"/>
              </a:rPr>
              <a:t>4 day hearing before Recorder Chandler KC, February 2025</a:t>
            </a:r>
          </a:p>
          <a:p>
            <a:pPr marL="0" indent="0" algn="just">
              <a:buNone/>
            </a:pPr>
            <a:endParaRPr lang="en-US" sz="2000" dirty="0">
              <a:latin typeface="Merriweather Sans" pitchFamily="2" charset="77"/>
            </a:endParaRPr>
          </a:p>
          <a:p>
            <a:pPr algn="just"/>
            <a:r>
              <a:rPr lang="en-US" sz="2000" dirty="0">
                <a:latin typeface="Merriweather Sans" pitchFamily="2" charset="77"/>
              </a:rPr>
              <a:t>Findings made against Husband of deliberate non-disclosure and fraudulent conduct:</a:t>
            </a:r>
          </a:p>
          <a:p>
            <a:pPr marL="0" indent="0" algn="just">
              <a:buNone/>
            </a:pPr>
            <a:endParaRPr lang="en-US" sz="2000" dirty="0">
              <a:latin typeface="Merriweather Sans" pitchFamily="2" charset="77"/>
            </a:endParaRPr>
          </a:p>
          <a:p>
            <a:pPr algn="just"/>
            <a:r>
              <a:rPr lang="en-US" sz="2000" dirty="0">
                <a:latin typeface="Merriweather Sans" pitchFamily="2" charset="77"/>
              </a:rPr>
              <a:t>Judge satisfied that Husband did not disclose funds of 8.5m EUR, concealed his sale of shares and  concealed the prospect of inclusion in a bonus scheme. These were material.</a:t>
            </a:r>
          </a:p>
          <a:p>
            <a:pPr algn="just"/>
            <a:endParaRPr lang="en-US" sz="2000" dirty="0">
              <a:latin typeface="Merriweather Sans" pitchFamily="2" charset="77"/>
            </a:endParaRPr>
          </a:p>
          <a:p>
            <a:pPr marL="0" indent="0" algn="just">
              <a:buNone/>
            </a:pPr>
            <a:endParaRPr lang="en-US" sz="2000" dirty="0">
              <a:latin typeface="Merriweather Sans" pitchFamily="2" charset="77"/>
            </a:endParaRPr>
          </a:p>
          <a:p>
            <a:pPr marL="0" indent="0" algn="just">
              <a:buNone/>
            </a:pPr>
            <a:endParaRPr lang="en-US" sz="2000" dirty="0">
              <a:latin typeface="Merriweather Sans" pitchFamily="2" charset="77"/>
            </a:endParaRPr>
          </a:p>
        </p:txBody>
      </p:sp>
      <p:sp>
        <p:nvSpPr>
          <p:cNvPr id="4" name="Slide Number Placeholder 3">
            <a:extLst>
              <a:ext uri="{FF2B5EF4-FFF2-40B4-BE49-F238E27FC236}">
                <a16:creationId xmlns:a16="http://schemas.microsoft.com/office/drawing/2014/main" id="{823F18D2-4B7E-FDD9-7D43-A6E71FA68168}"/>
              </a:ext>
            </a:extLst>
          </p:cNvPr>
          <p:cNvSpPr>
            <a:spLocks noGrp="1"/>
          </p:cNvSpPr>
          <p:nvPr>
            <p:ph type="sldNum" sz="quarter" idx="12"/>
          </p:nvPr>
        </p:nvSpPr>
        <p:spPr/>
        <p:txBody>
          <a:bodyPr/>
          <a:lstStyle/>
          <a:p>
            <a:fld id="{2A1334E1-6B77-4161-B9D5-325260C527F0}" type="slidenum">
              <a:rPr lang="en-GB" smtClean="0"/>
              <a:pPr/>
              <a:t>21</a:t>
            </a:fld>
            <a:endParaRPr lang="en-GB" dirty="0"/>
          </a:p>
        </p:txBody>
      </p:sp>
    </p:spTree>
    <p:extLst>
      <p:ext uri="{BB962C8B-B14F-4D97-AF65-F5344CB8AC3E}">
        <p14:creationId xmlns:p14="http://schemas.microsoft.com/office/powerpoint/2010/main" val="134395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E0BDC-1EF3-AFE3-2D81-AF7DA0BDE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4057D-642E-2400-F663-A959294079CD}"/>
              </a:ext>
            </a:extLst>
          </p:cNvPr>
          <p:cNvSpPr>
            <a:spLocks noGrp="1"/>
          </p:cNvSpPr>
          <p:nvPr>
            <p:ph type="title"/>
          </p:nvPr>
        </p:nvSpPr>
        <p:spPr/>
        <p:txBody>
          <a:bodyPr/>
          <a:lstStyle/>
          <a:p>
            <a:r>
              <a:rPr lang="en-US" dirty="0">
                <a:solidFill>
                  <a:schemeClr val="tx1"/>
                </a:solidFill>
              </a:rPr>
              <a:t>Background</a:t>
            </a:r>
          </a:p>
        </p:txBody>
      </p:sp>
      <p:sp>
        <p:nvSpPr>
          <p:cNvPr id="3" name="Content Placeholder 2">
            <a:extLst>
              <a:ext uri="{FF2B5EF4-FFF2-40B4-BE49-F238E27FC236}">
                <a16:creationId xmlns:a16="http://schemas.microsoft.com/office/drawing/2014/main" id="{27FF7C85-4276-AF7A-C9BE-F56F3AFDE2D9}"/>
              </a:ext>
            </a:extLst>
          </p:cNvPr>
          <p:cNvSpPr>
            <a:spLocks noGrp="1"/>
          </p:cNvSpPr>
          <p:nvPr>
            <p:ph idx="1"/>
          </p:nvPr>
        </p:nvSpPr>
        <p:spPr/>
        <p:txBody>
          <a:bodyPr/>
          <a:lstStyle/>
          <a:p>
            <a:pPr algn="just"/>
            <a:r>
              <a:rPr lang="en-US" sz="2000" dirty="0">
                <a:latin typeface="Merriweather Sans" pitchFamily="2" charset="77"/>
              </a:rPr>
              <a:t>Husband asserted Wife had forfeited the right to apply for set aside due to “extreme” delay as she had or should have known since July 2021</a:t>
            </a:r>
          </a:p>
          <a:p>
            <a:pPr marL="0" indent="0" algn="just">
              <a:buNone/>
            </a:pPr>
            <a:endParaRPr lang="en-US" sz="2000" dirty="0">
              <a:latin typeface="Merriweather Sans" pitchFamily="2" charset="77"/>
            </a:endParaRPr>
          </a:p>
          <a:p>
            <a:pPr algn="just"/>
            <a:r>
              <a:rPr lang="en-US" sz="2000" dirty="0">
                <a:latin typeface="Merriweather Sans" pitchFamily="2" charset="77"/>
              </a:rPr>
              <a:t>Judge rejected H’s arguments re delay</a:t>
            </a:r>
          </a:p>
          <a:p>
            <a:pPr marL="0" indent="0" algn="just">
              <a:buNone/>
            </a:pPr>
            <a:endParaRPr lang="en-US" sz="2000" dirty="0">
              <a:latin typeface="Merriweather Sans" pitchFamily="2" charset="77"/>
            </a:endParaRPr>
          </a:p>
          <a:p>
            <a:pPr algn="just"/>
            <a:r>
              <a:rPr lang="en-US" sz="2000" dirty="0">
                <a:latin typeface="Merriweather Sans" pitchFamily="2" charset="77"/>
              </a:rPr>
              <a:t>Accepted that W had not realised the true significance of the documents in July 2021</a:t>
            </a:r>
          </a:p>
          <a:p>
            <a:pPr marL="0" indent="0" algn="just">
              <a:buNone/>
            </a:pPr>
            <a:endParaRPr lang="en-US" sz="2000" dirty="0">
              <a:latin typeface="Merriweather Sans" pitchFamily="2" charset="77"/>
            </a:endParaRPr>
          </a:p>
          <a:p>
            <a:pPr algn="just"/>
            <a:r>
              <a:rPr lang="en-US" sz="2000" dirty="0">
                <a:latin typeface="Merriweather Sans" pitchFamily="2" charset="77"/>
              </a:rPr>
              <a:t>It was not until April 2023 that the “penny dropped” and Wife realised Husband may have been guilty of fraudulent non-disclosure. Time began to run from then. </a:t>
            </a:r>
          </a:p>
          <a:p>
            <a:pPr marL="0" indent="0" algn="just">
              <a:buNone/>
            </a:pPr>
            <a:endParaRPr lang="en-US" sz="2000" dirty="0">
              <a:latin typeface="Merriweather Sans" pitchFamily="2" charset="77"/>
            </a:endParaRPr>
          </a:p>
          <a:p>
            <a:pPr marL="0" indent="0">
              <a:buNone/>
            </a:pPr>
            <a:endParaRPr lang="en-US" sz="2000" dirty="0"/>
          </a:p>
          <a:p>
            <a:endParaRPr lang="en-US" sz="2000" dirty="0"/>
          </a:p>
        </p:txBody>
      </p:sp>
      <p:sp>
        <p:nvSpPr>
          <p:cNvPr id="4" name="Slide Number Placeholder 3">
            <a:extLst>
              <a:ext uri="{FF2B5EF4-FFF2-40B4-BE49-F238E27FC236}">
                <a16:creationId xmlns:a16="http://schemas.microsoft.com/office/drawing/2014/main" id="{FF021168-0D63-5F46-2621-C8845D5C15DD}"/>
              </a:ext>
            </a:extLst>
          </p:cNvPr>
          <p:cNvSpPr>
            <a:spLocks noGrp="1"/>
          </p:cNvSpPr>
          <p:nvPr>
            <p:ph type="sldNum" sz="quarter" idx="12"/>
          </p:nvPr>
        </p:nvSpPr>
        <p:spPr/>
        <p:txBody>
          <a:bodyPr/>
          <a:lstStyle/>
          <a:p>
            <a:fld id="{2A1334E1-6B77-4161-B9D5-325260C527F0}" type="slidenum">
              <a:rPr lang="en-GB" smtClean="0"/>
              <a:pPr/>
              <a:t>22</a:t>
            </a:fld>
            <a:endParaRPr lang="en-GB" dirty="0"/>
          </a:p>
        </p:txBody>
      </p:sp>
    </p:spTree>
    <p:extLst>
      <p:ext uri="{BB962C8B-B14F-4D97-AF65-F5344CB8AC3E}">
        <p14:creationId xmlns:p14="http://schemas.microsoft.com/office/powerpoint/2010/main" val="3473386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D396-BD6C-93EE-4C44-8435B4C2FCE2}"/>
              </a:ext>
            </a:extLst>
          </p:cNvPr>
          <p:cNvSpPr>
            <a:spLocks noGrp="1"/>
          </p:cNvSpPr>
          <p:nvPr>
            <p:ph type="title"/>
          </p:nvPr>
        </p:nvSpPr>
        <p:spPr/>
        <p:txBody>
          <a:bodyPr/>
          <a:lstStyle/>
          <a:p>
            <a:r>
              <a:rPr lang="en-US" dirty="0">
                <a:solidFill>
                  <a:schemeClr val="tx1"/>
                </a:solidFill>
              </a:rPr>
              <a:t>Background</a:t>
            </a:r>
          </a:p>
        </p:txBody>
      </p:sp>
      <p:sp>
        <p:nvSpPr>
          <p:cNvPr id="3" name="Content Placeholder 2">
            <a:extLst>
              <a:ext uri="{FF2B5EF4-FFF2-40B4-BE49-F238E27FC236}">
                <a16:creationId xmlns:a16="http://schemas.microsoft.com/office/drawing/2014/main" id="{FA666BEE-18C5-0A15-BD28-425955F7FC19}"/>
              </a:ext>
            </a:extLst>
          </p:cNvPr>
          <p:cNvSpPr>
            <a:spLocks noGrp="1"/>
          </p:cNvSpPr>
          <p:nvPr>
            <p:ph idx="1"/>
          </p:nvPr>
        </p:nvSpPr>
        <p:spPr/>
        <p:txBody>
          <a:bodyPr/>
          <a:lstStyle/>
          <a:p>
            <a:pPr algn="just"/>
            <a:r>
              <a:rPr lang="en-US" sz="2000" dirty="0">
                <a:latin typeface="Merriweather Sans" pitchFamily="2" charset="77"/>
              </a:rPr>
              <a:t>Judge added that if he was wrong, and the date ran from July 2021, Wife’s personal turmoil impacting her at the time should weigh in the balance for the court to stretch its discretion to allow her application to proceed</a:t>
            </a:r>
          </a:p>
          <a:p>
            <a:pPr marL="0" indent="0" algn="just">
              <a:buNone/>
            </a:pPr>
            <a:endParaRPr lang="en-US" sz="2000" dirty="0">
              <a:latin typeface="Merriweather Sans" pitchFamily="2" charset="77"/>
            </a:endParaRPr>
          </a:p>
          <a:p>
            <a:pPr algn="just"/>
            <a:r>
              <a:rPr lang="en-US" sz="2000" dirty="0">
                <a:latin typeface="Merriweather Sans" pitchFamily="2" charset="77"/>
              </a:rPr>
              <a:t>Final order set aside</a:t>
            </a:r>
          </a:p>
          <a:p>
            <a:endParaRPr lang="en-US" dirty="0"/>
          </a:p>
        </p:txBody>
      </p:sp>
      <p:sp>
        <p:nvSpPr>
          <p:cNvPr id="4" name="Slide Number Placeholder 3">
            <a:extLst>
              <a:ext uri="{FF2B5EF4-FFF2-40B4-BE49-F238E27FC236}">
                <a16:creationId xmlns:a16="http://schemas.microsoft.com/office/drawing/2014/main" id="{9B0F8B97-41D8-C00A-29C2-3CD278C76487}"/>
              </a:ext>
            </a:extLst>
          </p:cNvPr>
          <p:cNvSpPr>
            <a:spLocks noGrp="1"/>
          </p:cNvSpPr>
          <p:nvPr>
            <p:ph type="sldNum" sz="quarter" idx="12"/>
          </p:nvPr>
        </p:nvSpPr>
        <p:spPr/>
        <p:txBody>
          <a:bodyPr/>
          <a:lstStyle/>
          <a:p>
            <a:fld id="{2A1334E1-6B77-4161-B9D5-325260C527F0}" type="slidenum">
              <a:rPr lang="en-GB" smtClean="0"/>
              <a:pPr/>
              <a:t>23</a:t>
            </a:fld>
            <a:endParaRPr lang="en-GB" dirty="0"/>
          </a:p>
        </p:txBody>
      </p:sp>
    </p:spTree>
    <p:extLst>
      <p:ext uri="{BB962C8B-B14F-4D97-AF65-F5344CB8AC3E}">
        <p14:creationId xmlns:p14="http://schemas.microsoft.com/office/powerpoint/2010/main" val="3216213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7F6F-F251-7D16-CC82-E6A05EAD2E00}"/>
              </a:ext>
            </a:extLst>
          </p:cNvPr>
          <p:cNvSpPr>
            <a:spLocks noGrp="1"/>
          </p:cNvSpPr>
          <p:nvPr>
            <p:ph type="title"/>
          </p:nvPr>
        </p:nvSpPr>
        <p:spPr/>
        <p:txBody>
          <a:bodyPr/>
          <a:lstStyle/>
          <a:p>
            <a:r>
              <a:rPr lang="en-US" dirty="0">
                <a:solidFill>
                  <a:schemeClr val="tx1"/>
                </a:solidFill>
              </a:rPr>
              <a:t>Background</a:t>
            </a:r>
          </a:p>
        </p:txBody>
      </p:sp>
      <p:sp>
        <p:nvSpPr>
          <p:cNvPr id="3" name="Content Placeholder 2">
            <a:extLst>
              <a:ext uri="{FF2B5EF4-FFF2-40B4-BE49-F238E27FC236}">
                <a16:creationId xmlns:a16="http://schemas.microsoft.com/office/drawing/2014/main" id="{64AD5C0E-8A81-9235-71F8-C46F36AAB1E5}"/>
              </a:ext>
            </a:extLst>
          </p:cNvPr>
          <p:cNvSpPr>
            <a:spLocks noGrp="1"/>
          </p:cNvSpPr>
          <p:nvPr>
            <p:ph idx="1"/>
          </p:nvPr>
        </p:nvSpPr>
        <p:spPr/>
        <p:txBody>
          <a:bodyPr/>
          <a:lstStyle/>
          <a:p>
            <a:pPr algn="just"/>
            <a:r>
              <a:rPr lang="en-US" sz="2000" dirty="0">
                <a:latin typeface="Merriweather Sans" pitchFamily="2" charset="77"/>
              </a:rPr>
              <a:t>H appealed</a:t>
            </a:r>
          </a:p>
          <a:p>
            <a:pPr marL="0" indent="0" algn="just">
              <a:buNone/>
            </a:pPr>
            <a:endParaRPr lang="en-US" sz="2000" dirty="0">
              <a:latin typeface="Merriweather Sans" pitchFamily="2" charset="77"/>
            </a:endParaRPr>
          </a:p>
          <a:p>
            <a:pPr algn="just"/>
            <a:r>
              <a:rPr lang="en-US" sz="2000" dirty="0">
                <a:latin typeface="Merriweather Sans" pitchFamily="2" charset="77"/>
              </a:rPr>
              <a:t>Permission to appeal given on grounds alleging the Judge misstated and misapplied the law re date of knowledge, assessment of delay and finality</a:t>
            </a:r>
          </a:p>
          <a:p>
            <a:pPr marL="0" indent="0" algn="just">
              <a:buNone/>
            </a:pPr>
            <a:endParaRPr lang="en-US" sz="2000" dirty="0">
              <a:latin typeface="Merriweather Sans" pitchFamily="2" charset="77"/>
            </a:endParaRPr>
          </a:p>
          <a:p>
            <a:pPr algn="just"/>
            <a:r>
              <a:rPr lang="en-US" sz="2000" dirty="0">
                <a:latin typeface="Merriweather Sans" pitchFamily="2" charset="77"/>
              </a:rPr>
              <a:t>Permission to appeal findings of fact refused</a:t>
            </a:r>
          </a:p>
          <a:p>
            <a:pPr marL="0" indent="0" algn="just">
              <a:buNone/>
            </a:pPr>
            <a:endParaRPr lang="en-US" sz="2000" dirty="0">
              <a:latin typeface="Merriweather Sans" pitchFamily="2" charset="77"/>
            </a:endParaRPr>
          </a:p>
          <a:p>
            <a:pPr algn="just"/>
            <a:r>
              <a:rPr lang="en-US" sz="2000" dirty="0">
                <a:latin typeface="Merriweather Sans" pitchFamily="2" charset="77"/>
              </a:rPr>
              <a:t>Appeal before Poole J, October 2025</a:t>
            </a:r>
          </a:p>
          <a:p>
            <a:endParaRPr lang="en-US" dirty="0"/>
          </a:p>
        </p:txBody>
      </p:sp>
      <p:sp>
        <p:nvSpPr>
          <p:cNvPr id="4" name="Slide Number Placeholder 3">
            <a:extLst>
              <a:ext uri="{FF2B5EF4-FFF2-40B4-BE49-F238E27FC236}">
                <a16:creationId xmlns:a16="http://schemas.microsoft.com/office/drawing/2014/main" id="{C7F07D8C-CC59-7F0F-9443-FD014A8BBCA9}"/>
              </a:ext>
            </a:extLst>
          </p:cNvPr>
          <p:cNvSpPr>
            <a:spLocks noGrp="1"/>
          </p:cNvSpPr>
          <p:nvPr>
            <p:ph type="sldNum" sz="quarter" idx="12"/>
          </p:nvPr>
        </p:nvSpPr>
        <p:spPr/>
        <p:txBody>
          <a:bodyPr/>
          <a:lstStyle/>
          <a:p>
            <a:fld id="{2A1334E1-6B77-4161-B9D5-325260C527F0}" type="slidenum">
              <a:rPr lang="en-GB" smtClean="0"/>
              <a:pPr/>
              <a:t>24</a:t>
            </a:fld>
            <a:endParaRPr lang="en-GB" dirty="0"/>
          </a:p>
        </p:txBody>
      </p:sp>
    </p:spTree>
    <p:extLst>
      <p:ext uri="{BB962C8B-B14F-4D97-AF65-F5344CB8AC3E}">
        <p14:creationId xmlns:p14="http://schemas.microsoft.com/office/powerpoint/2010/main" val="1792921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3B16E-6638-AD04-4022-DA45F83C1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66425-8A7A-6435-C983-5EE3C4A9BF5D}"/>
              </a:ext>
            </a:extLst>
          </p:cNvPr>
          <p:cNvSpPr>
            <a:spLocks noGrp="1"/>
          </p:cNvSpPr>
          <p:nvPr>
            <p:ph type="title"/>
          </p:nvPr>
        </p:nvSpPr>
        <p:spPr/>
        <p:txBody>
          <a:bodyPr/>
          <a:lstStyle/>
          <a:p>
            <a:r>
              <a:rPr lang="en-US" dirty="0">
                <a:solidFill>
                  <a:schemeClr val="tx1"/>
                </a:solidFill>
              </a:rPr>
              <a:t>Issue</a:t>
            </a:r>
          </a:p>
        </p:txBody>
      </p:sp>
      <p:sp>
        <p:nvSpPr>
          <p:cNvPr id="3" name="Content Placeholder 2">
            <a:extLst>
              <a:ext uri="{FF2B5EF4-FFF2-40B4-BE49-F238E27FC236}">
                <a16:creationId xmlns:a16="http://schemas.microsoft.com/office/drawing/2014/main" id="{B5FA96DC-26A5-D7F7-DA99-841A0DCA4040}"/>
              </a:ext>
            </a:extLst>
          </p:cNvPr>
          <p:cNvSpPr>
            <a:spLocks noGrp="1"/>
          </p:cNvSpPr>
          <p:nvPr>
            <p:ph idx="1"/>
          </p:nvPr>
        </p:nvSpPr>
        <p:spPr/>
        <p:txBody>
          <a:bodyPr/>
          <a:lstStyle/>
          <a:p>
            <a:pPr algn="just"/>
            <a:r>
              <a:rPr lang="en-US" sz="2000" dirty="0">
                <a:latin typeface="Merriweather Sans" pitchFamily="2" charset="77"/>
              </a:rPr>
              <a:t>Whether delay in bringing an otherwise meritorious application to set aside a final order for fraudulent non-disclosure can be fatal to the application and if so, how does the court determine whether any such delay is fatal</a:t>
            </a:r>
          </a:p>
        </p:txBody>
      </p:sp>
      <p:sp>
        <p:nvSpPr>
          <p:cNvPr id="4" name="Slide Number Placeholder 3">
            <a:extLst>
              <a:ext uri="{FF2B5EF4-FFF2-40B4-BE49-F238E27FC236}">
                <a16:creationId xmlns:a16="http://schemas.microsoft.com/office/drawing/2014/main" id="{3B508D64-A3BF-4AB8-E9B3-2FA699CF4D01}"/>
              </a:ext>
            </a:extLst>
          </p:cNvPr>
          <p:cNvSpPr>
            <a:spLocks noGrp="1"/>
          </p:cNvSpPr>
          <p:nvPr>
            <p:ph type="sldNum" sz="quarter" idx="12"/>
          </p:nvPr>
        </p:nvSpPr>
        <p:spPr/>
        <p:txBody>
          <a:bodyPr/>
          <a:lstStyle/>
          <a:p>
            <a:fld id="{2A1334E1-6B77-4161-B9D5-325260C527F0}" type="slidenum">
              <a:rPr lang="en-GB" smtClean="0"/>
              <a:pPr/>
              <a:t>25</a:t>
            </a:fld>
            <a:endParaRPr lang="en-GB" dirty="0"/>
          </a:p>
        </p:txBody>
      </p:sp>
    </p:spTree>
    <p:extLst>
      <p:ext uri="{BB962C8B-B14F-4D97-AF65-F5344CB8AC3E}">
        <p14:creationId xmlns:p14="http://schemas.microsoft.com/office/powerpoint/2010/main" val="284179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3F227-518E-DA81-B793-FB387AAF5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869F6-A4D7-D3C4-BF0E-3716CE0D1065}"/>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0790B36F-2D1F-401A-AF91-CB5957207CDA}"/>
              </a:ext>
            </a:extLst>
          </p:cNvPr>
          <p:cNvSpPr>
            <a:spLocks noGrp="1"/>
          </p:cNvSpPr>
          <p:nvPr>
            <p:ph idx="1"/>
          </p:nvPr>
        </p:nvSpPr>
        <p:spPr/>
        <p:txBody>
          <a:bodyPr/>
          <a:lstStyle/>
          <a:p>
            <a:pPr algn="just"/>
            <a:r>
              <a:rPr lang="en-US" sz="2000" dirty="0">
                <a:latin typeface="Merriweather Sans" pitchFamily="2" charset="77"/>
              </a:rPr>
              <a:t>FPR 9.9A: No time limit specified for making an application to set aside a final consent order</a:t>
            </a:r>
          </a:p>
          <a:p>
            <a:pPr marL="0" indent="0" algn="just">
              <a:buNone/>
            </a:pPr>
            <a:endParaRPr lang="en-US" sz="2000" dirty="0">
              <a:latin typeface="Merriweather Sans" pitchFamily="2" charset="77"/>
            </a:endParaRPr>
          </a:p>
          <a:p>
            <a:pPr algn="just"/>
            <a:r>
              <a:rPr lang="en-US" sz="2000" dirty="0">
                <a:latin typeface="Merriweather Sans" pitchFamily="2" charset="77"/>
              </a:rPr>
              <a:t>FPR PD18A, para 4.6: Every application should be made as soon as it becomes apparent that it is necessary or desirable to make it</a:t>
            </a:r>
          </a:p>
          <a:p>
            <a:pPr marL="0" indent="0" algn="just">
              <a:buNone/>
            </a:pPr>
            <a:endParaRPr lang="en-US" sz="2000" dirty="0">
              <a:latin typeface="Merriweather Sans" pitchFamily="2" charset="77"/>
            </a:endParaRPr>
          </a:p>
          <a:p>
            <a:pPr algn="just"/>
            <a:r>
              <a:rPr lang="en-US" sz="2000" dirty="0">
                <a:latin typeface="Merriweather Sans" pitchFamily="2" charset="77"/>
              </a:rPr>
              <a:t>Case law establishes the need to apply to set aside with reasonable promptness</a:t>
            </a:r>
            <a:endParaRPr lang="en-US" dirty="0"/>
          </a:p>
        </p:txBody>
      </p:sp>
      <p:sp>
        <p:nvSpPr>
          <p:cNvPr id="4" name="Slide Number Placeholder 3">
            <a:extLst>
              <a:ext uri="{FF2B5EF4-FFF2-40B4-BE49-F238E27FC236}">
                <a16:creationId xmlns:a16="http://schemas.microsoft.com/office/drawing/2014/main" id="{935988C0-B077-1CC4-1926-2FC6BA73A308}"/>
              </a:ext>
            </a:extLst>
          </p:cNvPr>
          <p:cNvSpPr>
            <a:spLocks noGrp="1"/>
          </p:cNvSpPr>
          <p:nvPr>
            <p:ph type="sldNum" sz="quarter" idx="12"/>
          </p:nvPr>
        </p:nvSpPr>
        <p:spPr/>
        <p:txBody>
          <a:bodyPr/>
          <a:lstStyle/>
          <a:p>
            <a:fld id="{2A1334E1-6B77-4161-B9D5-325260C527F0}" type="slidenum">
              <a:rPr lang="en-GB" smtClean="0"/>
              <a:pPr/>
              <a:t>26</a:t>
            </a:fld>
            <a:endParaRPr lang="en-GB" dirty="0"/>
          </a:p>
        </p:txBody>
      </p:sp>
    </p:spTree>
    <p:extLst>
      <p:ext uri="{BB962C8B-B14F-4D97-AF65-F5344CB8AC3E}">
        <p14:creationId xmlns:p14="http://schemas.microsoft.com/office/powerpoint/2010/main" val="1083744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AD0A3-F3BE-8C13-494D-09C6CDEA0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C6603-E150-BD40-BB5A-868C4E68A9BC}"/>
              </a:ext>
            </a:extLst>
          </p:cNvPr>
          <p:cNvSpPr>
            <a:spLocks noGrp="1"/>
          </p:cNvSpPr>
          <p:nvPr>
            <p:ph type="title"/>
          </p:nvPr>
        </p:nvSpPr>
        <p:spPr/>
        <p:txBody>
          <a:bodyPr/>
          <a:lstStyle/>
          <a:p>
            <a:r>
              <a:rPr lang="en-US" dirty="0">
                <a:solidFill>
                  <a:schemeClr val="tx1"/>
                </a:solidFill>
              </a:rPr>
              <a:t>Analysis</a:t>
            </a:r>
          </a:p>
        </p:txBody>
      </p:sp>
      <p:sp>
        <p:nvSpPr>
          <p:cNvPr id="4" name="Slide Number Placeholder 3">
            <a:extLst>
              <a:ext uri="{FF2B5EF4-FFF2-40B4-BE49-F238E27FC236}">
                <a16:creationId xmlns:a16="http://schemas.microsoft.com/office/drawing/2014/main" id="{6ABF2675-BA05-8F7E-6D35-58C9B7263412}"/>
              </a:ext>
            </a:extLst>
          </p:cNvPr>
          <p:cNvSpPr>
            <a:spLocks noGrp="1"/>
          </p:cNvSpPr>
          <p:nvPr>
            <p:ph type="sldNum" sz="quarter" idx="12"/>
          </p:nvPr>
        </p:nvSpPr>
        <p:spPr/>
        <p:txBody>
          <a:bodyPr/>
          <a:lstStyle/>
          <a:p>
            <a:fld id="{2A1334E1-6B77-4161-B9D5-325260C527F0}" type="slidenum">
              <a:rPr lang="en-GB" smtClean="0"/>
              <a:pPr/>
              <a:t>27</a:t>
            </a:fld>
            <a:endParaRPr lang="en-GB" dirty="0"/>
          </a:p>
        </p:txBody>
      </p:sp>
      <p:sp>
        <p:nvSpPr>
          <p:cNvPr id="7" name="Content Placeholder 6">
            <a:extLst>
              <a:ext uri="{FF2B5EF4-FFF2-40B4-BE49-F238E27FC236}">
                <a16:creationId xmlns:a16="http://schemas.microsoft.com/office/drawing/2014/main" id="{1009076E-59DD-CEB3-F00D-CB1C79F4349E}"/>
              </a:ext>
            </a:extLst>
          </p:cNvPr>
          <p:cNvSpPr>
            <a:spLocks noGrp="1"/>
          </p:cNvSpPr>
          <p:nvPr>
            <p:ph idx="1"/>
          </p:nvPr>
        </p:nvSpPr>
        <p:spPr/>
        <p:txBody>
          <a:bodyPr/>
          <a:lstStyle/>
          <a:p>
            <a:pPr algn="just"/>
            <a:r>
              <a:rPr lang="en-US" sz="2000" dirty="0">
                <a:latin typeface="Merriweather Sans" pitchFamily="2" charset="77"/>
              </a:rPr>
              <a:t>Applicable legal principles summarised (para 80):</a:t>
            </a:r>
          </a:p>
          <a:p>
            <a:pPr algn="just"/>
            <a:endParaRPr lang="en-US" sz="2000" dirty="0">
              <a:latin typeface="Merriweather Sans" pitchFamily="2" charset="77"/>
            </a:endParaRPr>
          </a:p>
          <a:p>
            <a:pPr marL="914400" lvl="1" indent="-514350" algn="just">
              <a:buAutoNum type="arabicParenBoth"/>
            </a:pPr>
            <a:r>
              <a:rPr lang="en-US" sz="2000" dirty="0">
                <a:latin typeface="Merriweather Sans" pitchFamily="2" charset="77"/>
              </a:rPr>
              <a:t>Applicant must act with reasonable promptness in making the application. The court must determine whether a lack of reasonable promptness should defeat the application.</a:t>
            </a:r>
          </a:p>
          <a:p>
            <a:pPr marL="914400" lvl="1" indent="-514350" algn="just">
              <a:buAutoNum type="arabicParenBoth"/>
            </a:pPr>
            <a:endParaRPr lang="en-US" sz="2000" dirty="0">
              <a:latin typeface="Merriweather Sans" pitchFamily="2" charset="77"/>
            </a:endParaRPr>
          </a:p>
          <a:p>
            <a:pPr marL="914400" lvl="1" indent="-514350" algn="just">
              <a:buAutoNum type="arabicParenBoth"/>
            </a:pPr>
            <a:r>
              <a:rPr lang="en-US" sz="2000" dirty="0">
                <a:latin typeface="Merriweather Sans" pitchFamily="2" charset="77"/>
              </a:rPr>
              <a:t>The assessment of reasonable promptness requires consideration of all the relevant facts and circumstances in the case.</a:t>
            </a:r>
          </a:p>
        </p:txBody>
      </p:sp>
    </p:spTree>
    <p:extLst>
      <p:ext uri="{BB962C8B-B14F-4D97-AF65-F5344CB8AC3E}">
        <p14:creationId xmlns:p14="http://schemas.microsoft.com/office/powerpoint/2010/main" val="982554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7F9F-3F24-1339-1338-13192F80B501}"/>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DF3FACDE-AD42-038A-D5D5-DB164F81B4BC}"/>
              </a:ext>
            </a:extLst>
          </p:cNvPr>
          <p:cNvSpPr>
            <a:spLocks noGrp="1"/>
          </p:cNvSpPr>
          <p:nvPr>
            <p:ph idx="1"/>
          </p:nvPr>
        </p:nvSpPr>
        <p:spPr/>
        <p:txBody>
          <a:bodyPr/>
          <a:lstStyle/>
          <a:p>
            <a:pPr marL="0" indent="0" algn="just">
              <a:buNone/>
            </a:pPr>
            <a:r>
              <a:rPr lang="en-US" sz="2000" dirty="0">
                <a:latin typeface="Merriweather Sans" pitchFamily="2" charset="77"/>
              </a:rPr>
              <a:t>(3) The relevant facts and circumstances include consideration of subjective and objective factors, including:</a:t>
            </a:r>
          </a:p>
          <a:p>
            <a:pPr marL="0" indent="0" algn="just">
              <a:buNone/>
            </a:pPr>
            <a:endParaRPr lang="en-US" sz="1200" dirty="0">
              <a:latin typeface="Merriweather Sans" pitchFamily="2" charset="77"/>
            </a:endParaRPr>
          </a:p>
          <a:p>
            <a:pPr lvl="1" algn="just"/>
            <a:r>
              <a:rPr lang="en-US" sz="2000" dirty="0">
                <a:latin typeface="Merriweather Sans" pitchFamily="2" charset="77"/>
              </a:rPr>
              <a:t>The nature, extent and effect of the fraudulent conduct;</a:t>
            </a:r>
          </a:p>
          <a:p>
            <a:pPr marL="457200" lvl="1" indent="0" algn="just">
              <a:buNone/>
            </a:pPr>
            <a:endParaRPr lang="en-US" sz="1200" dirty="0">
              <a:latin typeface="Merriweather Sans" pitchFamily="2" charset="77"/>
            </a:endParaRPr>
          </a:p>
          <a:p>
            <a:pPr lvl="1" algn="just"/>
            <a:r>
              <a:rPr lang="en-US" sz="2000" dirty="0">
                <a:latin typeface="Merriweather Sans" pitchFamily="2" charset="77"/>
              </a:rPr>
              <a:t>Consideration of the information available to the applicant and what they knew or could have known with reasonable diligence;</a:t>
            </a:r>
          </a:p>
          <a:p>
            <a:pPr marL="457200" lvl="1" indent="0" algn="just">
              <a:buNone/>
            </a:pPr>
            <a:endParaRPr lang="en-US" sz="1200" dirty="0">
              <a:latin typeface="Merriweather Sans" pitchFamily="2" charset="77"/>
            </a:endParaRPr>
          </a:p>
          <a:p>
            <a:pPr lvl="1" algn="just"/>
            <a:r>
              <a:rPr lang="en-US" sz="2000" dirty="0">
                <a:latin typeface="Merriweather Sans" pitchFamily="2" charset="77"/>
              </a:rPr>
              <a:t>The period of delay; and</a:t>
            </a:r>
          </a:p>
          <a:p>
            <a:pPr marL="457200" lvl="1" indent="0" algn="just">
              <a:buNone/>
            </a:pPr>
            <a:endParaRPr lang="en-US" sz="1200" dirty="0">
              <a:latin typeface="Merriweather Sans" pitchFamily="2" charset="77"/>
            </a:endParaRPr>
          </a:p>
          <a:p>
            <a:pPr lvl="1" algn="just"/>
            <a:r>
              <a:rPr lang="en-US" sz="2000" dirty="0">
                <a:latin typeface="Merriweather Sans" pitchFamily="2" charset="77"/>
              </a:rPr>
              <a:t>The impact of delay on the other party, on fairness and on the administration of justice</a:t>
            </a:r>
          </a:p>
        </p:txBody>
      </p:sp>
      <p:sp>
        <p:nvSpPr>
          <p:cNvPr id="4" name="Slide Number Placeholder 3">
            <a:extLst>
              <a:ext uri="{FF2B5EF4-FFF2-40B4-BE49-F238E27FC236}">
                <a16:creationId xmlns:a16="http://schemas.microsoft.com/office/drawing/2014/main" id="{8F5878CF-8D1E-D7CD-4885-948DCEBABBF0}"/>
              </a:ext>
            </a:extLst>
          </p:cNvPr>
          <p:cNvSpPr>
            <a:spLocks noGrp="1"/>
          </p:cNvSpPr>
          <p:nvPr>
            <p:ph type="sldNum" sz="quarter" idx="12"/>
          </p:nvPr>
        </p:nvSpPr>
        <p:spPr/>
        <p:txBody>
          <a:bodyPr/>
          <a:lstStyle/>
          <a:p>
            <a:fld id="{2A1334E1-6B77-4161-B9D5-325260C527F0}" type="slidenum">
              <a:rPr lang="en-GB" smtClean="0"/>
              <a:pPr/>
              <a:t>28</a:t>
            </a:fld>
            <a:endParaRPr lang="en-GB" dirty="0"/>
          </a:p>
        </p:txBody>
      </p:sp>
    </p:spTree>
    <p:extLst>
      <p:ext uri="{BB962C8B-B14F-4D97-AF65-F5344CB8AC3E}">
        <p14:creationId xmlns:p14="http://schemas.microsoft.com/office/powerpoint/2010/main" val="2932969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8A3C-F53B-E332-4875-1C81E25E2756}"/>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88683BBC-BFD7-2455-727C-F95CBCEAD0D2}"/>
              </a:ext>
            </a:extLst>
          </p:cNvPr>
          <p:cNvSpPr>
            <a:spLocks noGrp="1"/>
          </p:cNvSpPr>
          <p:nvPr>
            <p:ph idx="1"/>
          </p:nvPr>
        </p:nvSpPr>
        <p:spPr/>
        <p:txBody>
          <a:bodyPr/>
          <a:lstStyle/>
          <a:p>
            <a:pPr algn="just"/>
            <a:r>
              <a:rPr lang="en-US" sz="2000" dirty="0">
                <a:latin typeface="Merriweather Sans" pitchFamily="2" charset="77"/>
              </a:rPr>
              <a:t>(4) The relevant facts and circumstances include those over the whole relevant period, before and after information came to light</a:t>
            </a:r>
          </a:p>
        </p:txBody>
      </p:sp>
      <p:sp>
        <p:nvSpPr>
          <p:cNvPr id="4" name="Slide Number Placeholder 3">
            <a:extLst>
              <a:ext uri="{FF2B5EF4-FFF2-40B4-BE49-F238E27FC236}">
                <a16:creationId xmlns:a16="http://schemas.microsoft.com/office/drawing/2014/main" id="{51BD5469-A7CC-0367-8A0F-7B35621ACFB6}"/>
              </a:ext>
            </a:extLst>
          </p:cNvPr>
          <p:cNvSpPr>
            <a:spLocks noGrp="1"/>
          </p:cNvSpPr>
          <p:nvPr>
            <p:ph type="sldNum" sz="quarter" idx="12"/>
          </p:nvPr>
        </p:nvSpPr>
        <p:spPr/>
        <p:txBody>
          <a:bodyPr/>
          <a:lstStyle/>
          <a:p>
            <a:fld id="{2A1334E1-6B77-4161-B9D5-325260C527F0}" type="slidenum">
              <a:rPr lang="en-GB" smtClean="0"/>
              <a:pPr/>
              <a:t>29</a:t>
            </a:fld>
            <a:endParaRPr lang="en-GB" dirty="0"/>
          </a:p>
        </p:txBody>
      </p:sp>
    </p:spTree>
    <p:extLst>
      <p:ext uri="{BB962C8B-B14F-4D97-AF65-F5344CB8AC3E}">
        <p14:creationId xmlns:p14="http://schemas.microsoft.com/office/powerpoint/2010/main" val="1493233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71A53-3C18-A201-E633-0F49D6288B9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F2B5260-8017-FF43-B0E4-137B19C88392}"/>
              </a:ext>
            </a:extLst>
          </p:cNvPr>
          <p:cNvSpPr>
            <a:spLocks noGrp="1"/>
          </p:cNvSpPr>
          <p:nvPr>
            <p:ph type="subTitle" idx="1"/>
          </p:nvPr>
        </p:nvSpPr>
        <p:spPr/>
        <p:txBody>
          <a:bodyPr/>
          <a:lstStyle/>
          <a:p>
            <a:r>
              <a:rPr lang="en-US" dirty="0"/>
              <a:t>The One Where…</a:t>
            </a:r>
          </a:p>
          <a:p>
            <a:r>
              <a:rPr lang="en-US" dirty="0"/>
              <a:t>Matrimonialisation of pensions is considered</a:t>
            </a:r>
          </a:p>
        </p:txBody>
      </p:sp>
      <p:sp>
        <p:nvSpPr>
          <p:cNvPr id="5" name="Slide Number Placeholder 4">
            <a:extLst>
              <a:ext uri="{FF2B5EF4-FFF2-40B4-BE49-F238E27FC236}">
                <a16:creationId xmlns:a16="http://schemas.microsoft.com/office/drawing/2014/main" id="{2E17C3DB-D9E2-CD79-1BA6-F32BE7092F8C}"/>
              </a:ext>
            </a:extLst>
          </p:cNvPr>
          <p:cNvSpPr>
            <a:spLocks noGrp="1"/>
          </p:cNvSpPr>
          <p:nvPr>
            <p:ph type="sldNum" sz="quarter" idx="12"/>
          </p:nvPr>
        </p:nvSpPr>
        <p:spPr/>
        <p:txBody>
          <a:bodyPr/>
          <a:lstStyle/>
          <a:p>
            <a:fld id="{56FA8472-A4EA-4FDE-B467-EA4D6EA46633}" type="slidenum">
              <a:rPr lang="en-GB" smtClean="0"/>
              <a:pPr/>
              <a:t>3</a:t>
            </a:fld>
            <a:endParaRPr lang="en-GB" dirty="0"/>
          </a:p>
        </p:txBody>
      </p:sp>
      <p:sp>
        <p:nvSpPr>
          <p:cNvPr id="6" name="Rectangle 2">
            <a:extLst>
              <a:ext uri="{FF2B5EF4-FFF2-40B4-BE49-F238E27FC236}">
                <a16:creationId xmlns:a16="http://schemas.microsoft.com/office/drawing/2014/main" id="{27A198FE-26A4-54B0-168E-0E0E0D331E5E}"/>
              </a:ext>
            </a:extLst>
          </p:cNvPr>
          <p:cNvSpPr>
            <a:spLocks noGrp="1" noChangeArrowheads="1"/>
          </p:cNvSpPr>
          <p:nvPr>
            <p:ph type="ctrTitle"/>
          </p:nvPr>
        </p:nvSpPr>
        <p:spPr bwMode="auto">
          <a:xfrm>
            <a:off x="720725" y="2419162"/>
            <a:ext cx="770255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000" i="1" u="none" strike="noStrike" cap="none" normalizeH="0" baseline="0" dirty="0">
                <a:ln>
                  <a:noFill/>
                </a:ln>
                <a:effectLst/>
                <a:latin typeface="Merriweather Sans" pitchFamily="2" charset="77"/>
              </a:rPr>
              <a:t>BS v HC [2026] EWFC 20 (B)</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2867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0867-7AE4-4900-0AEE-AD27A4143EC4}"/>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68F929CA-FA79-9B4C-89A8-372D69682E4A}"/>
              </a:ext>
            </a:extLst>
          </p:cNvPr>
          <p:cNvSpPr>
            <a:spLocks noGrp="1"/>
          </p:cNvSpPr>
          <p:nvPr>
            <p:ph idx="1"/>
          </p:nvPr>
        </p:nvSpPr>
        <p:spPr/>
        <p:txBody>
          <a:bodyPr/>
          <a:lstStyle/>
          <a:p>
            <a:pPr algn="just"/>
            <a:r>
              <a:rPr lang="en-US" sz="2000" dirty="0">
                <a:latin typeface="Merriweather Sans" pitchFamily="2" charset="77"/>
              </a:rPr>
              <a:t>Poole J determined that Recorder Chandler KC made a mistake of fact re identity of the solicitor Wife consulted in July 2021</a:t>
            </a:r>
          </a:p>
          <a:p>
            <a:pPr marL="0" indent="0" algn="just">
              <a:buNone/>
            </a:pPr>
            <a:endParaRPr lang="en-US" sz="2000" dirty="0">
              <a:latin typeface="Merriweather Sans" pitchFamily="2" charset="77"/>
            </a:endParaRPr>
          </a:p>
          <a:p>
            <a:pPr algn="just"/>
            <a:r>
              <a:rPr lang="en-US" sz="2000" dirty="0">
                <a:latin typeface="Merriweather Sans" pitchFamily="2" charset="77"/>
              </a:rPr>
              <a:t>Recorder Chandler KC also erred in law and fact in determining the effective start date for the assessment of reasonable promptness was 2023; it should have been 2021</a:t>
            </a:r>
          </a:p>
          <a:p>
            <a:pPr marL="0" indent="0" algn="just">
              <a:buNone/>
            </a:pPr>
            <a:endParaRPr lang="en-US" sz="2000" dirty="0">
              <a:latin typeface="Merriweather Sans" pitchFamily="2" charset="77"/>
            </a:endParaRPr>
          </a:p>
          <a:p>
            <a:pPr algn="just"/>
            <a:r>
              <a:rPr lang="en-US" sz="2000" dirty="0">
                <a:latin typeface="Merriweather Sans" pitchFamily="2" charset="77"/>
              </a:rPr>
              <a:t>However, he had considered 2021 in the alternative </a:t>
            </a:r>
          </a:p>
          <a:p>
            <a:pPr marL="0" indent="0">
              <a:buNone/>
            </a:pPr>
            <a:endParaRPr lang="en-US" sz="2000" dirty="0">
              <a:latin typeface="Merriweather Sans" pitchFamily="2" charset="77"/>
            </a:endParaRPr>
          </a:p>
          <a:p>
            <a:pPr marL="0" indent="0">
              <a:buNone/>
            </a:pPr>
            <a:endParaRPr lang="en-US" dirty="0"/>
          </a:p>
        </p:txBody>
      </p:sp>
      <p:sp>
        <p:nvSpPr>
          <p:cNvPr id="4" name="Slide Number Placeholder 3">
            <a:extLst>
              <a:ext uri="{FF2B5EF4-FFF2-40B4-BE49-F238E27FC236}">
                <a16:creationId xmlns:a16="http://schemas.microsoft.com/office/drawing/2014/main" id="{2130719C-6281-3673-EF7E-C11D87A7D2AE}"/>
              </a:ext>
            </a:extLst>
          </p:cNvPr>
          <p:cNvSpPr>
            <a:spLocks noGrp="1"/>
          </p:cNvSpPr>
          <p:nvPr>
            <p:ph type="sldNum" sz="quarter" idx="12"/>
          </p:nvPr>
        </p:nvSpPr>
        <p:spPr/>
        <p:txBody>
          <a:bodyPr/>
          <a:lstStyle/>
          <a:p>
            <a:fld id="{2A1334E1-6B77-4161-B9D5-325260C527F0}" type="slidenum">
              <a:rPr lang="en-GB" smtClean="0"/>
              <a:pPr/>
              <a:t>30</a:t>
            </a:fld>
            <a:endParaRPr lang="en-GB" dirty="0"/>
          </a:p>
        </p:txBody>
      </p:sp>
    </p:spTree>
    <p:extLst>
      <p:ext uri="{BB962C8B-B14F-4D97-AF65-F5344CB8AC3E}">
        <p14:creationId xmlns:p14="http://schemas.microsoft.com/office/powerpoint/2010/main" val="798332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01C01-BE6E-A291-F956-7DCA753D531B}"/>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57FEF677-7D4A-B653-019B-07F297D4C598}"/>
              </a:ext>
            </a:extLst>
          </p:cNvPr>
          <p:cNvSpPr>
            <a:spLocks noGrp="1"/>
          </p:cNvSpPr>
          <p:nvPr>
            <p:ph idx="1"/>
          </p:nvPr>
        </p:nvSpPr>
        <p:spPr/>
        <p:txBody>
          <a:bodyPr/>
          <a:lstStyle/>
          <a:p>
            <a:pPr algn="just"/>
            <a:r>
              <a:rPr lang="en-US" sz="2000" dirty="0">
                <a:latin typeface="Merriweather Sans" pitchFamily="2" charset="77"/>
              </a:rPr>
              <a:t>He applied the correct test, surveyed the facts and circumstances of the case and reached a conclusion that was open to him</a:t>
            </a:r>
          </a:p>
          <a:p>
            <a:pPr marL="0" indent="0" algn="just">
              <a:buNone/>
            </a:pPr>
            <a:endParaRPr lang="en-US" sz="2000" dirty="0">
              <a:latin typeface="Merriweather Sans" pitchFamily="2" charset="77"/>
            </a:endParaRPr>
          </a:p>
          <a:p>
            <a:pPr algn="just"/>
            <a:r>
              <a:rPr lang="en-US" sz="2000" dirty="0">
                <a:latin typeface="Merriweather Sans" pitchFamily="2" charset="77"/>
              </a:rPr>
              <a:t>There was no evidence showing any prejudice or harm to the Husband from the set aside application not being made until June 2023</a:t>
            </a:r>
          </a:p>
          <a:p>
            <a:endParaRPr lang="en-US" dirty="0"/>
          </a:p>
        </p:txBody>
      </p:sp>
      <p:sp>
        <p:nvSpPr>
          <p:cNvPr id="4" name="Slide Number Placeholder 3">
            <a:extLst>
              <a:ext uri="{FF2B5EF4-FFF2-40B4-BE49-F238E27FC236}">
                <a16:creationId xmlns:a16="http://schemas.microsoft.com/office/drawing/2014/main" id="{043F6849-4358-D6D6-6C06-A10103FF543F}"/>
              </a:ext>
            </a:extLst>
          </p:cNvPr>
          <p:cNvSpPr>
            <a:spLocks noGrp="1"/>
          </p:cNvSpPr>
          <p:nvPr>
            <p:ph type="sldNum" sz="quarter" idx="12"/>
          </p:nvPr>
        </p:nvSpPr>
        <p:spPr/>
        <p:txBody>
          <a:bodyPr/>
          <a:lstStyle/>
          <a:p>
            <a:fld id="{2A1334E1-6B77-4161-B9D5-325260C527F0}" type="slidenum">
              <a:rPr lang="en-GB" smtClean="0"/>
              <a:pPr/>
              <a:t>31</a:t>
            </a:fld>
            <a:endParaRPr lang="en-GB" dirty="0"/>
          </a:p>
        </p:txBody>
      </p:sp>
    </p:spTree>
    <p:extLst>
      <p:ext uri="{BB962C8B-B14F-4D97-AF65-F5344CB8AC3E}">
        <p14:creationId xmlns:p14="http://schemas.microsoft.com/office/powerpoint/2010/main" val="4095132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C6889-91C3-E4E6-B7A5-88754E3ED35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7EA783-C666-D042-112B-A972CC995011}"/>
              </a:ext>
            </a:extLst>
          </p:cNvPr>
          <p:cNvSpPr>
            <a:spLocks noGrp="1"/>
          </p:cNvSpPr>
          <p:nvPr>
            <p:ph type="sldNum" sz="quarter" idx="12"/>
          </p:nvPr>
        </p:nvSpPr>
        <p:spPr/>
        <p:txBody>
          <a:bodyPr/>
          <a:lstStyle/>
          <a:p>
            <a:fld id="{2A1334E1-6B77-4161-B9D5-325260C527F0}" type="slidenum">
              <a:rPr lang="en-GB" smtClean="0"/>
              <a:pPr/>
              <a:t>32</a:t>
            </a:fld>
            <a:endParaRPr lang="en-GB" dirty="0"/>
          </a:p>
        </p:txBody>
      </p:sp>
      <p:sp>
        <p:nvSpPr>
          <p:cNvPr id="6" name="Title 5">
            <a:extLst>
              <a:ext uri="{FF2B5EF4-FFF2-40B4-BE49-F238E27FC236}">
                <a16:creationId xmlns:a16="http://schemas.microsoft.com/office/drawing/2014/main" id="{FCCBAAF2-A42E-1EA0-A8DD-A4426CF14FA8}"/>
              </a:ext>
            </a:extLst>
          </p:cNvPr>
          <p:cNvSpPr>
            <a:spLocks noGrp="1"/>
          </p:cNvSpPr>
          <p:nvPr>
            <p:ph type="title"/>
          </p:nvPr>
        </p:nvSpPr>
        <p:spPr/>
        <p:txBody>
          <a:bodyPr/>
          <a:lstStyle/>
          <a:p>
            <a:r>
              <a:rPr lang="en-US" dirty="0">
                <a:solidFill>
                  <a:schemeClr val="tx1"/>
                </a:solidFill>
              </a:rPr>
              <a:t>Decision</a:t>
            </a:r>
          </a:p>
        </p:txBody>
      </p:sp>
      <p:sp>
        <p:nvSpPr>
          <p:cNvPr id="7" name="Content Placeholder 6">
            <a:extLst>
              <a:ext uri="{FF2B5EF4-FFF2-40B4-BE49-F238E27FC236}">
                <a16:creationId xmlns:a16="http://schemas.microsoft.com/office/drawing/2014/main" id="{8BC19DC2-0CC6-27B5-A441-F829F2025F84}"/>
              </a:ext>
            </a:extLst>
          </p:cNvPr>
          <p:cNvSpPr>
            <a:spLocks noGrp="1"/>
          </p:cNvSpPr>
          <p:nvPr>
            <p:ph idx="1"/>
          </p:nvPr>
        </p:nvSpPr>
        <p:spPr>
          <a:xfrm>
            <a:off x="720725" y="2000250"/>
            <a:ext cx="7702550" cy="4125913"/>
          </a:xfrm>
        </p:spPr>
        <p:txBody>
          <a:bodyPr/>
          <a:lstStyle/>
          <a:p>
            <a:pPr algn="just">
              <a:buClr>
                <a:srgbClr val="94B8D7"/>
              </a:buClr>
            </a:pPr>
            <a:r>
              <a:rPr lang="en-US" sz="2000" dirty="0">
                <a:latin typeface="Merriweather Sans" pitchFamily="2" charset="77"/>
                <a:cs typeface="Merriweather Sans Light"/>
              </a:rPr>
              <a:t>Errors did not  materially affect the determination under appeal</a:t>
            </a:r>
          </a:p>
          <a:p>
            <a:pPr marL="0" indent="0" algn="just">
              <a:buClr>
                <a:srgbClr val="94B8D7"/>
              </a:buClr>
              <a:buNone/>
            </a:pPr>
            <a:endParaRPr lang="en-US" sz="20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Appeal dismissed</a:t>
            </a:r>
          </a:p>
          <a:p>
            <a:pPr marL="0" indent="0">
              <a:buClr>
                <a:srgbClr val="94B8D7"/>
              </a:buClr>
              <a:buNone/>
            </a:pPr>
            <a:endParaRPr lang="en-US" sz="2000" dirty="0">
              <a:solidFill>
                <a:srgbClr val="5F6971"/>
              </a:solidFill>
              <a:latin typeface="Merriweather Sans Light"/>
              <a:cs typeface="Merriweather Sans Light"/>
            </a:endParaRPr>
          </a:p>
        </p:txBody>
      </p:sp>
    </p:spTree>
    <p:extLst>
      <p:ext uri="{BB962C8B-B14F-4D97-AF65-F5344CB8AC3E}">
        <p14:creationId xmlns:p14="http://schemas.microsoft.com/office/powerpoint/2010/main" val="3413401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84A4-23B5-B7B9-DC8F-D9234142A4AC}"/>
              </a:ext>
            </a:extLst>
          </p:cNvPr>
          <p:cNvSpPr>
            <a:spLocks noGrp="1"/>
          </p:cNvSpPr>
          <p:nvPr>
            <p:ph type="title"/>
          </p:nvPr>
        </p:nvSpPr>
        <p:spPr/>
        <p:txBody>
          <a:bodyPr/>
          <a:lstStyle/>
          <a:p>
            <a:r>
              <a:rPr lang="en-US" dirty="0">
                <a:solidFill>
                  <a:schemeClr val="tx1"/>
                </a:solidFill>
              </a:rPr>
              <a:t>Lessons</a:t>
            </a:r>
          </a:p>
        </p:txBody>
      </p:sp>
      <p:sp>
        <p:nvSpPr>
          <p:cNvPr id="3" name="Content Placeholder 2">
            <a:extLst>
              <a:ext uri="{FF2B5EF4-FFF2-40B4-BE49-F238E27FC236}">
                <a16:creationId xmlns:a16="http://schemas.microsoft.com/office/drawing/2014/main" id="{C5FD6374-AD67-0F8C-3E9A-0B3935DA8F9D}"/>
              </a:ext>
            </a:extLst>
          </p:cNvPr>
          <p:cNvSpPr>
            <a:spLocks noGrp="1"/>
          </p:cNvSpPr>
          <p:nvPr>
            <p:ph idx="1"/>
          </p:nvPr>
        </p:nvSpPr>
        <p:spPr/>
        <p:txBody>
          <a:bodyPr/>
          <a:lstStyle/>
          <a:p>
            <a:pPr algn="just">
              <a:buClr>
                <a:srgbClr val="94B8D7"/>
              </a:buClr>
            </a:pPr>
            <a:r>
              <a:rPr lang="en-US" sz="2000" dirty="0">
                <a:latin typeface="Merriweather Sans" pitchFamily="2" charset="77"/>
                <a:cs typeface="Merriweather Sans Light"/>
              </a:rPr>
              <a:t>Delay is not necessarily fatal - it must be weighed against all other factors</a:t>
            </a:r>
          </a:p>
          <a:p>
            <a:pPr algn="just">
              <a:buClr>
                <a:srgbClr val="94B8D7"/>
              </a:buClr>
            </a:pPr>
            <a:endParaRPr lang="en-US" sz="20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Act promptly once evidence of fraud emerges</a:t>
            </a:r>
          </a:p>
          <a:p>
            <a:pPr marL="0" indent="0" algn="just">
              <a:buClr>
                <a:srgbClr val="94B8D7"/>
              </a:buClr>
              <a:buNone/>
            </a:pPr>
            <a:endParaRPr lang="en-US" sz="20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For respondents, consider any prejudice caused by delay</a:t>
            </a:r>
          </a:p>
        </p:txBody>
      </p:sp>
      <p:sp>
        <p:nvSpPr>
          <p:cNvPr id="4" name="Slide Number Placeholder 3">
            <a:extLst>
              <a:ext uri="{FF2B5EF4-FFF2-40B4-BE49-F238E27FC236}">
                <a16:creationId xmlns:a16="http://schemas.microsoft.com/office/drawing/2014/main" id="{00B7E8A8-E873-F3FF-D25C-1D17F0393389}"/>
              </a:ext>
            </a:extLst>
          </p:cNvPr>
          <p:cNvSpPr>
            <a:spLocks noGrp="1"/>
          </p:cNvSpPr>
          <p:nvPr>
            <p:ph type="sldNum" sz="quarter" idx="12"/>
          </p:nvPr>
        </p:nvSpPr>
        <p:spPr/>
        <p:txBody>
          <a:bodyPr/>
          <a:lstStyle/>
          <a:p>
            <a:fld id="{2A1334E1-6B77-4161-B9D5-325260C527F0}" type="slidenum">
              <a:rPr lang="en-GB" smtClean="0"/>
              <a:pPr/>
              <a:t>33</a:t>
            </a:fld>
            <a:endParaRPr lang="en-GB" dirty="0"/>
          </a:p>
        </p:txBody>
      </p:sp>
    </p:spTree>
    <p:extLst>
      <p:ext uri="{BB962C8B-B14F-4D97-AF65-F5344CB8AC3E}">
        <p14:creationId xmlns:p14="http://schemas.microsoft.com/office/powerpoint/2010/main" val="4150228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FB122-5E09-949D-1C5D-E350C494010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5FD39AF-92DA-4471-43C8-05743B843DF3}"/>
              </a:ext>
            </a:extLst>
          </p:cNvPr>
          <p:cNvSpPr>
            <a:spLocks noGrp="1"/>
          </p:cNvSpPr>
          <p:nvPr>
            <p:ph type="subTitle" idx="1"/>
          </p:nvPr>
        </p:nvSpPr>
        <p:spPr/>
        <p:txBody>
          <a:bodyPr/>
          <a:lstStyle/>
          <a:p>
            <a:r>
              <a:rPr lang="en-US" dirty="0"/>
              <a:t>The One Where…</a:t>
            </a:r>
          </a:p>
          <a:p>
            <a:r>
              <a:rPr lang="en-US" dirty="0"/>
              <a:t>The Wife tries her luck 22 years later</a:t>
            </a:r>
          </a:p>
        </p:txBody>
      </p:sp>
      <p:sp>
        <p:nvSpPr>
          <p:cNvPr id="5" name="Slide Number Placeholder 4">
            <a:extLst>
              <a:ext uri="{FF2B5EF4-FFF2-40B4-BE49-F238E27FC236}">
                <a16:creationId xmlns:a16="http://schemas.microsoft.com/office/drawing/2014/main" id="{3639244D-42C2-A06E-38E3-1FEB31C1EA8B}"/>
              </a:ext>
            </a:extLst>
          </p:cNvPr>
          <p:cNvSpPr>
            <a:spLocks noGrp="1"/>
          </p:cNvSpPr>
          <p:nvPr>
            <p:ph type="sldNum" sz="quarter" idx="12"/>
          </p:nvPr>
        </p:nvSpPr>
        <p:spPr/>
        <p:txBody>
          <a:bodyPr/>
          <a:lstStyle/>
          <a:p>
            <a:fld id="{56FA8472-A4EA-4FDE-B467-EA4D6EA46633}" type="slidenum">
              <a:rPr lang="en-GB" smtClean="0"/>
              <a:pPr/>
              <a:t>34</a:t>
            </a:fld>
            <a:endParaRPr lang="en-GB" dirty="0"/>
          </a:p>
        </p:txBody>
      </p:sp>
      <p:sp>
        <p:nvSpPr>
          <p:cNvPr id="2" name="Title 1">
            <a:extLst>
              <a:ext uri="{FF2B5EF4-FFF2-40B4-BE49-F238E27FC236}">
                <a16:creationId xmlns:a16="http://schemas.microsoft.com/office/drawing/2014/main" id="{4C9F7180-3642-6F6B-141A-CC3A56012A36}"/>
              </a:ext>
            </a:extLst>
          </p:cNvPr>
          <p:cNvSpPr>
            <a:spLocks noGrp="1" noChangeArrowheads="1"/>
          </p:cNvSpPr>
          <p:nvPr>
            <p:ph type="ctrTitle"/>
          </p:nvPr>
        </p:nvSpPr>
        <p:spPr bwMode="auto">
          <a:xfrm>
            <a:off x="720725" y="2419162"/>
            <a:ext cx="770255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000" i="1" u="none" strike="noStrike" cap="none" normalizeH="0" baseline="0" dirty="0">
                <a:ln>
                  <a:noFill/>
                </a:ln>
                <a:effectLst/>
                <a:latin typeface="Merriweather Sans" pitchFamily="2" charset="77"/>
              </a:rPr>
              <a:t>LIN v PAR [2025] EWFC 401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491392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687DA-FE5B-3EC2-E2FD-16A69CF8657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5B97E3-532B-70AC-D25C-939147B965BB}"/>
              </a:ext>
            </a:extLst>
          </p:cNvPr>
          <p:cNvSpPr>
            <a:spLocks noGrp="1"/>
          </p:cNvSpPr>
          <p:nvPr>
            <p:ph type="sldNum" sz="quarter" idx="12"/>
          </p:nvPr>
        </p:nvSpPr>
        <p:spPr/>
        <p:txBody>
          <a:bodyPr/>
          <a:lstStyle/>
          <a:p>
            <a:fld id="{2A1334E1-6B77-4161-B9D5-325260C527F0}" type="slidenum">
              <a:rPr lang="en-GB" smtClean="0"/>
              <a:pPr/>
              <a:t>35</a:t>
            </a:fld>
            <a:endParaRPr lang="en-GB" dirty="0"/>
          </a:p>
        </p:txBody>
      </p:sp>
      <p:sp>
        <p:nvSpPr>
          <p:cNvPr id="6" name="Title 5">
            <a:extLst>
              <a:ext uri="{FF2B5EF4-FFF2-40B4-BE49-F238E27FC236}">
                <a16:creationId xmlns:a16="http://schemas.microsoft.com/office/drawing/2014/main" id="{9F42F755-BD39-B60A-8E26-7640481954EE}"/>
              </a:ext>
            </a:extLst>
          </p:cNvPr>
          <p:cNvSpPr>
            <a:spLocks noGrp="1"/>
          </p:cNvSpPr>
          <p:nvPr>
            <p:ph type="title"/>
          </p:nvPr>
        </p:nvSpPr>
        <p:spPr/>
        <p:txBody>
          <a:bodyPr/>
          <a:lstStyle/>
          <a:p>
            <a:r>
              <a:rPr lang="en-US" dirty="0">
                <a:solidFill>
                  <a:schemeClr val="tx1"/>
                </a:solidFill>
              </a:rPr>
              <a:t>Background</a:t>
            </a:r>
          </a:p>
        </p:txBody>
      </p:sp>
      <p:sp>
        <p:nvSpPr>
          <p:cNvPr id="7" name="Content Placeholder 6">
            <a:extLst>
              <a:ext uri="{FF2B5EF4-FFF2-40B4-BE49-F238E27FC236}">
                <a16:creationId xmlns:a16="http://schemas.microsoft.com/office/drawing/2014/main" id="{4FCCD70A-B257-5B3A-4F4B-49CEB770F04A}"/>
              </a:ext>
            </a:extLst>
          </p:cNvPr>
          <p:cNvSpPr>
            <a:spLocks noGrp="1"/>
          </p:cNvSpPr>
          <p:nvPr>
            <p:ph idx="1"/>
          </p:nvPr>
        </p:nvSpPr>
        <p:spPr>
          <a:xfrm>
            <a:off x="720725" y="2000250"/>
            <a:ext cx="7702550" cy="4125913"/>
          </a:xfrm>
        </p:spPr>
        <p:txBody>
          <a:bodyPr/>
          <a:lstStyle/>
          <a:p>
            <a:pPr algn="just">
              <a:buClr>
                <a:srgbClr val="94B8D7"/>
              </a:buClr>
            </a:pPr>
            <a:r>
              <a:rPr lang="en-US" sz="2000" dirty="0">
                <a:latin typeface="Merriweather Sans" pitchFamily="2" charset="77"/>
                <a:cs typeface="Merriweather Sans Light"/>
              </a:rPr>
              <a:t>9 year childless marriage</a:t>
            </a:r>
          </a:p>
          <a:p>
            <a:pPr marL="0" indent="0" algn="just">
              <a:buClr>
                <a:srgbClr val="94B8D7"/>
              </a:buClr>
              <a:buNone/>
            </a:pPr>
            <a:endParaRPr lang="en-US" sz="12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Parties separate in 2000</a:t>
            </a:r>
          </a:p>
          <a:p>
            <a:pPr marL="0" indent="0" algn="just">
              <a:buClr>
                <a:srgbClr val="94B8D7"/>
              </a:buClr>
              <a:buNone/>
            </a:pPr>
            <a:endParaRPr lang="en-US" sz="1200" dirty="0">
              <a:latin typeface="Merriweather Sans" pitchFamily="2" charset="77"/>
              <a:cs typeface="Merriweather Sans Light"/>
            </a:endParaRPr>
          </a:p>
          <a:p>
            <a:pPr algn="just">
              <a:buClr>
                <a:srgbClr val="94B8D7"/>
              </a:buClr>
            </a:pPr>
            <a:r>
              <a:rPr lang="en-US" sz="2000" dirty="0" err="1">
                <a:latin typeface="Merriweather Sans" pitchFamily="2" charset="77"/>
                <a:cs typeface="Merriweather Sans Light"/>
              </a:rPr>
              <a:t>Xydhias</a:t>
            </a:r>
            <a:r>
              <a:rPr lang="en-US" sz="2000" dirty="0">
                <a:latin typeface="Merriweather Sans" pitchFamily="2" charset="77"/>
                <a:cs typeface="Merriweather Sans Light"/>
              </a:rPr>
              <a:t> agreement reached in October 2001</a:t>
            </a:r>
          </a:p>
          <a:p>
            <a:pPr marL="0" indent="0" algn="just">
              <a:buClr>
                <a:srgbClr val="94B8D7"/>
              </a:buClr>
              <a:buNone/>
            </a:pPr>
            <a:endParaRPr lang="en-US" sz="12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Draft consent order agreed in 2022 but not sent to the court</a:t>
            </a:r>
          </a:p>
          <a:p>
            <a:pPr algn="just">
              <a:buClr>
                <a:srgbClr val="94B8D7"/>
              </a:buClr>
            </a:pPr>
            <a:endParaRPr lang="en-US" sz="1200" u="sng"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Assets at time of agreed draft final order: </a:t>
            </a:r>
          </a:p>
          <a:p>
            <a:pPr lvl="1" algn="just">
              <a:buClr>
                <a:srgbClr val="94B8D7"/>
              </a:buClr>
            </a:pPr>
            <a:r>
              <a:rPr lang="en-US" sz="1600" dirty="0">
                <a:latin typeface="Merriweather Sans" pitchFamily="2" charset="77"/>
                <a:cs typeface="Merriweather Sans Light"/>
              </a:rPr>
              <a:t>Wife shares and loan notes = £180,000</a:t>
            </a:r>
          </a:p>
          <a:p>
            <a:pPr lvl="1" algn="just">
              <a:buClr>
                <a:srgbClr val="94B8D7"/>
              </a:buClr>
            </a:pPr>
            <a:r>
              <a:rPr lang="en-US" sz="1600" dirty="0">
                <a:latin typeface="Merriweather Sans" pitchFamily="2" charset="77"/>
                <a:cs typeface="Merriweather Sans Light"/>
              </a:rPr>
              <a:t>Husband shares = £96,000</a:t>
            </a:r>
          </a:p>
          <a:p>
            <a:pPr marL="0" indent="0" algn="just">
              <a:buClr>
                <a:srgbClr val="94B8D7"/>
              </a:buClr>
              <a:buNone/>
            </a:pPr>
            <a:endParaRPr lang="en-US" sz="12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Modest assets divided, clean break</a:t>
            </a:r>
          </a:p>
        </p:txBody>
      </p:sp>
    </p:spTree>
    <p:extLst>
      <p:ext uri="{BB962C8B-B14F-4D97-AF65-F5344CB8AC3E}">
        <p14:creationId xmlns:p14="http://schemas.microsoft.com/office/powerpoint/2010/main" val="1827098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97918-5B08-0AE1-0CA0-F449707892C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B52101-CBBF-2577-96BC-D57B39E3A5E8}"/>
              </a:ext>
            </a:extLst>
          </p:cNvPr>
          <p:cNvSpPr>
            <a:spLocks noGrp="1"/>
          </p:cNvSpPr>
          <p:nvPr>
            <p:ph type="sldNum" sz="quarter" idx="12"/>
          </p:nvPr>
        </p:nvSpPr>
        <p:spPr/>
        <p:txBody>
          <a:bodyPr/>
          <a:lstStyle/>
          <a:p>
            <a:fld id="{2A1334E1-6B77-4161-B9D5-325260C527F0}" type="slidenum">
              <a:rPr lang="en-GB" smtClean="0"/>
              <a:pPr/>
              <a:t>36</a:t>
            </a:fld>
            <a:endParaRPr lang="en-GB" dirty="0"/>
          </a:p>
        </p:txBody>
      </p:sp>
      <p:sp>
        <p:nvSpPr>
          <p:cNvPr id="6" name="Title 5">
            <a:extLst>
              <a:ext uri="{FF2B5EF4-FFF2-40B4-BE49-F238E27FC236}">
                <a16:creationId xmlns:a16="http://schemas.microsoft.com/office/drawing/2014/main" id="{A902B8FF-D0DD-9080-9823-3FC9AA1F78BA}"/>
              </a:ext>
            </a:extLst>
          </p:cNvPr>
          <p:cNvSpPr>
            <a:spLocks noGrp="1"/>
          </p:cNvSpPr>
          <p:nvPr>
            <p:ph type="title"/>
          </p:nvPr>
        </p:nvSpPr>
        <p:spPr/>
        <p:txBody>
          <a:bodyPr/>
          <a:lstStyle/>
          <a:p>
            <a:r>
              <a:rPr lang="en-US" dirty="0">
                <a:solidFill>
                  <a:schemeClr val="tx1"/>
                </a:solidFill>
              </a:rPr>
              <a:t>Background</a:t>
            </a:r>
          </a:p>
        </p:txBody>
      </p:sp>
      <p:sp>
        <p:nvSpPr>
          <p:cNvPr id="7" name="Content Placeholder 6">
            <a:extLst>
              <a:ext uri="{FF2B5EF4-FFF2-40B4-BE49-F238E27FC236}">
                <a16:creationId xmlns:a16="http://schemas.microsoft.com/office/drawing/2014/main" id="{99F331E4-10C6-3875-5166-CB971BF37434}"/>
              </a:ext>
            </a:extLst>
          </p:cNvPr>
          <p:cNvSpPr>
            <a:spLocks noGrp="1"/>
          </p:cNvSpPr>
          <p:nvPr>
            <p:ph idx="1"/>
          </p:nvPr>
        </p:nvSpPr>
        <p:spPr>
          <a:xfrm>
            <a:off x="720725" y="2000250"/>
            <a:ext cx="7702550" cy="4125913"/>
          </a:xfrm>
        </p:spPr>
        <p:txBody>
          <a:bodyPr/>
          <a:lstStyle/>
          <a:p>
            <a:pPr algn="just">
              <a:buClr>
                <a:srgbClr val="94B8D7"/>
              </a:buClr>
            </a:pPr>
            <a:r>
              <a:rPr lang="en-US" sz="2000" dirty="0">
                <a:latin typeface="Merriweather Sans" pitchFamily="2" charset="77"/>
                <a:cs typeface="Merriweather Sans Light"/>
              </a:rPr>
              <a:t>Parties assumed the draft consent order had been finalised and they acted on the terms</a:t>
            </a:r>
          </a:p>
          <a:p>
            <a:pPr marL="0" indent="0" algn="just">
              <a:buClr>
                <a:srgbClr val="94B8D7"/>
              </a:buClr>
              <a:buNone/>
            </a:pPr>
            <a:endParaRPr lang="en-US" sz="20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In 2005, Husband’s post-separation company was taken over. He received £3m in cash and £2.5m in shares. He gifted £193,000 to Wife as a goodwill gesture.</a:t>
            </a:r>
          </a:p>
          <a:p>
            <a:pPr algn="just">
              <a:buClr>
                <a:srgbClr val="94B8D7"/>
              </a:buClr>
            </a:pPr>
            <a:endParaRPr lang="en-US" sz="2000" dirty="0">
              <a:latin typeface="Merriweather Sans" pitchFamily="2" charset="77"/>
              <a:cs typeface="Merriweather Sans Light"/>
            </a:endParaRPr>
          </a:p>
          <a:p>
            <a:pPr marL="0" indent="0" algn="just">
              <a:buClr>
                <a:srgbClr val="94B8D7"/>
              </a:buClr>
              <a:buNone/>
            </a:pPr>
            <a:endParaRPr lang="en-US" sz="2000" dirty="0">
              <a:latin typeface="Merriweather Sans" pitchFamily="2" charset="77"/>
              <a:cs typeface="Merriweather Sans Light"/>
            </a:endParaRPr>
          </a:p>
          <a:p>
            <a:pPr marL="0" indent="0" algn="just">
              <a:buClr>
                <a:srgbClr val="94B8D7"/>
              </a:buClr>
              <a:buNone/>
            </a:pPr>
            <a:endParaRPr lang="en-US" sz="2000" dirty="0">
              <a:latin typeface="Merriweather Sans" pitchFamily="2" charset="77"/>
              <a:cs typeface="Merriweather Sans Light"/>
            </a:endParaRPr>
          </a:p>
          <a:p>
            <a:pPr marL="0" indent="0" algn="just">
              <a:buClr>
                <a:srgbClr val="94B8D7"/>
              </a:buClr>
              <a:buNone/>
            </a:pPr>
            <a:endParaRPr lang="en-US" sz="2000" dirty="0">
              <a:latin typeface="Merriweather Sans" pitchFamily="2" charset="77"/>
              <a:cs typeface="Merriweather Sans Light"/>
            </a:endParaRPr>
          </a:p>
        </p:txBody>
      </p:sp>
    </p:spTree>
    <p:extLst>
      <p:ext uri="{BB962C8B-B14F-4D97-AF65-F5344CB8AC3E}">
        <p14:creationId xmlns:p14="http://schemas.microsoft.com/office/powerpoint/2010/main" val="2744739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2CF6B-8230-08C5-F4BA-A49701CADF7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C2027F2-FCA7-5899-B56A-1B18FFDFD883}"/>
              </a:ext>
            </a:extLst>
          </p:cNvPr>
          <p:cNvSpPr>
            <a:spLocks noGrp="1"/>
          </p:cNvSpPr>
          <p:nvPr>
            <p:ph type="sldNum" sz="quarter" idx="12"/>
          </p:nvPr>
        </p:nvSpPr>
        <p:spPr/>
        <p:txBody>
          <a:bodyPr/>
          <a:lstStyle/>
          <a:p>
            <a:fld id="{2A1334E1-6B77-4161-B9D5-325260C527F0}" type="slidenum">
              <a:rPr lang="en-GB" smtClean="0"/>
              <a:pPr/>
              <a:t>37</a:t>
            </a:fld>
            <a:endParaRPr lang="en-GB" dirty="0"/>
          </a:p>
        </p:txBody>
      </p:sp>
      <p:sp>
        <p:nvSpPr>
          <p:cNvPr id="6" name="Title 5">
            <a:extLst>
              <a:ext uri="{FF2B5EF4-FFF2-40B4-BE49-F238E27FC236}">
                <a16:creationId xmlns:a16="http://schemas.microsoft.com/office/drawing/2014/main" id="{B59895D6-1F2C-3637-1BF7-958655B5BAF8}"/>
              </a:ext>
            </a:extLst>
          </p:cNvPr>
          <p:cNvSpPr>
            <a:spLocks noGrp="1"/>
          </p:cNvSpPr>
          <p:nvPr>
            <p:ph type="title"/>
          </p:nvPr>
        </p:nvSpPr>
        <p:spPr/>
        <p:txBody>
          <a:bodyPr/>
          <a:lstStyle/>
          <a:p>
            <a:r>
              <a:rPr lang="en-US" dirty="0">
                <a:solidFill>
                  <a:schemeClr val="tx1"/>
                </a:solidFill>
              </a:rPr>
              <a:t>Background</a:t>
            </a:r>
          </a:p>
        </p:txBody>
      </p:sp>
      <p:sp>
        <p:nvSpPr>
          <p:cNvPr id="7" name="Content Placeholder 6">
            <a:extLst>
              <a:ext uri="{FF2B5EF4-FFF2-40B4-BE49-F238E27FC236}">
                <a16:creationId xmlns:a16="http://schemas.microsoft.com/office/drawing/2014/main" id="{E381C38C-1BD1-52EF-6853-334A494BB360}"/>
              </a:ext>
            </a:extLst>
          </p:cNvPr>
          <p:cNvSpPr>
            <a:spLocks noGrp="1"/>
          </p:cNvSpPr>
          <p:nvPr>
            <p:ph idx="1"/>
          </p:nvPr>
        </p:nvSpPr>
        <p:spPr>
          <a:xfrm>
            <a:off x="720725" y="2000250"/>
            <a:ext cx="7702550" cy="4125913"/>
          </a:xfrm>
        </p:spPr>
        <p:txBody>
          <a:bodyPr/>
          <a:lstStyle/>
          <a:p>
            <a:pPr marL="0" indent="0" algn="just">
              <a:buClr>
                <a:srgbClr val="94B8D7"/>
              </a:buClr>
              <a:buNone/>
            </a:pPr>
            <a:endParaRPr lang="en-US" sz="12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By 2022, Husband had built wealth in excess of £100m</a:t>
            </a:r>
          </a:p>
          <a:p>
            <a:pPr marL="0" indent="0" algn="just">
              <a:buClr>
                <a:srgbClr val="94B8D7"/>
              </a:buClr>
              <a:buNone/>
            </a:pPr>
            <a:endParaRPr lang="en-US" sz="12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Wife was befriended by Mr TP (who was known to Husband)</a:t>
            </a:r>
          </a:p>
          <a:p>
            <a:pPr marL="0" indent="0" algn="just">
              <a:buClr>
                <a:srgbClr val="94B8D7"/>
              </a:buClr>
              <a:buNone/>
            </a:pPr>
            <a:endParaRPr lang="en-US" sz="12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His intent was to find out as much as possible about Husband’s finances</a:t>
            </a:r>
          </a:p>
          <a:p>
            <a:pPr marL="0" indent="0" algn="just">
              <a:buClr>
                <a:srgbClr val="94B8D7"/>
              </a:buClr>
              <a:buNone/>
            </a:pPr>
            <a:endParaRPr lang="en-US" sz="12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He wanted to cause Husband and his company harm. His motives were improper and malicious</a:t>
            </a:r>
          </a:p>
          <a:p>
            <a:pPr marL="0" indent="0" algn="just">
              <a:buClr>
                <a:srgbClr val="94B8D7"/>
              </a:buClr>
              <a:buNone/>
            </a:pPr>
            <a:endParaRPr lang="en-US" sz="12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He persuaded Wife she had been duped by Husband in 2001 and encouraged her to take legal advice which  he part funded</a:t>
            </a:r>
          </a:p>
          <a:p>
            <a:pPr marL="0" indent="0" algn="just">
              <a:buClr>
                <a:srgbClr val="94B8D7"/>
              </a:buClr>
              <a:buNone/>
            </a:pPr>
            <a:endParaRPr lang="en-US" sz="1200" dirty="0">
              <a:latin typeface="Merriweather Sans" pitchFamily="2" charset="77"/>
              <a:cs typeface="Merriweather Sans Light"/>
            </a:endParaRPr>
          </a:p>
          <a:p>
            <a:pPr algn="just">
              <a:buClr>
                <a:srgbClr val="94B8D7"/>
              </a:buClr>
            </a:pPr>
            <a:endParaRPr lang="en-US" sz="2000" dirty="0">
              <a:latin typeface="Merriweather Sans" pitchFamily="2" charset="77"/>
              <a:cs typeface="Merriweather Sans Light"/>
            </a:endParaRPr>
          </a:p>
        </p:txBody>
      </p:sp>
    </p:spTree>
    <p:extLst>
      <p:ext uri="{BB962C8B-B14F-4D97-AF65-F5344CB8AC3E}">
        <p14:creationId xmlns:p14="http://schemas.microsoft.com/office/powerpoint/2010/main" val="2839100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B881-34EC-2002-0E09-E02EE434E3C6}"/>
              </a:ext>
            </a:extLst>
          </p:cNvPr>
          <p:cNvSpPr>
            <a:spLocks noGrp="1"/>
          </p:cNvSpPr>
          <p:nvPr>
            <p:ph type="title"/>
          </p:nvPr>
        </p:nvSpPr>
        <p:spPr/>
        <p:txBody>
          <a:bodyPr/>
          <a:lstStyle/>
          <a:p>
            <a:r>
              <a:rPr lang="en-US" dirty="0">
                <a:solidFill>
                  <a:schemeClr val="tx1"/>
                </a:solidFill>
              </a:rPr>
              <a:t>Background</a:t>
            </a:r>
          </a:p>
        </p:txBody>
      </p:sp>
      <p:sp>
        <p:nvSpPr>
          <p:cNvPr id="3" name="Content Placeholder 2">
            <a:extLst>
              <a:ext uri="{FF2B5EF4-FFF2-40B4-BE49-F238E27FC236}">
                <a16:creationId xmlns:a16="http://schemas.microsoft.com/office/drawing/2014/main" id="{42109527-34B4-637A-977F-482505EAA487}"/>
              </a:ext>
            </a:extLst>
          </p:cNvPr>
          <p:cNvSpPr>
            <a:spLocks noGrp="1"/>
          </p:cNvSpPr>
          <p:nvPr>
            <p:ph idx="1"/>
          </p:nvPr>
        </p:nvSpPr>
        <p:spPr/>
        <p:txBody>
          <a:bodyPr/>
          <a:lstStyle/>
          <a:p>
            <a:pPr algn="just"/>
            <a:r>
              <a:rPr lang="en-US" sz="2000" dirty="0">
                <a:latin typeface="Merriweather Sans" pitchFamily="2" charset="77"/>
                <a:cs typeface="Merriweather Sans Light"/>
              </a:rPr>
              <a:t>On instructing solicitors, Wife discovered the final order had never been made</a:t>
            </a:r>
            <a:endParaRPr lang="en-US" sz="2000" dirty="0">
              <a:latin typeface="Merriweather Sans" pitchFamily="2" charset="77"/>
            </a:endParaRPr>
          </a:p>
          <a:p>
            <a:pPr algn="just"/>
            <a:endParaRPr lang="en-US" sz="1200" dirty="0">
              <a:latin typeface="Merriweather Sans" pitchFamily="2" charset="77"/>
            </a:endParaRPr>
          </a:p>
          <a:p>
            <a:pPr algn="just"/>
            <a:r>
              <a:rPr lang="en-US" sz="2000" dirty="0">
                <a:latin typeface="Merriweather Sans" pitchFamily="2" charset="77"/>
              </a:rPr>
              <a:t>Mr TP persuaded Wife to make an application for financial remedy and he then actively directed the litigation</a:t>
            </a:r>
          </a:p>
          <a:p>
            <a:pPr marL="0" indent="0" algn="just">
              <a:buNone/>
            </a:pPr>
            <a:endParaRPr lang="en-US" sz="1200" dirty="0">
              <a:latin typeface="Merriweather Sans" pitchFamily="2" charset="77"/>
            </a:endParaRPr>
          </a:p>
          <a:p>
            <a:pPr algn="just"/>
            <a:r>
              <a:rPr lang="en-US" sz="2000" dirty="0">
                <a:latin typeface="Merriweather Sans" pitchFamily="2" charset="77"/>
              </a:rPr>
              <a:t>In a hostile first letter, Wife wrote to the Husband out of the blue via her solicitor seeking £10m for her interim needs, with full disclosure of Husband’s finances and an undertaking he would not dispose of any of his wealth</a:t>
            </a:r>
          </a:p>
          <a:p>
            <a:pPr marL="0" indent="0" algn="just">
              <a:buNone/>
            </a:pPr>
            <a:endParaRPr lang="en-US" sz="1200" dirty="0">
              <a:latin typeface="Merriweather Sans" pitchFamily="2" charset="77"/>
            </a:endParaRPr>
          </a:p>
          <a:p>
            <a:pPr algn="just"/>
            <a:r>
              <a:rPr lang="en-US" sz="2000" dirty="0">
                <a:latin typeface="Merriweather Sans" pitchFamily="2" charset="77"/>
              </a:rPr>
              <a:t>She filed her Form A on the same date</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2FF172E-BF1D-783A-0DEE-304D11862277}"/>
              </a:ext>
            </a:extLst>
          </p:cNvPr>
          <p:cNvSpPr>
            <a:spLocks noGrp="1"/>
          </p:cNvSpPr>
          <p:nvPr>
            <p:ph type="sldNum" sz="quarter" idx="12"/>
          </p:nvPr>
        </p:nvSpPr>
        <p:spPr/>
        <p:txBody>
          <a:bodyPr/>
          <a:lstStyle/>
          <a:p>
            <a:fld id="{2A1334E1-6B77-4161-B9D5-325260C527F0}" type="slidenum">
              <a:rPr lang="en-GB" smtClean="0"/>
              <a:pPr/>
              <a:t>38</a:t>
            </a:fld>
            <a:endParaRPr lang="en-GB" dirty="0"/>
          </a:p>
        </p:txBody>
      </p:sp>
    </p:spTree>
    <p:extLst>
      <p:ext uri="{BB962C8B-B14F-4D97-AF65-F5344CB8AC3E}">
        <p14:creationId xmlns:p14="http://schemas.microsoft.com/office/powerpoint/2010/main" val="1289675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55913-0963-2DA3-8772-D99B4B01E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9C8F0-45B5-86BB-83F2-D32D3A4BB42E}"/>
              </a:ext>
            </a:extLst>
          </p:cNvPr>
          <p:cNvSpPr>
            <a:spLocks noGrp="1"/>
          </p:cNvSpPr>
          <p:nvPr>
            <p:ph type="title"/>
          </p:nvPr>
        </p:nvSpPr>
        <p:spPr/>
        <p:txBody>
          <a:bodyPr/>
          <a:lstStyle/>
          <a:p>
            <a:r>
              <a:rPr lang="en-US" dirty="0">
                <a:solidFill>
                  <a:schemeClr val="tx1"/>
                </a:solidFill>
              </a:rPr>
              <a:t>Background</a:t>
            </a:r>
          </a:p>
        </p:txBody>
      </p:sp>
      <p:sp>
        <p:nvSpPr>
          <p:cNvPr id="3" name="Content Placeholder 2">
            <a:extLst>
              <a:ext uri="{FF2B5EF4-FFF2-40B4-BE49-F238E27FC236}">
                <a16:creationId xmlns:a16="http://schemas.microsoft.com/office/drawing/2014/main" id="{897702A6-1163-3043-1A6C-147752C2DB95}"/>
              </a:ext>
            </a:extLst>
          </p:cNvPr>
          <p:cNvSpPr>
            <a:spLocks noGrp="1"/>
          </p:cNvSpPr>
          <p:nvPr>
            <p:ph idx="1"/>
          </p:nvPr>
        </p:nvSpPr>
        <p:spPr/>
        <p:txBody>
          <a:bodyPr/>
          <a:lstStyle/>
          <a:p>
            <a:r>
              <a:rPr lang="en-US" sz="2000" dirty="0">
                <a:latin typeface="Merriweather Sans" pitchFamily="2" charset="77"/>
              </a:rPr>
              <a:t>Wife alleged:</a:t>
            </a:r>
          </a:p>
          <a:p>
            <a:pPr marL="0" indent="0">
              <a:buNone/>
            </a:pPr>
            <a:endParaRPr lang="en-US" sz="2000" dirty="0">
              <a:latin typeface="Merriweather Sans" pitchFamily="2" charset="77"/>
            </a:endParaRPr>
          </a:p>
          <a:p>
            <a:pPr lvl="1"/>
            <a:r>
              <a:rPr lang="en-US" sz="2000" dirty="0">
                <a:latin typeface="Merriweather Sans" pitchFamily="2" charset="77"/>
              </a:rPr>
              <a:t> material non-disclosure by Husband in 2001;</a:t>
            </a:r>
          </a:p>
          <a:p>
            <a:pPr marL="457200" lvl="1" indent="0">
              <a:buNone/>
            </a:pPr>
            <a:endParaRPr lang="en-US" sz="2000" dirty="0">
              <a:latin typeface="Merriweather Sans" pitchFamily="2" charset="77"/>
            </a:endParaRPr>
          </a:p>
          <a:p>
            <a:pPr lvl="1"/>
            <a:r>
              <a:rPr lang="en-US" sz="2000" dirty="0">
                <a:latin typeface="Merriweather Sans" pitchFamily="2" charset="77"/>
              </a:rPr>
              <a:t>undue pressure in 2001;</a:t>
            </a:r>
          </a:p>
          <a:p>
            <a:pPr marL="457200" lvl="1" indent="0">
              <a:buNone/>
            </a:pPr>
            <a:endParaRPr lang="en-US" sz="2000" dirty="0">
              <a:latin typeface="Merriweather Sans" pitchFamily="2" charset="77"/>
            </a:endParaRPr>
          </a:p>
          <a:p>
            <a:pPr lvl="1"/>
            <a:r>
              <a:rPr lang="en-US" sz="2000" dirty="0">
                <a:latin typeface="Merriweather Sans" pitchFamily="2" charset="77"/>
              </a:rPr>
              <a:t>the agreement had not been implemented;</a:t>
            </a:r>
          </a:p>
          <a:p>
            <a:pPr marL="457200" lvl="1" indent="0">
              <a:buNone/>
            </a:pPr>
            <a:endParaRPr lang="en-US" sz="2000" dirty="0">
              <a:latin typeface="Merriweather Sans" pitchFamily="2" charset="77"/>
            </a:endParaRPr>
          </a:p>
          <a:p>
            <a:pPr lvl="1"/>
            <a:r>
              <a:rPr lang="en-US" sz="2000" dirty="0">
                <a:latin typeface="Merriweather Sans" pitchFamily="2" charset="77"/>
              </a:rPr>
              <a:t>Court has a duty of fairness and an award to meet her needs would be fair given the scale of Husband’s wealth</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5DB2D37-6A02-27C0-994F-6A4D50DE7CC9}"/>
              </a:ext>
            </a:extLst>
          </p:cNvPr>
          <p:cNvSpPr>
            <a:spLocks noGrp="1"/>
          </p:cNvSpPr>
          <p:nvPr>
            <p:ph type="sldNum" sz="quarter" idx="12"/>
          </p:nvPr>
        </p:nvSpPr>
        <p:spPr/>
        <p:txBody>
          <a:bodyPr/>
          <a:lstStyle/>
          <a:p>
            <a:fld id="{2A1334E1-6B77-4161-B9D5-325260C527F0}" type="slidenum">
              <a:rPr lang="en-GB" smtClean="0"/>
              <a:pPr/>
              <a:t>39</a:t>
            </a:fld>
            <a:endParaRPr lang="en-GB" dirty="0"/>
          </a:p>
        </p:txBody>
      </p:sp>
    </p:spTree>
    <p:extLst>
      <p:ext uri="{BB962C8B-B14F-4D97-AF65-F5344CB8AC3E}">
        <p14:creationId xmlns:p14="http://schemas.microsoft.com/office/powerpoint/2010/main" val="3708845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7A980-5C36-39BE-9EDF-6B1D314BD9C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38C4A3-0A10-403B-68C6-99267BE3A5AE}"/>
              </a:ext>
            </a:extLst>
          </p:cNvPr>
          <p:cNvSpPr>
            <a:spLocks noGrp="1"/>
          </p:cNvSpPr>
          <p:nvPr>
            <p:ph type="sldNum" sz="quarter" idx="12"/>
          </p:nvPr>
        </p:nvSpPr>
        <p:spPr/>
        <p:txBody>
          <a:bodyPr/>
          <a:lstStyle/>
          <a:p>
            <a:fld id="{2A1334E1-6B77-4161-B9D5-325260C527F0}" type="slidenum">
              <a:rPr lang="en-GB" smtClean="0"/>
              <a:pPr/>
              <a:t>4</a:t>
            </a:fld>
            <a:endParaRPr lang="en-GB" dirty="0"/>
          </a:p>
        </p:txBody>
      </p:sp>
      <p:sp>
        <p:nvSpPr>
          <p:cNvPr id="6" name="Title 5">
            <a:extLst>
              <a:ext uri="{FF2B5EF4-FFF2-40B4-BE49-F238E27FC236}">
                <a16:creationId xmlns:a16="http://schemas.microsoft.com/office/drawing/2014/main" id="{5AFE2490-CED6-9155-0657-9A40FDA5ADE6}"/>
              </a:ext>
            </a:extLst>
          </p:cNvPr>
          <p:cNvSpPr>
            <a:spLocks noGrp="1"/>
          </p:cNvSpPr>
          <p:nvPr>
            <p:ph type="title"/>
          </p:nvPr>
        </p:nvSpPr>
        <p:spPr/>
        <p:txBody>
          <a:bodyPr/>
          <a:lstStyle/>
          <a:p>
            <a:r>
              <a:rPr lang="en-US" dirty="0">
                <a:solidFill>
                  <a:schemeClr val="tx1"/>
                </a:solidFill>
              </a:rPr>
              <a:t>Background</a:t>
            </a:r>
          </a:p>
        </p:txBody>
      </p:sp>
      <p:sp>
        <p:nvSpPr>
          <p:cNvPr id="7" name="Content Placeholder 6">
            <a:extLst>
              <a:ext uri="{FF2B5EF4-FFF2-40B4-BE49-F238E27FC236}">
                <a16:creationId xmlns:a16="http://schemas.microsoft.com/office/drawing/2014/main" id="{DAFCDB5A-51A6-9ECD-0A5D-CC6F7E5D7AFB}"/>
              </a:ext>
            </a:extLst>
          </p:cNvPr>
          <p:cNvSpPr>
            <a:spLocks noGrp="1"/>
          </p:cNvSpPr>
          <p:nvPr>
            <p:ph idx="1"/>
          </p:nvPr>
        </p:nvSpPr>
        <p:spPr>
          <a:xfrm>
            <a:off x="720725" y="2000250"/>
            <a:ext cx="7702550" cy="4125913"/>
          </a:xfrm>
        </p:spPr>
        <p:txBody>
          <a:bodyPr/>
          <a:lstStyle/>
          <a:p>
            <a:pPr algn="just">
              <a:buClr>
                <a:srgbClr val="94B8D7"/>
              </a:buClr>
            </a:pPr>
            <a:r>
              <a:rPr lang="en-US" sz="2000" dirty="0">
                <a:latin typeface="Merriweather Sans" pitchFamily="2" charset="77"/>
                <a:cs typeface="Merriweather Sans Light"/>
              </a:rPr>
              <a:t>Husband aged 63; Wife aged 60</a:t>
            </a:r>
          </a:p>
          <a:p>
            <a:pPr marL="0" indent="0" algn="just">
              <a:buClr>
                <a:srgbClr val="94B8D7"/>
              </a:buClr>
              <a:buNone/>
            </a:pPr>
            <a:endParaRPr lang="en-US" sz="12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15 year childless marriage</a:t>
            </a:r>
          </a:p>
          <a:p>
            <a:pPr marL="0" indent="0" algn="just">
              <a:buClr>
                <a:srgbClr val="94B8D7"/>
              </a:buClr>
              <a:buNone/>
            </a:pPr>
            <a:endParaRPr lang="en-US" sz="12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Non-pension capital: £2,506,000. Parties agree equal sharing.</a:t>
            </a:r>
          </a:p>
          <a:p>
            <a:pPr marL="0" indent="0" algn="just">
              <a:buClr>
                <a:srgbClr val="94B8D7"/>
              </a:buClr>
              <a:buNone/>
            </a:pPr>
            <a:endParaRPr lang="en-US" sz="12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Pension disparity: </a:t>
            </a:r>
          </a:p>
          <a:p>
            <a:pPr lvl="1" algn="just">
              <a:buClr>
                <a:srgbClr val="94B8D7"/>
              </a:buClr>
            </a:pPr>
            <a:r>
              <a:rPr lang="en-US" sz="2000" dirty="0">
                <a:latin typeface="Merriweather Sans" pitchFamily="2" charset="77"/>
                <a:cs typeface="Merriweather Sans Light"/>
              </a:rPr>
              <a:t>Wife: £35,363</a:t>
            </a:r>
          </a:p>
          <a:p>
            <a:pPr lvl="1" algn="just">
              <a:buClr>
                <a:srgbClr val="94B8D7"/>
              </a:buClr>
            </a:pPr>
            <a:r>
              <a:rPr lang="en-US" sz="2000" dirty="0">
                <a:latin typeface="Merriweather Sans" pitchFamily="2" charset="77"/>
                <a:cs typeface="Merriweather Sans Light"/>
              </a:rPr>
              <a:t>Husband: £3,063,841</a:t>
            </a:r>
          </a:p>
          <a:p>
            <a:pPr lvl="1" algn="just">
              <a:buClr>
                <a:srgbClr val="94B8D7"/>
              </a:buClr>
            </a:pPr>
            <a:endParaRPr lang="en-US" sz="1200" dirty="0">
              <a:latin typeface="Merriweather Sans" pitchFamily="2" charset="77"/>
              <a:cs typeface="Merriweather Sans Light"/>
            </a:endParaRPr>
          </a:p>
          <a:p>
            <a:pPr algn="just">
              <a:buClr>
                <a:srgbClr val="94B8D7"/>
              </a:buClr>
            </a:pPr>
            <a:r>
              <a:rPr lang="en-US" sz="2000" dirty="0">
                <a:latin typeface="Merriweather Sans" pitchFamily="2" charset="77"/>
                <a:cs typeface="Merriweather Sans Light"/>
              </a:rPr>
              <a:t>4 day Final Hearing, HHJ Hess, January 2026</a:t>
            </a:r>
          </a:p>
          <a:p>
            <a:pPr>
              <a:buClr>
                <a:srgbClr val="94B8D7"/>
              </a:buClr>
            </a:pPr>
            <a:endParaRPr lang="en-US" sz="2000" dirty="0">
              <a:latin typeface="Merriweather Sans" pitchFamily="2" charset="77"/>
              <a:cs typeface="Merriweather Sans Light"/>
            </a:endParaRPr>
          </a:p>
        </p:txBody>
      </p:sp>
    </p:spTree>
    <p:extLst>
      <p:ext uri="{BB962C8B-B14F-4D97-AF65-F5344CB8AC3E}">
        <p14:creationId xmlns:p14="http://schemas.microsoft.com/office/powerpoint/2010/main" val="2694846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73F77-7E55-BC99-2AC1-1C707367AD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B9AC1-1264-F443-31D0-144AB2EA976E}"/>
              </a:ext>
            </a:extLst>
          </p:cNvPr>
          <p:cNvSpPr>
            <a:spLocks noGrp="1"/>
          </p:cNvSpPr>
          <p:nvPr>
            <p:ph type="title"/>
          </p:nvPr>
        </p:nvSpPr>
        <p:spPr/>
        <p:txBody>
          <a:bodyPr/>
          <a:lstStyle/>
          <a:p>
            <a:r>
              <a:rPr lang="en-US" dirty="0">
                <a:solidFill>
                  <a:schemeClr val="tx1"/>
                </a:solidFill>
              </a:rPr>
              <a:t>Background</a:t>
            </a:r>
          </a:p>
        </p:txBody>
      </p:sp>
      <p:sp>
        <p:nvSpPr>
          <p:cNvPr id="3" name="Content Placeholder 2">
            <a:extLst>
              <a:ext uri="{FF2B5EF4-FFF2-40B4-BE49-F238E27FC236}">
                <a16:creationId xmlns:a16="http://schemas.microsoft.com/office/drawing/2014/main" id="{D8E29FB4-173F-D2C3-5B32-F0DD73A21F64}"/>
              </a:ext>
            </a:extLst>
          </p:cNvPr>
          <p:cNvSpPr>
            <a:spLocks noGrp="1"/>
          </p:cNvSpPr>
          <p:nvPr>
            <p:ph idx="1"/>
          </p:nvPr>
        </p:nvSpPr>
        <p:spPr/>
        <p:txBody>
          <a:bodyPr/>
          <a:lstStyle/>
          <a:p>
            <a:r>
              <a:rPr lang="en-US" sz="2000" dirty="0">
                <a:latin typeface="Merriweather Sans" pitchFamily="2" charset="77"/>
              </a:rPr>
              <a:t>June 2023, Wife initially sought £10m</a:t>
            </a:r>
          </a:p>
          <a:p>
            <a:pPr marL="0" indent="0">
              <a:buNone/>
            </a:pPr>
            <a:endParaRPr lang="en-US" sz="2000" dirty="0">
              <a:latin typeface="Merriweather Sans" pitchFamily="2" charset="77"/>
            </a:endParaRPr>
          </a:p>
          <a:p>
            <a:r>
              <a:rPr lang="en-US" sz="2000" dirty="0">
                <a:latin typeface="Merriweather Sans" pitchFamily="2" charset="77"/>
              </a:rPr>
              <a:t>June 2025, reduced to £5m</a:t>
            </a:r>
          </a:p>
          <a:p>
            <a:pPr marL="0" indent="0">
              <a:buNone/>
            </a:pPr>
            <a:endParaRPr lang="en-US" sz="2000" dirty="0">
              <a:latin typeface="Merriweather Sans" pitchFamily="2" charset="77"/>
            </a:endParaRPr>
          </a:p>
          <a:p>
            <a:r>
              <a:rPr lang="en-US" sz="2000" dirty="0">
                <a:latin typeface="Merriweather Sans" pitchFamily="2" charset="77"/>
              </a:rPr>
              <a:t>July 2025, reduced to £2.63m</a:t>
            </a:r>
          </a:p>
          <a:p>
            <a:pPr marL="0" indent="0">
              <a:buNone/>
            </a:pPr>
            <a:endParaRPr lang="en-US" sz="2000" dirty="0">
              <a:latin typeface="Merriweather Sans" pitchFamily="2" charset="77"/>
            </a:endParaRPr>
          </a:p>
          <a:p>
            <a:r>
              <a:rPr lang="en-US" sz="2000" dirty="0">
                <a:latin typeface="Merriweather Sans" pitchFamily="2" charset="77"/>
              </a:rPr>
              <a:t>Breakdown and </a:t>
            </a:r>
            <a:r>
              <a:rPr lang="en-US" sz="2000" dirty="0" err="1">
                <a:latin typeface="Merriweather Sans" pitchFamily="2" charset="77"/>
              </a:rPr>
              <a:t>particularisation</a:t>
            </a:r>
            <a:r>
              <a:rPr lang="en-US" sz="2000" dirty="0">
                <a:latin typeface="Merriweather Sans" pitchFamily="2" charset="77"/>
              </a:rPr>
              <a:t> of the lump sum provided for the first time in Counsel’s position statement for Final Hearing</a:t>
            </a:r>
          </a:p>
          <a:p>
            <a:pPr marL="0" indent="0">
              <a:buNone/>
            </a:pPr>
            <a:endParaRPr lang="en-US" sz="2000" dirty="0">
              <a:latin typeface="Merriweather Sans" pitchFamily="2" charset="77"/>
            </a:endParaRPr>
          </a:p>
          <a:p>
            <a:endParaRPr lang="en-US" sz="2000" dirty="0">
              <a:latin typeface="Merriweather Sans" pitchFamily="2" charset="77"/>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F5806BE-F6B2-2F11-F7E0-8AE6CB60FB3F}"/>
              </a:ext>
            </a:extLst>
          </p:cNvPr>
          <p:cNvSpPr>
            <a:spLocks noGrp="1"/>
          </p:cNvSpPr>
          <p:nvPr>
            <p:ph type="sldNum" sz="quarter" idx="12"/>
          </p:nvPr>
        </p:nvSpPr>
        <p:spPr/>
        <p:txBody>
          <a:bodyPr/>
          <a:lstStyle/>
          <a:p>
            <a:fld id="{2A1334E1-6B77-4161-B9D5-325260C527F0}" type="slidenum">
              <a:rPr lang="en-GB" smtClean="0"/>
              <a:pPr/>
              <a:t>40</a:t>
            </a:fld>
            <a:endParaRPr lang="en-GB" dirty="0"/>
          </a:p>
        </p:txBody>
      </p:sp>
    </p:spTree>
    <p:extLst>
      <p:ext uri="{BB962C8B-B14F-4D97-AF65-F5344CB8AC3E}">
        <p14:creationId xmlns:p14="http://schemas.microsoft.com/office/powerpoint/2010/main" val="633981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0C1DF-7DFD-8344-72B7-23552986C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F15FF-07F8-0B10-8151-BA8843B5079D}"/>
              </a:ext>
            </a:extLst>
          </p:cNvPr>
          <p:cNvSpPr>
            <a:spLocks noGrp="1"/>
          </p:cNvSpPr>
          <p:nvPr>
            <p:ph type="title"/>
          </p:nvPr>
        </p:nvSpPr>
        <p:spPr/>
        <p:txBody>
          <a:bodyPr/>
          <a:lstStyle/>
          <a:p>
            <a:r>
              <a:rPr lang="en-US" dirty="0">
                <a:solidFill>
                  <a:schemeClr val="tx1"/>
                </a:solidFill>
              </a:rPr>
              <a:t>Background</a:t>
            </a:r>
          </a:p>
        </p:txBody>
      </p:sp>
      <p:sp>
        <p:nvSpPr>
          <p:cNvPr id="3" name="Content Placeholder 2">
            <a:extLst>
              <a:ext uri="{FF2B5EF4-FFF2-40B4-BE49-F238E27FC236}">
                <a16:creationId xmlns:a16="http://schemas.microsoft.com/office/drawing/2014/main" id="{3E84D3F9-34DD-7208-6916-FA8915E1496A}"/>
              </a:ext>
            </a:extLst>
          </p:cNvPr>
          <p:cNvSpPr>
            <a:spLocks noGrp="1"/>
          </p:cNvSpPr>
          <p:nvPr>
            <p:ph idx="1"/>
          </p:nvPr>
        </p:nvSpPr>
        <p:spPr/>
        <p:txBody>
          <a:bodyPr/>
          <a:lstStyle/>
          <a:p>
            <a:pPr algn="just"/>
            <a:r>
              <a:rPr lang="en-US" sz="2000" dirty="0">
                <a:latin typeface="Merriweather Sans" pitchFamily="2" charset="77"/>
              </a:rPr>
              <a:t>Husband’s position was that no order should be made</a:t>
            </a:r>
          </a:p>
          <a:p>
            <a:pPr marL="0" indent="0" algn="just">
              <a:buNone/>
            </a:pPr>
            <a:endParaRPr lang="en-US" sz="2000" dirty="0">
              <a:latin typeface="Merriweather Sans" pitchFamily="2" charset="77"/>
            </a:endParaRPr>
          </a:p>
          <a:p>
            <a:pPr algn="just"/>
            <a:r>
              <a:rPr lang="en-US" sz="2000" dirty="0">
                <a:latin typeface="Merriweather Sans" pitchFamily="2" charset="77"/>
              </a:rPr>
              <a:t>Wife should be held to the 2001 agreement </a:t>
            </a:r>
          </a:p>
          <a:p>
            <a:pPr marL="0" indent="0" algn="just">
              <a:buNone/>
            </a:pPr>
            <a:endParaRPr lang="en-US" sz="2000" dirty="0">
              <a:latin typeface="Merriweather Sans" pitchFamily="2" charset="77"/>
            </a:endParaRPr>
          </a:p>
          <a:p>
            <a:pPr algn="just"/>
            <a:r>
              <a:rPr lang="en-US" sz="2000" dirty="0">
                <a:latin typeface="Merriweather Sans" pitchFamily="2" charset="77"/>
              </a:rPr>
              <a:t>Parties had led separate and independent lives for over 20 years</a:t>
            </a:r>
          </a:p>
          <a:p>
            <a:pPr marL="0" indent="0" algn="just">
              <a:buNone/>
            </a:pPr>
            <a:endParaRPr lang="en-US" sz="2000" dirty="0">
              <a:latin typeface="Merriweather Sans" pitchFamily="2" charset="77"/>
            </a:endParaRPr>
          </a:p>
          <a:p>
            <a:pPr algn="just"/>
            <a:r>
              <a:rPr lang="en-US" sz="2000" dirty="0">
                <a:latin typeface="Merriweather Sans" pitchFamily="2" charset="77"/>
              </a:rPr>
              <a:t>It would be unfair for him now to pay her any money</a:t>
            </a:r>
          </a:p>
          <a:p>
            <a:pPr marL="0" indent="0" algn="just">
              <a:buNone/>
            </a:pPr>
            <a:endParaRPr lang="en-US" sz="2000" dirty="0">
              <a:latin typeface="Merriweather Sans" pitchFamily="2" charset="77"/>
            </a:endParaRPr>
          </a:p>
          <a:p>
            <a:pPr algn="just"/>
            <a:endParaRPr lang="en-US" sz="2000" dirty="0">
              <a:latin typeface="Merriweather Sans" pitchFamily="2" charset="77"/>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A032EF8-9B49-7064-6D5B-CF831A7979A1}"/>
              </a:ext>
            </a:extLst>
          </p:cNvPr>
          <p:cNvSpPr>
            <a:spLocks noGrp="1"/>
          </p:cNvSpPr>
          <p:nvPr>
            <p:ph type="sldNum" sz="quarter" idx="12"/>
          </p:nvPr>
        </p:nvSpPr>
        <p:spPr/>
        <p:txBody>
          <a:bodyPr/>
          <a:lstStyle/>
          <a:p>
            <a:fld id="{2A1334E1-6B77-4161-B9D5-325260C527F0}" type="slidenum">
              <a:rPr lang="en-GB" smtClean="0"/>
              <a:pPr/>
              <a:t>41</a:t>
            </a:fld>
            <a:endParaRPr lang="en-GB" dirty="0"/>
          </a:p>
        </p:txBody>
      </p:sp>
    </p:spTree>
    <p:extLst>
      <p:ext uri="{BB962C8B-B14F-4D97-AF65-F5344CB8AC3E}">
        <p14:creationId xmlns:p14="http://schemas.microsoft.com/office/powerpoint/2010/main" val="1638869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814C3-4C07-9E32-AEC6-9BF7BF495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9D3297-D133-901B-9409-568DD587B3AF}"/>
              </a:ext>
            </a:extLst>
          </p:cNvPr>
          <p:cNvSpPr>
            <a:spLocks noGrp="1"/>
          </p:cNvSpPr>
          <p:nvPr>
            <p:ph type="title"/>
          </p:nvPr>
        </p:nvSpPr>
        <p:spPr/>
        <p:txBody>
          <a:bodyPr/>
          <a:lstStyle/>
          <a:p>
            <a:r>
              <a:rPr lang="en-US" dirty="0">
                <a:solidFill>
                  <a:schemeClr val="tx1"/>
                </a:solidFill>
              </a:rPr>
              <a:t>Background</a:t>
            </a:r>
          </a:p>
        </p:txBody>
      </p:sp>
      <p:sp>
        <p:nvSpPr>
          <p:cNvPr id="3" name="Content Placeholder 2">
            <a:extLst>
              <a:ext uri="{FF2B5EF4-FFF2-40B4-BE49-F238E27FC236}">
                <a16:creationId xmlns:a16="http://schemas.microsoft.com/office/drawing/2014/main" id="{FDA78B9D-29FA-20D8-0636-D2DB63CD3D2F}"/>
              </a:ext>
            </a:extLst>
          </p:cNvPr>
          <p:cNvSpPr>
            <a:spLocks noGrp="1"/>
          </p:cNvSpPr>
          <p:nvPr>
            <p:ph idx="1"/>
          </p:nvPr>
        </p:nvSpPr>
        <p:spPr/>
        <p:txBody>
          <a:bodyPr/>
          <a:lstStyle/>
          <a:p>
            <a:pPr algn="just"/>
            <a:r>
              <a:rPr lang="en-US" sz="2000" dirty="0">
                <a:latin typeface="Merriweather Sans" pitchFamily="2" charset="77"/>
              </a:rPr>
              <a:t>He initially sought payment of his costs - £862,364! – plus £49,000 of costs he had met on Wife’s behalf</a:t>
            </a:r>
          </a:p>
          <a:p>
            <a:pPr marL="0" indent="0" algn="just">
              <a:buNone/>
            </a:pPr>
            <a:endParaRPr lang="en-US" sz="2000" dirty="0">
              <a:latin typeface="Merriweather Sans" pitchFamily="2" charset="77"/>
            </a:endParaRPr>
          </a:p>
          <a:p>
            <a:pPr algn="just"/>
            <a:r>
              <a:rPr lang="en-US" sz="2000" dirty="0">
                <a:latin typeface="Merriweather Sans" pitchFamily="2" charset="77"/>
              </a:rPr>
              <a:t>June 2025, he proposed a drop hands outcome</a:t>
            </a:r>
          </a:p>
          <a:p>
            <a:pPr marL="0" indent="0" algn="just">
              <a:buNone/>
            </a:pPr>
            <a:endParaRPr lang="en-US" sz="2000" dirty="0">
              <a:latin typeface="Merriweather Sans" pitchFamily="2" charset="77"/>
            </a:endParaRPr>
          </a:p>
          <a:p>
            <a:pPr algn="just"/>
            <a:r>
              <a:rPr lang="en-US" sz="2000" dirty="0">
                <a:latin typeface="Merriweather Sans" pitchFamily="2" charset="77"/>
              </a:rPr>
              <a:t>October 2025, he offered to purchase property for Wife up to £500,000 for her to occupy for the rest of her life to remain with/revert to him</a:t>
            </a:r>
          </a:p>
          <a:p>
            <a:pPr marL="0" indent="0" algn="just">
              <a:buNone/>
            </a:pPr>
            <a:endParaRPr lang="en-US" sz="2000" dirty="0">
              <a:latin typeface="Merriweather Sans" pitchFamily="2" charset="77"/>
            </a:endParaRPr>
          </a:p>
          <a:p>
            <a:pPr algn="just"/>
            <a:r>
              <a:rPr lang="en-US" sz="2000" dirty="0">
                <a:latin typeface="Merriweather Sans" pitchFamily="2" charset="77"/>
              </a:rPr>
              <a:t>Wife did not accept any offers</a:t>
            </a:r>
          </a:p>
          <a:p>
            <a:pPr algn="just"/>
            <a:endParaRPr lang="en-US" sz="2000" dirty="0">
              <a:latin typeface="Merriweather Sans" pitchFamily="2" charset="77"/>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09B18E5-6BC8-55DF-8477-55330F453D17}"/>
              </a:ext>
            </a:extLst>
          </p:cNvPr>
          <p:cNvSpPr>
            <a:spLocks noGrp="1"/>
          </p:cNvSpPr>
          <p:nvPr>
            <p:ph type="sldNum" sz="quarter" idx="12"/>
          </p:nvPr>
        </p:nvSpPr>
        <p:spPr/>
        <p:txBody>
          <a:bodyPr/>
          <a:lstStyle/>
          <a:p>
            <a:fld id="{2A1334E1-6B77-4161-B9D5-325260C527F0}" type="slidenum">
              <a:rPr lang="en-GB" smtClean="0"/>
              <a:pPr/>
              <a:t>42</a:t>
            </a:fld>
            <a:endParaRPr lang="en-GB" dirty="0"/>
          </a:p>
        </p:txBody>
      </p:sp>
    </p:spTree>
    <p:extLst>
      <p:ext uri="{BB962C8B-B14F-4D97-AF65-F5344CB8AC3E}">
        <p14:creationId xmlns:p14="http://schemas.microsoft.com/office/powerpoint/2010/main" val="111016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C0985-77DB-30F9-3E42-09A05FD18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0BC7E-D501-7234-8D99-7957CFE69F0D}"/>
              </a:ext>
            </a:extLst>
          </p:cNvPr>
          <p:cNvSpPr>
            <a:spLocks noGrp="1"/>
          </p:cNvSpPr>
          <p:nvPr>
            <p:ph type="title"/>
          </p:nvPr>
        </p:nvSpPr>
        <p:spPr/>
        <p:txBody>
          <a:bodyPr/>
          <a:lstStyle/>
          <a:p>
            <a:r>
              <a:rPr lang="en-US" dirty="0">
                <a:solidFill>
                  <a:schemeClr val="tx1"/>
                </a:solidFill>
              </a:rPr>
              <a:t>Background</a:t>
            </a:r>
          </a:p>
        </p:txBody>
      </p:sp>
      <p:sp>
        <p:nvSpPr>
          <p:cNvPr id="3" name="Content Placeholder 2">
            <a:extLst>
              <a:ext uri="{FF2B5EF4-FFF2-40B4-BE49-F238E27FC236}">
                <a16:creationId xmlns:a16="http://schemas.microsoft.com/office/drawing/2014/main" id="{76990B5A-BCF3-6AA6-15B9-0F6FF40C5E7B}"/>
              </a:ext>
            </a:extLst>
          </p:cNvPr>
          <p:cNvSpPr>
            <a:spLocks noGrp="1"/>
          </p:cNvSpPr>
          <p:nvPr>
            <p:ph idx="1"/>
          </p:nvPr>
        </p:nvSpPr>
        <p:spPr/>
        <p:txBody>
          <a:bodyPr/>
          <a:lstStyle/>
          <a:p>
            <a:pPr algn="just"/>
            <a:r>
              <a:rPr lang="en-US" sz="2000" dirty="0">
                <a:latin typeface="Merriweather Sans" pitchFamily="2" charset="77"/>
              </a:rPr>
              <a:t>Final Hearing, Peel J, October 2025</a:t>
            </a:r>
          </a:p>
          <a:p>
            <a:pPr marL="0" indent="0" algn="just">
              <a:buNone/>
            </a:pPr>
            <a:endParaRPr lang="en-US" sz="1200" dirty="0">
              <a:latin typeface="Merriweather Sans" pitchFamily="2" charset="77"/>
            </a:endParaRPr>
          </a:p>
          <a:p>
            <a:pPr algn="just"/>
            <a:r>
              <a:rPr lang="en-US" sz="2000" dirty="0">
                <a:latin typeface="Merriweather Sans" pitchFamily="2" charset="77"/>
              </a:rPr>
              <a:t>2 years in proceedings</a:t>
            </a:r>
          </a:p>
          <a:p>
            <a:pPr marL="0" indent="0" algn="just">
              <a:buNone/>
            </a:pPr>
            <a:endParaRPr lang="en-US" sz="1200" dirty="0">
              <a:latin typeface="Merriweather Sans" pitchFamily="2" charset="77"/>
            </a:endParaRPr>
          </a:p>
          <a:p>
            <a:pPr algn="just"/>
            <a:r>
              <a:rPr lang="en-US" sz="2000" dirty="0">
                <a:latin typeface="Merriweather Sans" pitchFamily="2" charset="77"/>
              </a:rPr>
              <a:t>H had incurred £1.4m in his own legal fees</a:t>
            </a:r>
          </a:p>
          <a:p>
            <a:pPr marL="0" indent="0" algn="just">
              <a:buNone/>
            </a:pPr>
            <a:endParaRPr lang="en-US" sz="1200" dirty="0">
              <a:latin typeface="Merriweather Sans" pitchFamily="2" charset="77"/>
            </a:endParaRPr>
          </a:p>
          <a:p>
            <a:pPr algn="just"/>
            <a:r>
              <a:rPr lang="en-US" sz="2000" dirty="0">
                <a:latin typeface="Merriweather Sans" pitchFamily="2" charset="77"/>
              </a:rPr>
              <a:t>He had also paid £339,014 towards the Wife’s fees</a:t>
            </a:r>
          </a:p>
          <a:p>
            <a:pPr marL="0" indent="0" algn="just">
              <a:buNone/>
            </a:pPr>
            <a:endParaRPr lang="en-US" sz="1200" dirty="0">
              <a:latin typeface="Merriweather Sans" pitchFamily="2" charset="77"/>
            </a:endParaRPr>
          </a:p>
          <a:p>
            <a:pPr algn="just"/>
            <a:r>
              <a:rPr lang="en-US" sz="2000" dirty="0">
                <a:latin typeface="Merriweather Sans" pitchFamily="2" charset="77"/>
              </a:rPr>
              <a:t>Wife had outstanding debts of £390,204 in respect of legal fees (including some soft loans)</a:t>
            </a:r>
          </a:p>
          <a:p>
            <a:pPr marL="0" indent="0" algn="just">
              <a:buNone/>
            </a:pPr>
            <a:endParaRPr lang="en-US" sz="1200" dirty="0">
              <a:latin typeface="Merriweather Sans" pitchFamily="2" charset="77"/>
            </a:endParaRPr>
          </a:p>
          <a:p>
            <a:pPr algn="just"/>
            <a:r>
              <a:rPr lang="en-US" sz="2000" dirty="0">
                <a:latin typeface="Merriweather Sans" pitchFamily="2" charset="77"/>
              </a:rPr>
              <a:t>Total £2.13m on legal fees</a:t>
            </a:r>
          </a:p>
          <a:p>
            <a:pPr algn="just"/>
            <a:endParaRPr lang="en-US" sz="2000" dirty="0">
              <a:latin typeface="Merriweather Sans" pitchFamily="2" charset="77"/>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0C71CA72-094A-23EB-253D-B5B043BC31A0}"/>
              </a:ext>
            </a:extLst>
          </p:cNvPr>
          <p:cNvSpPr>
            <a:spLocks noGrp="1"/>
          </p:cNvSpPr>
          <p:nvPr>
            <p:ph type="sldNum" sz="quarter" idx="12"/>
          </p:nvPr>
        </p:nvSpPr>
        <p:spPr/>
        <p:txBody>
          <a:bodyPr/>
          <a:lstStyle/>
          <a:p>
            <a:fld id="{2A1334E1-6B77-4161-B9D5-325260C527F0}" type="slidenum">
              <a:rPr lang="en-GB" smtClean="0"/>
              <a:pPr/>
              <a:t>43</a:t>
            </a:fld>
            <a:endParaRPr lang="en-GB" dirty="0"/>
          </a:p>
        </p:txBody>
      </p:sp>
    </p:spTree>
    <p:extLst>
      <p:ext uri="{BB962C8B-B14F-4D97-AF65-F5344CB8AC3E}">
        <p14:creationId xmlns:p14="http://schemas.microsoft.com/office/powerpoint/2010/main" val="2625646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0703-C1C0-650B-E3FD-871A808EA6C2}"/>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A0D17458-8CA4-B766-4D93-EE48A635E5A7}"/>
              </a:ext>
            </a:extLst>
          </p:cNvPr>
          <p:cNvSpPr>
            <a:spLocks noGrp="1"/>
          </p:cNvSpPr>
          <p:nvPr>
            <p:ph idx="1"/>
          </p:nvPr>
        </p:nvSpPr>
        <p:spPr/>
        <p:txBody>
          <a:bodyPr/>
          <a:lstStyle/>
          <a:p>
            <a:pPr algn="just"/>
            <a:r>
              <a:rPr lang="en-US" sz="2000" dirty="0">
                <a:latin typeface="Merriweather Sans" pitchFamily="2" charset="77"/>
              </a:rPr>
              <a:t>Peel J was satisfied that:</a:t>
            </a:r>
          </a:p>
          <a:p>
            <a:pPr algn="just"/>
            <a:endParaRPr lang="en-US" sz="2000" dirty="0">
              <a:latin typeface="Merriweather Sans" pitchFamily="2" charset="77"/>
            </a:endParaRPr>
          </a:p>
          <a:p>
            <a:pPr lvl="1" algn="just"/>
            <a:r>
              <a:rPr lang="en-US" sz="2000" dirty="0">
                <a:latin typeface="Merriweather Sans" pitchFamily="2" charset="77"/>
              </a:rPr>
              <a:t>There was a </a:t>
            </a:r>
            <a:r>
              <a:rPr lang="en-US" sz="2000" dirty="0" err="1">
                <a:latin typeface="Merriweather Sans" pitchFamily="2" charset="77"/>
              </a:rPr>
              <a:t>Xydhias</a:t>
            </a:r>
            <a:r>
              <a:rPr lang="en-US" sz="2000" dirty="0">
                <a:latin typeface="Merriweather Sans" pitchFamily="2" charset="77"/>
              </a:rPr>
              <a:t> agreement in October 2001</a:t>
            </a:r>
          </a:p>
          <a:p>
            <a:pPr lvl="1" algn="just"/>
            <a:r>
              <a:rPr lang="en-US" sz="2000" dirty="0">
                <a:latin typeface="Merriweather Sans" pitchFamily="2" charset="77"/>
              </a:rPr>
              <a:t>No undue pressure</a:t>
            </a:r>
          </a:p>
          <a:p>
            <a:pPr lvl="1" algn="just"/>
            <a:r>
              <a:rPr lang="en-US" sz="2000" dirty="0">
                <a:latin typeface="Merriweather Sans" pitchFamily="2" charset="77"/>
              </a:rPr>
              <a:t>No non-disclosure by Husband</a:t>
            </a:r>
          </a:p>
          <a:p>
            <a:pPr lvl="1" algn="just"/>
            <a:r>
              <a:rPr lang="en-US" sz="2000" dirty="0">
                <a:latin typeface="Merriweather Sans" pitchFamily="2" charset="77"/>
              </a:rPr>
              <a:t>The terms of the draft final order had been implemented</a:t>
            </a:r>
          </a:p>
          <a:p>
            <a:pPr lvl="1" algn="just"/>
            <a:r>
              <a:rPr lang="en-US" sz="2000" dirty="0">
                <a:latin typeface="Merriweather Sans" pitchFamily="2" charset="77"/>
              </a:rPr>
              <a:t>No matrimonialisation of Husband’s post-separation assets</a:t>
            </a:r>
          </a:p>
          <a:p>
            <a:pPr marL="457200" lvl="1" indent="0" algn="just">
              <a:buNone/>
            </a:pPr>
            <a:endParaRPr lang="en-US" sz="2000" dirty="0">
              <a:latin typeface="Merriweather Sans" pitchFamily="2" charset="77"/>
            </a:endParaRPr>
          </a:p>
          <a:p>
            <a:pPr algn="just"/>
            <a:endParaRPr lang="en-US" sz="2400" dirty="0">
              <a:latin typeface="Merriweather Sans" pitchFamily="2" charset="77"/>
            </a:endParaRPr>
          </a:p>
        </p:txBody>
      </p:sp>
      <p:sp>
        <p:nvSpPr>
          <p:cNvPr id="4" name="Slide Number Placeholder 3">
            <a:extLst>
              <a:ext uri="{FF2B5EF4-FFF2-40B4-BE49-F238E27FC236}">
                <a16:creationId xmlns:a16="http://schemas.microsoft.com/office/drawing/2014/main" id="{3CDE4F25-5BAA-BC71-C86B-28D1BD88A023}"/>
              </a:ext>
            </a:extLst>
          </p:cNvPr>
          <p:cNvSpPr>
            <a:spLocks noGrp="1"/>
          </p:cNvSpPr>
          <p:nvPr>
            <p:ph type="sldNum" sz="quarter" idx="12"/>
          </p:nvPr>
        </p:nvSpPr>
        <p:spPr/>
        <p:txBody>
          <a:bodyPr/>
          <a:lstStyle/>
          <a:p>
            <a:fld id="{2A1334E1-6B77-4161-B9D5-325260C527F0}" type="slidenum">
              <a:rPr lang="en-GB" smtClean="0"/>
              <a:pPr/>
              <a:t>44</a:t>
            </a:fld>
            <a:endParaRPr lang="en-GB" dirty="0"/>
          </a:p>
        </p:txBody>
      </p:sp>
    </p:spTree>
    <p:extLst>
      <p:ext uri="{BB962C8B-B14F-4D97-AF65-F5344CB8AC3E}">
        <p14:creationId xmlns:p14="http://schemas.microsoft.com/office/powerpoint/2010/main" val="3409221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D94D6-89A9-483B-E48C-44EC16876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DE6A11-3461-0AC3-DE5D-3EFAB223A952}"/>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FEC51610-4D1E-3B73-A1D6-21818B73EA81}"/>
              </a:ext>
            </a:extLst>
          </p:cNvPr>
          <p:cNvSpPr>
            <a:spLocks noGrp="1"/>
          </p:cNvSpPr>
          <p:nvPr>
            <p:ph idx="1"/>
          </p:nvPr>
        </p:nvSpPr>
        <p:spPr/>
        <p:txBody>
          <a:bodyPr/>
          <a:lstStyle/>
          <a:p>
            <a:pPr algn="just"/>
            <a:r>
              <a:rPr lang="en-US" sz="2000" dirty="0">
                <a:latin typeface="Merriweather Sans" pitchFamily="2" charset="77"/>
              </a:rPr>
              <a:t>W is entitled to make an application for financial remedy, there is no limitation period BUT</a:t>
            </a:r>
          </a:p>
          <a:p>
            <a:pPr marL="0" indent="0" algn="just">
              <a:buNone/>
            </a:pPr>
            <a:endParaRPr lang="en-US" sz="1200" dirty="0">
              <a:latin typeface="Merriweather Sans" pitchFamily="2" charset="77"/>
            </a:endParaRPr>
          </a:p>
          <a:p>
            <a:pPr lvl="1" algn="just"/>
            <a:r>
              <a:rPr lang="en-US" sz="2000" dirty="0">
                <a:latin typeface="Merriweather Sans" pitchFamily="2" charset="77"/>
              </a:rPr>
              <a:t>A delay of over 20 years is a highly relevant factor</a:t>
            </a:r>
          </a:p>
          <a:p>
            <a:pPr lvl="1" algn="just"/>
            <a:r>
              <a:rPr lang="en-US" sz="2000" dirty="0">
                <a:latin typeface="Merriweather Sans" pitchFamily="2" charset="77"/>
              </a:rPr>
              <a:t>The effect of the delay on the Husband is relevant</a:t>
            </a:r>
          </a:p>
          <a:p>
            <a:pPr marL="457200" lvl="1" indent="0" algn="just">
              <a:buNone/>
            </a:pPr>
            <a:endParaRPr lang="en-US" sz="2000" dirty="0">
              <a:latin typeface="Merriweather Sans" pitchFamily="2" charset="77"/>
            </a:endParaRPr>
          </a:p>
          <a:p>
            <a:pPr algn="just"/>
            <a:r>
              <a:rPr lang="en-US" sz="2000" dirty="0">
                <a:latin typeface="Merriweather Sans" pitchFamily="2" charset="77"/>
              </a:rPr>
              <a:t>Edgar: “</a:t>
            </a:r>
            <a:r>
              <a:rPr lang="en-US" altLang="en-US" sz="2000" i="1" dirty="0">
                <a:solidFill>
                  <a:srgbClr val="343338"/>
                </a:solidFill>
                <a:latin typeface="Merriweather Sans" pitchFamily="2" charset="77"/>
              </a:rPr>
              <a:t>Important too is the general proposition that, formal agreements, properly and fairly arrived at with competent legal advice, should not be displaced unless there are good and substantial grounds for concluding that an injustice will be done by holding the parties to the terms of their agreement</a:t>
            </a:r>
            <a:r>
              <a:rPr lang="en-US" altLang="en-US" sz="2000" dirty="0">
                <a:solidFill>
                  <a:srgbClr val="343338"/>
                </a:solidFill>
                <a:latin typeface="Merriweather Sans" pitchFamily="2" charset="77"/>
              </a:rPr>
              <a:t>.”</a:t>
            </a:r>
            <a:endParaRPr lang="en-US" sz="2000" dirty="0">
              <a:latin typeface="Merriweather Sans" pitchFamily="2" charset="77"/>
            </a:endParaRPr>
          </a:p>
        </p:txBody>
      </p:sp>
      <p:sp>
        <p:nvSpPr>
          <p:cNvPr id="4" name="Slide Number Placeholder 3">
            <a:extLst>
              <a:ext uri="{FF2B5EF4-FFF2-40B4-BE49-F238E27FC236}">
                <a16:creationId xmlns:a16="http://schemas.microsoft.com/office/drawing/2014/main" id="{835FD9B5-3B41-2524-6F85-2A1D7FF90E93}"/>
              </a:ext>
            </a:extLst>
          </p:cNvPr>
          <p:cNvSpPr>
            <a:spLocks noGrp="1"/>
          </p:cNvSpPr>
          <p:nvPr>
            <p:ph type="sldNum" sz="quarter" idx="12"/>
          </p:nvPr>
        </p:nvSpPr>
        <p:spPr/>
        <p:txBody>
          <a:bodyPr/>
          <a:lstStyle/>
          <a:p>
            <a:fld id="{2A1334E1-6B77-4161-B9D5-325260C527F0}" type="slidenum">
              <a:rPr lang="en-GB" smtClean="0"/>
              <a:pPr/>
              <a:t>45</a:t>
            </a:fld>
            <a:endParaRPr lang="en-GB" dirty="0"/>
          </a:p>
        </p:txBody>
      </p:sp>
    </p:spTree>
    <p:extLst>
      <p:ext uri="{BB962C8B-B14F-4D97-AF65-F5344CB8AC3E}">
        <p14:creationId xmlns:p14="http://schemas.microsoft.com/office/powerpoint/2010/main" val="1553758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2B5F1-E65A-65F3-15C3-05F5CEE7EE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DDF4D-A0D4-C172-7DC3-9BBD9384F684}"/>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844DF329-27BF-20BC-70EB-9C8BEC7EF77F}"/>
              </a:ext>
            </a:extLst>
          </p:cNvPr>
          <p:cNvSpPr>
            <a:spLocks noGrp="1"/>
          </p:cNvSpPr>
          <p:nvPr>
            <p:ph idx="1"/>
          </p:nvPr>
        </p:nvSpPr>
        <p:spPr/>
        <p:txBody>
          <a:bodyPr/>
          <a:lstStyle/>
          <a:p>
            <a:pPr algn="just"/>
            <a:r>
              <a:rPr lang="en-US" sz="2000" dirty="0">
                <a:latin typeface="Merriweather Sans" pitchFamily="2" charset="77"/>
              </a:rPr>
              <a:t>The Husband’s subsequent generation of great wealth is insufficient to justify a needs based award</a:t>
            </a:r>
          </a:p>
          <a:p>
            <a:pPr marL="0" indent="0" algn="just">
              <a:buNone/>
            </a:pPr>
            <a:endParaRPr lang="en-US" sz="2000" dirty="0">
              <a:latin typeface="Merriweather Sans" pitchFamily="2" charset="77"/>
            </a:endParaRPr>
          </a:p>
          <a:p>
            <a:pPr algn="just"/>
            <a:r>
              <a:rPr lang="en-US" sz="2000" dirty="0">
                <a:latin typeface="Merriweather Sans" pitchFamily="2" charset="77"/>
              </a:rPr>
              <a:t>Needs require a  clear causal link between the stated needs and the relationship</a:t>
            </a:r>
          </a:p>
          <a:p>
            <a:pPr marL="0" indent="0" algn="just">
              <a:buNone/>
            </a:pPr>
            <a:endParaRPr lang="en-US" sz="2000" dirty="0">
              <a:latin typeface="Merriweather Sans" pitchFamily="2" charset="77"/>
            </a:endParaRPr>
          </a:p>
          <a:p>
            <a:pPr algn="just"/>
            <a:r>
              <a:rPr lang="en-US" sz="2000" dirty="0">
                <a:latin typeface="Merriweather Sans" pitchFamily="2" charset="77"/>
              </a:rPr>
              <a:t>Husband should not be the insurer of last resort against Wife’s life choices</a:t>
            </a:r>
          </a:p>
          <a:p>
            <a:pPr marL="0" indent="0" algn="just">
              <a:buNone/>
            </a:pPr>
            <a:endParaRPr lang="en-US" sz="2000" dirty="0">
              <a:latin typeface="Merriweather Sans" pitchFamily="2" charset="77"/>
            </a:endParaRPr>
          </a:p>
        </p:txBody>
      </p:sp>
      <p:sp>
        <p:nvSpPr>
          <p:cNvPr id="4" name="Slide Number Placeholder 3">
            <a:extLst>
              <a:ext uri="{FF2B5EF4-FFF2-40B4-BE49-F238E27FC236}">
                <a16:creationId xmlns:a16="http://schemas.microsoft.com/office/drawing/2014/main" id="{9FCACD17-4DF4-BD4F-9F55-D2719283AD40}"/>
              </a:ext>
            </a:extLst>
          </p:cNvPr>
          <p:cNvSpPr>
            <a:spLocks noGrp="1"/>
          </p:cNvSpPr>
          <p:nvPr>
            <p:ph type="sldNum" sz="quarter" idx="12"/>
          </p:nvPr>
        </p:nvSpPr>
        <p:spPr/>
        <p:txBody>
          <a:bodyPr/>
          <a:lstStyle/>
          <a:p>
            <a:fld id="{2A1334E1-6B77-4161-B9D5-325260C527F0}" type="slidenum">
              <a:rPr lang="en-GB" smtClean="0"/>
              <a:pPr/>
              <a:t>46</a:t>
            </a:fld>
            <a:endParaRPr lang="en-GB" dirty="0"/>
          </a:p>
        </p:txBody>
      </p:sp>
      <p:sp>
        <p:nvSpPr>
          <p:cNvPr id="5" name="Rectangle 1">
            <a:extLst>
              <a:ext uri="{FF2B5EF4-FFF2-40B4-BE49-F238E27FC236}">
                <a16:creationId xmlns:a16="http://schemas.microsoft.com/office/drawing/2014/main" id="{3FF56CA2-203D-5BEE-0231-D712A7E3D8F6}"/>
              </a:ext>
            </a:extLst>
          </p:cNvPr>
          <p:cNvSpPr>
            <a:spLocks noChangeArrowheads="1"/>
          </p:cNvSpPr>
          <p:nvPr/>
        </p:nvSpPr>
        <p:spPr bwMode="auto">
          <a:xfrm>
            <a:off x="508690" y="139524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6647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BE82-C938-A442-B397-567CB454780A}"/>
              </a:ext>
            </a:extLst>
          </p:cNvPr>
          <p:cNvSpPr>
            <a:spLocks noGrp="1"/>
          </p:cNvSpPr>
          <p:nvPr>
            <p:ph type="title"/>
          </p:nvPr>
        </p:nvSpPr>
        <p:spPr/>
        <p:txBody>
          <a:bodyPr/>
          <a:lstStyle/>
          <a:p>
            <a:r>
              <a:rPr lang="en-US" dirty="0">
                <a:solidFill>
                  <a:schemeClr val="tx1"/>
                </a:solidFill>
              </a:rPr>
              <a:t>Decision</a:t>
            </a:r>
          </a:p>
        </p:txBody>
      </p:sp>
      <p:sp>
        <p:nvSpPr>
          <p:cNvPr id="3" name="Content Placeholder 2">
            <a:extLst>
              <a:ext uri="{FF2B5EF4-FFF2-40B4-BE49-F238E27FC236}">
                <a16:creationId xmlns:a16="http://schemas.microsoft.com/office/drawing/2014/main" id="{0560F25F-84C7-CBD6-90FC-319BDD8DB6F9}"/>
              </a:ext>
            </a:extLst>
          </p:cNvPr>
          <p:cNvSpPr>
            <a:spLocks noGrp="1"/>
          </p:cNvSpPr>
          <p:nvPr>
            <p:ph idx="1"/>
          </p:nvPr>
        </p:nvSpPr>
        <p:spPr/>
        <p:txBody>
          <a:bodyPr/>
          <a:lstStyle/>
          <a:p>
            <a:pPr algn="just"/>
            <a:r>
              <a:rPr lang="en-US" sz="2000" dirty="0">
                <a:latin typeface="Merriweather Sans" pitchFamily="2" charset="77"/>
              </a:rPr>
              <a:t>The parties should be held to their 2001 agreement </a:t>
            </a:r>
          </a:p>
          <a:p>
            <a:pPr marL="0" indent="0" algn="just">
              <a:buNone/>
            </a:pPr>
            <a:endParaRPr lang="en-US" sz="2000" dirty="0">
              <a:latin typeface="Merriweather Sans" pitchFamily="2" charset="77"/>
            </a:endParaRPr>
          </a:p>
          <a:p>
            <a:pPr algn="just"/>
            <a:r>
              <a:rPr lang="en-US" sz="2000" dirty="0">
                <a:latin typeface="Merriweather Sans" pitchFamily="2" charset="77"/>
              </a:rPr>
              <a:t>All of Husband’s wealth is post-separation and should be retained by him</a:t>
            </a:r>
          </a:p>
          <a:p>
            <a:pPr marL="0" indent="0" algn="just">
              <a:buNone/>
            </a:pPr>
            <a:endParaRPr lang="en-US" sz="2000" dirty="0">
              <a:latin typeface="Merriweather Sans" pitchFamily="2" charset="77"/>
            </a:endParaRPr>
          </a:p>
          <a:p>
            <a:pPr algn="just"/>
            <a:r>
              <a:rPr lang="en-US" sz="2000" dirty="0">
                <a:latin typeface="Merriweather Sans" pitchFamily="2" charset="77"/>
              </a:rPr>
              <a:t>Immediate clean break</a:t>
            </a:r>
          </a:p>
        </p:txBody>
      </p:sp>
      <p:sp>
        <p:nvSpPr>
          <p:cNvPr id="4" name="Slide Number Placeholder 3">
            <a:extLst>
              <a:ext uri="{FF2B5EF4-FFF2-40B4-BE49-F238E27FC236}">
                <a16:creationId xmlns:a16="http://schemas.microsoft.com/office/drawing/2014/main" id="{45C3E637-5446-EF6A-88D1-1D6F81419F1F}"/>
              </a:ext>
            </a:extLst>
          </p:cNvPr>
          <p:cNvSpPr>
            <a:spLocks noGrp="1"/>
          </p:cNvSpPr>
          <p:nvPr>
            <p:ph type="sldNum" sz="quarter" idx="12"/>
          </p:nvPr>
        </p:nvSpPr>
        <p:spPr/>
        <p:txBody>
          <a:bodyPr/>
          <a:lstStyle/>
          <a:p>
            <a:fld id="{2A1334E1-6B77-4161-B9D5-325260C527F0}" type="slidenum">
              <a:rPr lang="en-GB" smtClean="0"/>
              <a:pPr/>
              <a:t>47</a:t>
            </a:fld>
            <a:endParaRPr lang="en-GB" dirty="0"/>
          </a:p>
        </p:txBody>
      </p:sp>
    </p:spTree>
    <p:extLst>
      <p:ext uri="{BB962C8B-B14F-4D97-AF65-F5344CB8AC3E}">
        <p14:creationId xmlns:p14="http://schemas.microsoft.com/office/powerpoint/2010/main" val="4180789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49CC-C809-9E47-48B3-746E6D516695}"/>
              </a:ext>
            </a:extLst>
          </p:cNvPr>
          <p:cNvSpPr>
            <a:spLocks noGrp="1"/>
          </p:cNvSpPr>
          <p:nvPr>
            <p:ph type="title"/>
          </p:nvPr>
        </p:nvSpPr>
        <p:spPr/>
        <p:txBody>
          <a:bodyPr/>
          <a:lstStyle/>
          <a:p>
            <a:r>
              <a:rPr lang="en-US" dirty="0">
                <a:solidFill>
                  <a:schemeClr val="tx1"/>
                </a:solidFill>
              </a:rPr>
              <a:t>Lessons</a:t>
            </a:r>
          </a:p>
        </p:txBody>
      </p:sp>
      <p:sp>
        <p:nvSpPr>
          <p:cNvPr id="3" name="Content Placeholder 2">
            <a:extLst>
              <a:ext uri="{FF2B5EF4-FFF2-40B4-BE49-F238E27FC236}">
                <a16:creationId xmlns:a16="http://schemas.microsoft.com/office/drawing/2014/main" id="{73F0E404-4EA4-B0E0-13B9-BA022B0BF759}"/>
              </a:ext>
            </a:extLst>
          </p:cNvPr>
          <p:cNvSpPr>
            <a:spLocks noGrp="1"/>
          </p:cNvSpPr>
          <p:nvPr>
            <p:ph idx="1"/>
          </p:nvPr>
        </p:nvSpPr>
        <p:spPr/>
        <p:txBody>
          <a:bodyPr/>
          <a:lstStyle/>
          <a:p>
            <a:pPr algn="just"/>
            <a:r>
              <a:rPr lang="en-US" sz="2000" dirty="0">
                <a:latin typeface="Merriweather Sans" pitchFamily="2" charset="77"/>
              </a:rPr>
              <a:t>Double check final orders have been lodged and sealed</a:t>
            </a:r>
          </a:p>
          <a:p>
            <a:pPr algn="just"/>
            <a:endParaRPr lang="en-US" sz="2000" dirty="0">
              <a:latin typeface="Merriweather Sans" pitchFamily="2" charset="77"/>
            </a:endParaRPr>
          </a:p>
          <a:p>
            <a:pPr algn="just"/>
            <a:r>
              <a:rPr lang="en-US" sz="2000" dirty="0">
                <a:latin typeface="Merriweather Sans" pitchFamily="2" charset="77"/>
              </a:rPr>
              <a:t>Consider communication style and approach carefully</a:t>
            </a:r>
          </a:p>
          <a:p>
            <a:pPr algn="just"/>
            <a:endParaRPr lang="en-US" sz="2000" dirty="0">
              <a:latin typeface="Merriweather Sans" pitchFamily="2" charset="77"/>
            </a:endParaRPr>
          </a:p>
          <a:p>
            <a:pPr algn="just"/>
            <a:r>
              <a:rPr lang="en-US" sz="2000" dirty="0">
                <a:latin typeface="Merriweather Sans" pitchFamily="2" charset="77"/>
              </a:rPr>
              <a:t>Always have an eye on costs / proportionality</a:t>
            </a:r>
          </a:p>
          <a:p>
            <a:endParaRPr lang="en-US" dirty="0"/>
          </a:p>
        </p:txBody>
      </p:sp>
      <p:sp>
        <p:nvSpPr>
          <p:cNvPr id="4" name="Slide Number Placeholder 3">
            <a:extLst>
              <a:ext uri="{FF2B5EF4-FFF2-40B4-BE49-F238E27FC236}">
                <a16:creationId xmlns:a16="http://schemas.microsoft.com/office/drawing/2014/main" id="{05B302E8-46E6-25ED-221B-F42B0736D2E1}"/>
              </a:ext>
            </a:extLst>
          </p:cNvPr>
          <p:cNvSpPr>
            <a:spLocks noGrp="1"/>
          </p:cNvSpPr>
          <p:nvPr>
            <p:ph type="sldNum" sz="quarter" idx="12"/>
          </p:nvPr>
        </p:nvSpPr>
        <p:spPr/>
        <p:txBody>
          <a:bodyPr/>
          <a:lstStyle/>
          <a:p>
            <a:fld id="{2A1334E1-6B77-4161-B9D5-325260C527F0}" type="slidenum">
              <a:rPr lang="en-GB" smtClean="0"/>
              <a:pPr/>
              <a:t>48</a:t>
            </a:fld>
            <a:endParaRPr lang="en-GB" dirty="0"/>
          </a:p>
        </p:txBody>
      </p:sp>
    </p:spTree>
    <p:extLst>
      <p:ext uri="{BB962C8B-B14F-4D97-AF65-F5344CB8AC3E}">
        <p14:creationId xmlns:p14="http://schemas.microsoft.com/office/powerpoint/2010/main" val="1025063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E01A-364F-5BB3-2C2A-221E05F665C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01A6190-FF4E-DF76-45F8-7FAA0442B6EE}"/>
              </a:ext>
            </a:extLst>
          </p:cNvPr>
          <p:cNvSpPr>
            <a:spLocks noGrp="1"/>
          </p:cNvSpPr>
          <p:nvPr>
            <p:ph type="subTitle" idx="1"/>
          </p:nvPr>
        </p:nvSpPr>
        <p:spPr/>
        <p:txBody>
          <a:bodyPr/>
          <a:lstStyle/>
          <a:p>
            <a:endParaRPr lang="en-US" dirty="0"/>
          </a:p>
        </p:txBody>
      </p:sp>
      <p:sp>
        <p:nvSpPr>
          <p:cNvPr id="5" name="Slide Number Placeholder 4">
            <a:extLst>
              <a:ext uri="{FF2B5EF4-FFF2-40B4-BE49-F238E27FC236}">
                <a16:creationId xmlns:a16="http://schemas.microsoft.com/office/drawing/2014/main" id="{4CA116C7-4BAE-F20F-4D17-9162C0FE64EB}"/>
              </a:ext>
            </a:extLst>
          </p:cNvPr>
          <p:cNvSpPr>
            <a:spLocks noGrp="1"/>
          </p:cNvSpPr>
          <p:nvPr>
            <p:ph type="sldNum" sz="quarter" idx="12"/>
          </p:nvPr>
        </p:nvSpPr>
        <p:spPr/>
        <p:txBody>
          <a:bodyPr/>
          <a:lstStyle/>
          <a:p>
            <a:fld id="{56FA8472-A4EA-4FDE-B467-EA4D6EA46633}" type="slidenum">
              <a:rPr lang="en-GB" smtClean="0"/>
              <a:pPr/>
              <a:t>49</a:t>
            </a:fld>
            <a:endParaRPr lang="en-GB" dirty="0"/>
          </a:p>
        </p:txBody>
      </p:sp>
      <p:sp>
        <p:nvSpPr>
          <p:cNvPr id="2" name="Title 1">
            <a:extLst>
              <a:ext uri="{FF2B5EF4-FFF2-40B4-BE49-F238E27FC236}">
                <a16:creationId xmlns:a16="http://schemas.microsoft.com/office/drawing/2014/main" id="{5538E4C9-73D9-AC46-2FCF-FFD3AEC4F254}"/>
              </a:ext>
            </a:extLst>
          </p:cNvPr>
          <p:cNvSpPr>
            <a:spLocks noGrp="1" noChangeArrowheads="1"/>
          </p:cNvSpPr>
          <p:nvPr>
            <p:ph type="ctrTitle"/>
          </p:nvPr>
        </p:nvSpPr>
        <p:spPr bwMode="auto">
          <a:xfrm>
            <a:off x="720725" y="2419162"/>
            <a:ext cx="770255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4000" i="1" dirty="0">
                <a:latin typeface="Merriweather Sans" pitchFamily="2" charset="77"/>
              </a:rPr>
              <a:t>Thank you</a:t>
            </a:r>
            <a:endParaRPr kumimoji="0" lang="en-US" altLang="en-US" sz="4000" i="1" u="none" strike="noStrike" cap="none" normalizeH="0" baseline="0" dirty="0">
              <a:ln>
                <a:noFill/>
              </a:ln>
              <a:effectLst/>
              <a:latin typeface="Merriweather Sans"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34199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E918-4BCB-F3BE-6BC4-EE390A2E3A94}"/>
              </a:ext>
            </a:extLst>
          </p:cNvPr>
          <p:cNvSpPr>
            <a:spLocks noGrp="1"/>
          </p:cNvSpPr>
          <p:nvPr>
            <p:ph type="title"/>
          </p:nvPr>
        </p:nvSpPr>
        <p:spPr/>
        <p:txBody>
          <a:bodyPr/>
          <a:lstStyle/>
          <a:p>
            <a:r>
              <a:rPr lang="en-US" dirty="0">
                <a:solidFill>
                  <a:schemeClr val="tx1"/>
                </a:solidFill>
              </a:rPr>
              <a:t>Issues</a:t>
            </a:r>
          </a:p>
        </p:txBody>
      </p:sp>
      <p:sp>
        <p:nvSpPr>
          <p:cNvPr id="3" name="Content Placeholder 2">
            <a:extLst>
              <a:ext uri="{FF2B5EF4-FFF2-40B4-BE49-F238E27FC236}">
                <a16:creationId xmlns:a16="http://schemas.microsoft.com/office/drawing/2014/main" id="{2EDD02E9-23F8-F6EB-9988-A3AA9BB96CF9}"/>
              </a:ext>
            </a:extLst>
          </p:cNvPr>
          <p:cNvSpPr>
            <a:spLocks noGrp="1"/>
          </p:cNvSpPr>
          <p:nvPr>
            <p:ph idx="1"/>
          </p:nvPr>
        </p:nvSpPr>
        <p:spPr/>
        <p:txBody>
          <a:bodyPr/>
          <a:lstStyle/>
          <a:p>
            <a:pPr algn="just"/>
            <a:r>
              <a:rPr lang="en-US" sz="2000" dirty="0">
                <a:latin typeface="Merriweather Sans" pitchFamily="2" charset="77"/>
              </a:rPr>
              <a:t>The extent to which the Husband’s pensions should be regarded as matrimonial property (and thus subject to the sharing principle) or non-matrimonial property (and thus only invaded on a needs basis), specifically:</a:t>
            </a:r>
          </a:p>
          <a:p>
            <a:pPr marL="0" indent="0" algn="just">
              <a:buNone/>
            </a:pPr>
            <a:endParaRPr lang="en-US" sz="2000" dirty="0">
              <a:latin typeface="Merriweather Sans" pitchFamily="2" charset="77"/>
            </a:endParaRPr>
          </a:p>
          <a:p>
            <a:pPr marL="857250" lvl="1" indent="-457200" algn="just">
              <a:buAutoNum type="arabicParenBoth"/>
            </a:pPr>
            <a:r>
              <a:rPr lang="en-US" sz="2000" dirty="0">
                <a:latin typeface="Merriweather Sans" pitchFamily="2" charset="77"/>
              </a:rPr>
              <a:t>Identifying what was accrued during the marriage; and</a:t>
            </a:r>
          </a:p>
          <a:p>
            <a:pPr marL="857250" lvl="1" indent="-457200" algn="just">
              <a:buAutoNum type="arabicParenBoth"/>
            </a:pPr>
            <a:endParaRPr lang="en-US" sz="2000" dirty="0">
              <a:latin typeface="Merriweather Sans" pitchFamily="2" charset="77"/>
            </a:endParaRPr>
          </a:p>
          <a:p>
            <a:pPr marL="857250" lvl="1" indent="-457200" algn="just">
              <a:buAutoNum type="arabicParenBoth"/>
            </a:pPr>
            <a:r>
              <a:rPr lang="en-US" sz="2000" dirty="0">
                <a:latin typeface="Merriweather Sans" pitchFamily="2" charset="77"/>
              </a:rPr>
              <a:t>Whether accruals outside the marriage have been matrimonialised</a:t>
            </a:r>
          </a:p>
          <a:p>
            <a:pPr marL="0" indent="0" algn="just">
              <a:buNone/>
            </a:pPr>
            <a:endParaRPr lang="en-US" sz="2000" dirty="0">
              <a:latin typeface="Merriweather Sans" pitchFamily="2" charset="77"/>
            </a:endParaRPr>
          </a:p>
          <a:p>
            <a:pPr algn="just"/>
            <a:r>
              <a:rPr lang="en-US" sz="2000" dirty="0">
                <a:latin typeface="Merriweather Sans" pitchFamily="2" charset="77"/>
              </a:rPr>
              <a:t>Almost £600k spent in legal costs to Final Hearing</a:t>
            </a:r>
          </a:p>
        </p:txBody>
      </p:sp>
      <p:sp>
        <p:nvSpPr>
          <p:cNvPr id="4" name="Slide Number Placeholder 3">
            <a:extLst>
              <a:ext uri="{FF2B5EF4-FFF2-40B4-BE49-F238E27FC236}">
                <a16:creationId xmlns:a16="http://schemas.microsoft.com/office/drawing/2014/main" id="{8646C6C8-A1C3-9E91-7184-D0C46E158F18}"/>
              </a:ext>
            </a:extLst>
          </p:cNvPr>
          <p:cNvSpPr>
            <a:spLocks noGrp="1"/>
          </p:cNvSpPr>
          <p:nvPr>
            <p:ph type="sldNum" sz="quarter" idx="12"/>
          </p:nvPr>
        </p:nvSpPr>
        <p:spPr/>
        <p:txBody>
          <a:bodyPr/>
          <a:lstStyle/>
          <a:p>
            <a:fld id="{2A1334E1-6B77-4161-B9D5-325260C527F0}" type="slidenum">
              <a:rPr lang="en-GB" smtClean="0"/>
              <a:pPr/>
              <a:t>5</a:t>
            </a:fld>
            <a:endParaRPr lang="en-GB" dirty="0"/>
          </a:p>
        </p:txBody>
      </p:sp>
    </p:spTree>
    <p:extLst>
      <p:ext uri="{BB962C8B-B14F-4D97-AF65-F5344CB8AC3E}">
        <p14:creationId xmlns:p14="http://schemas.microsoft.com/office/powerpoint/2010/main" val="4019195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A5E0-59DD-EFB3-B1F1-1BC6A2154A64}"/>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F12BF707-3C3E-4620-9691-598033361310}"/>
              </a:ext>
            </a:extLst>
          </p:cNvPr>
          <p:cNvSpPr>
            <a:spLocks noGrp="1"/>
          </p:cNvSpPr>
          <p:nvPr>
            <p:ph idx="1"/>
          </p:nvPr>
        </p:nvSpPr>
        <p:spPr/>
        <p:txBody>
          <a:bodyPr/>
          <a:lstStyle/>
          <a:p>
            <a:pPr marL="0" indent="0" algn="just">
              <a:buNone/>
            </a:pPr>
            <a:r>
              <a:rPr lang="en-US" sz="2000" u="sng" dirty="0">
                <a:latin typeface="Merriweather Sans" pitchFamily="2" charset="77"/>
              </a:rPr>
              <a:t>Apportionment</a:t>
            </a:r>
          </a:p>
          <a:p>
            <a:pPr marL="0" indent="0" algn="just">
              <a:buNone/>
            </a:pPr>
            <a:endParaRPr lang="en-US" sz="1200" u="sng" dirty="0">
              <a:latin typeface="Merriweather Sans" pitchFamily="2" charset="77"/>
            </a:endParaRPr>
          </a:p>
          <a:p>
            <a:pPr algn="just"/>
            <a:r>
              <a:rPr lang="en-US" sz="2000" dirty="0">
                <a:latin typeface="Merriweather Sans" pitchFamily="2" charset="77"/>
              </a:rPr>
              <a:t>Complicated and unusual chronology</a:t>
            </a:r>
          </a:p>
          <a:p>
            <a:pPr marL="0" indent="0" algn="just">
              <a:buNone/>
            </a:pPr>
            <a:endParaRPr lang="en-US" sz="1200" dirty="0">
              <a:latin typeface="Merriweather Sans" pitchFamily="2" charset="77"/>
            </a:endParaRPr>
          </a:p>
          <a:p>
            <a:pPr algn="just"/>
            <a:r>
              <a:rPr lang="en-US" sz="2000" dirty="0">
                <a:latin typeface="Merriweather Sans" pitchFamily="2" charset="77"/>
              </a:rPr>
              <a:t>Husband joined his employer’s DB scheme in 1988</a:t>
            </a:r>
          </a:p>
          <a:p>
            <a:pPr marL="0" indent="0" algn="just">
              <a:buNone/>
            </a:pPr>
            <a:endParaRPr lang="en-US" sz="1200" dirty="0">
              <a:latin typeface="Merriweather Sans" pitchFamily="2" charset="77"/>
            </a:endParaRPr>
          </a:p>
          <a:p>
            <a:pPr algn="just"/>
            <a:r>
              <a:rPr lang="en-US" sz="2000" dirty="0">
                <a:latin typeface="Merriweather Sans" pitchFamily="2" charset="77"/>
              </a:rPr>
              <a:t>Pre-marriage, he had reached the scheme’s maximum years of service</a:t>
            </a:r>
          </a:p>
          <a:p>
            <a:pPr marL="0" indent="0" algn="just">
              <a:buNone/>
            </a:pPr>
            <a:endParaRPr lang="en-US" sz="1200" dirty="0">
              <a:latin typeface="Merriweather Sans" pitchFamily="2" charset="77"/>
            </a:endParaRPr>
          </a:p>
          <a:p>
            <a:pPr algn="just"/>
            <a:r>
              <a:rPr lang="en-US" sz="2000" dirty="0">
                <a:latin typeface="Merriweather Sans" pitchFamily="2" charset="77"/>
              </a:rPr>
              <a:t>No further accruals by Husband from 2012</a:t>
            </a:r>
          </a:p>
          <a:p>
            <a:pPr marL="0" indent="0" algn="just">
              <a:buNone/>
            </a:pPr>
            <a:endParaRPr lang="en-US" sz="1200" dirty="0">
              <a:latin typeface="Merriweather Sans" pitchFamily="2" charset="77"/>
            </a:endParaRPr>
          </a:p>
          <a:p>
            <a:pPr algn="just"/>
            <a:r>
              <a:rPr lang="en-US" sz="2000" dirty="0">
                <a:latin typeface="Merriweather Sans" pitchFamily="2" charset="77"/>
              </a:rPr>
              <a:t>21 out of 24 years of service built up before the marriage</a:t>
            </a:r>
          </a:p>
        </p:txBody>
      </p:sp>
      <p:sp>
        <p:nvSpPr>
          <p:cNvPr id="4" name="Slide Number Placeholder 3">
            <a:extLst>
              <a:ext uri="{FF2B5EF4-FFF2-40B4-BE49-F238E27FC236}">
                <a16:creationId xmlns:a16="http://schemas.microsoft.com/office/drawing/2014/main" id="{9FC1A3AF-C30A-4F49-6B5F-24598D3E87CF}"/>
              </a:ext>
            </a:extLst>
          </p:cNvPr>
          <p:cNvSpPr>
            <a:spLocks noGrp="1"/>
          </p:cNvSpPr>
          <p:nvPr>
            <p:ph type="sldNum" sz="quarter" idx="12"/>
          </p:nvPr>
        </p:nvSpPr>
        <p:spPr/>
        <p:txBody>
          <a:bodyPr/>
          <a:lstStyle/>
          <a:p>
            <a:fld id="{2A1334E1-6B77-4161-B9D5-325260C527F0}" type="slidenum">
              <a:rPr lang="en-GB" smtClean="0"/>
              <a:pPr/>
              <a:t>6</a:t>
            </a:fld>
            <a:endParaRPr lang="en-GB" dirty="0"/>
          </a:p>
        </p:txBody>
      </p:sp>
    </p:spTree>
    <p:extLst>
      <p:ext uri="{BB962C8B-B14F-4D97-AF65-F5344CB8AC3E}">
        <p14:creationId xmlns:p14="http://schemas.microsoft.com/office/powerpoint/2010/main" val="322467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F9EA-EA4E-767F-B2CD-59710B62B6CD}"/>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E96A14A8-70BB-D8AD-330B-6DED6810E0C3}"/>
              </a:ext>
            </a:extLst>
          </p:cNvPr>
          <p:cNvSpPr>
            <a:spLocks noGrp="1"/>
          </p:cNvSpPr>
          <p:nvPr>
            <p:ph idx="1"/>
          </p:nvPr>
        </p:nvSpPr>
        <p:spPr/>
        <p:txBody>
          <a:bodyPr/>
          <a:lstStyle/>
          <a:p>
            <a:pPr marL="0" indent="0" algn="just">
              <a:buNone/>
            </a:pPr>
            <a:r>
              <a:rPr lang="en-US" sz="2000" u="sng" dirty="0">
                <a:latin typeface="Merriweather Sans" pitchFamily="2" charset="77"/>
              </a:rPr>
              <a:t>Apportionment continued</a:t>
            </a:r>
          </a:p>
          <a:p>
            <a:pPr marL="0" indent="0" algn="just">
              <a:buNone/>
            </a:pPr>
            <a:endParaRPr lang="en-US" sz="2000" dirty="0">
              <a:latin typeface="Merriweather Sans" pitchFamily="2" charset="77"/>
            </a:endParaRPr>
          </a:p>
          <a:p>
            <a:pPr algn="just"/>
            <a:r>
              <a:rPr lang="en-US" sz="2000" dirty="0">
                <a:latin typeface="Merriweather Sans" pitchFamily="2" charset="77"/>
              </a:rPr>
              <a:t>PODE assessed Husband’s CEV at £180,000 in 2009 and £2,215,351 in March 2021</a:t>
            </a:r>
          </a:p>
          <a:p>
            <a:pPr marL="0" indent="0" algn="just">
              <a:buNone/>
            </a:pPr>
            <a:endParaRPr lang="en-US" sz="1200" dirty="0">
              <a:latin typeface="Merriweather Sans" pitchFamily="2" charset="77"/>
            </a:endParaRPr>
          </a:p>
          <a:p>
            <a:pPr algn="just"/>
            <a:r>
              <a:rPr lang="en-US" sz="2000" dirty="0">
                <a:latin typeface="Merriweather Sans" pitchFamily="2" charset="77"/>
              </a:rPr>
              <a:t>Value in 2009 reflects underfunding</a:t>
            </a:r>
          </a:p>
          <a:p>
            <a:pPr marL="0" indent="0" algn="just">
              <a:buNone/>
            </a:pPr>
            <a:endParaRPr lang="en-US" sz="1200" dirty="0">
              <a:latin typeface="Merriweather Sans" pitchFamily="2" charset="77"/>
            </a:endParaRPr>
          </a:p>
          <a:p>
            <a:pPr algn="just"/>
            <a:r>
              <a:rPr lang="en-US" sz="2000" dirty="0">
                <a:latin typeface="Merriweather Sans" pitchFamily="2" charset="77"/>
              </a:rPr>
              <a:t>During the marriage, Husband’s company paid in significant sums to fix the deficit</a:t>
            </a:r>
          </a:p>
          <a:p>
            <a:pPr marL="0" indent="0" algn="just">
              <a:buNone/>
            </a:pPr>
            <a:endParaRPr lang="en-US" sz="1200" dirty="0">
              <a:latin typeface="Merriweather Sans" pitchFamily="2" charset="77"/>
            </a:endParaRPr>
          </a:p>
          <a:p>
            <a:pPr algn="just"/>
            <a:r>
              <a:rPr lang="en-US" sz="2000" dirty="0">
                <a:latin typeface="Merriweather Sans" pitchFamily="2" charset="77"/>
              </a:rPr>
              <a:t>Also macro-economic factors and some changes in actuarial methodology for pension valuation</a:t>
            </a:r>
          </a:p>
          <a:p>
            <a:endParaRPr lang="en-US" dirty="0"/>
          </a:p>
        </p:txBody>
      </p:sp>
      <p:sp>
        <p:nvSpPr>
          <p:cNvPr id="4" name="Slide Number Placeholder 3">
            <a:extLst>
              <a:ext uri="{FF2B5EF4-FFF2-40B4-BE49-F238E27FC236}">
                <a16:creationId xmlns:a16="http://schemas.microsoft.com/office/drawing/2014/main" id="{0DAAD2C0-D78A-16C1-65EA-205D04BE7062}"/>
              </a:ext>
            </a:extLst>
          </p:cNvPr>
          <p:cNvSpPr>
            <a:spLocks noGrp="1"/>
          </p:cNvSpPr>
          <p:nvPr>
            <p:ph type="sldNum" sz="quarter" idx="12"/>
          </p:nvPr>
        </p:nvSpPr>
        <p:spPr/>
        <p:txBody>
          <a:bodyPr/>
          <a:lstStyle/>
          <a:p>
            <a:fld id="{2A1334E1-6B77-4161-B9D5-325260C527F0}" type="slidenum">
              <a:rPr lang="en-GB" smtClean="0"/>
              <a:pPr/>
              <a:t>7</a:t>
            </a:fld>
            <a:endParaRPr lang="en-GB" dirty="0"/>
          </a:p>
        </p:txBody>
      </p:sp>
    </p:spTree>
    <p:extLst>
      <p:ext uri="{BB962C8B-B14F-4D97-AF65-F5344CB8AC3E}">
        <p14:creationId xmlns:p14="http://schemas.microsoft.com/office/powerpoint/2010/main" val="318813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B64DF-8833-4F71-E6C4-54D6BEAF1B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31EA2-0CCC-038F-9D76-882BE1C8E3CE}"/>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49F009C2-3DDD-60ED-1342-EA089B6AC883}"/>
              </a:ext>
            </a:extLst>
          </p:cNvPr>
          <p:cNvSpPr>
            <a:spLocks noGrp="1"/>
          </p:cNvSpPr>
          <p:nvPr>
            <p:ph idx="1"/>
          </p:nvPr>
        </p:nvSpPr>
        <p:spPr/>
        <p:txBody>
          <a:bodyPr/>
          <a:lstStyle/>
          <a:p>
            <a:pPr marL="0" indent="0" algn="just">
              <a:buNone/>
            </a:pPr>
            <a:r>
              <a:rPr lang="en-US" sz="2000" u="sng" dirty="0">
                <a:latin typeface="Merriweather Sans" pitchFamily="2" charset="77"/>
              </a:rPr>
              <a:t>Apportionment continued</a:t>
            </a:r>
          </a:p>
          <a:p>
            <a:pPr marL="0" indent="0" algn="just">
              <a:buNone/>
            </a:pPr>
            <a:endParaRPr lang="en-US" sz="2000" dirty="0">
              <a:latin typeface="Merriweather Sans" pitchFamily="2" charset="77"/>
            </a:endParaRPr>
          </a:p>
          <a:p>
            <a:pPr algn="just"/>
            <a:r>
              <a:rPr lang="en-US" sz="2000" dirty="0">
                <a:latin typeface="Merriweather Sans" pitchFamily="2" charset="77"/>
              </a:rPr>
              <a:t>PODE considered apportionment:</a:t>
            </a:r>
          </a:p>
          <a:p>
            <a:pPr lvl="1" algn="just"/>
            <a:r>
              <a:rPr lang="en-US" sz="2000" dirty="0">
                <a:latin typeface="Merriweather Sans" pitchFamily="2" charset="77"/>
              </a:rPr>
              <a:t>Years of service = 14.4% marital (Husband’s case)</a:t>
            </a:r>
          </a:p>
          <a:p>
            <a:pPr lvl="1" algn="just"/>
            <a:r>
              <a:rPr lang="en-US" sz="2000" dirty="0">
                <a:latin typeface="Merriweather Sans" pitchFamily="2" charset="77"/>
              </a:rPr>
              <a:t>Change in capital value = 91.5% marital (Wife’s case)</a:t>
            </a:r>
          </a:p>
          <a:p>
            <a:pPr lvl="1" algn="just"/>
            <a:endParaRPr lang="en-US" sz="1600" dirty="0">
              <a:latin typeface="Merriweather Sans" pitchFamily="2" charset="77"/>
            </a:endParaRPr>
          </a:p>
          <a:p>
            <a:pPr algn="just"/>
            <a:r>
              <a:rPr lang="en-US" sz="2000" dirty="0">
                <a:latin typeface="Merriweather Sans" pitchFamily="2" charset="77"/>
              </a:rPr>
              <a:t>Both methodologies consistent with PAG2</a:t>
            </a:r>
          </a:p>
          <a:p>
            <a:pPr marL="0" indent="0" algn="just">
              <a:buNone/>
            </a:pPr>
            <a:endParaRPr lang="en-US" sz="2000" dirty="0">
              <a:latin typeface="Merriweather Sans" pitchFamily="2" charset="77"/>
            </a:endParaRPr>
          </a:p>
          <a:p>
            <a:pPr algn="just"/>
            <a:r>
              <a:rPr lang="en-US" sz="2000" dirty="0">
                <a:latin typeface="Merriweather Sans" pitchFamily="2" charset="77"/>
              </a:rPr>
              <a:t>PODE concluded this was a matter for judicial determination </a:t>
            </a:r>
          </a:p>
        </p:txBody>
      </p:sp>
      <p:sp>
        <p:nvSpPr>
          <p:cNvPr id="4" name="Slide Number Placeholder 3">
            <a:extLst>
              <a:ext uri="{FF2B5EF4-FFF2-40B4-BE49-F238E27FC236}">
                <a16:creationId xmlns:a16="http://schemas.microsoft.com/office/drawing/2014/main" id="{DC97A235-8775-CDB1-090D-2796EEE512C5}"/>
              </a:ext>
            </a:extLst>
          </p:cNvPr>
          <p:cNvSpPr>
            <a:spLocks noGrp="1"/>
          </p:cNvSpPr>
          <p:nvPr>
            <p:ph type="sldNum" sz="quarter" idx="12"/>
          </p:nvPr>
        </p:nvSpPr>
        <p:spPr/>
        <p:txBody>
          <a:bodyPr/>
          <a:lstStyle/>
          <a:p>
            <a:fld id="{2A1334E1-6B77-4161-B9D5-325260C527F0}" type="slidenum">
              <a:rPr lang="en-GB" smtClean="0"/>
              <a:pPr/>
              <a:t>8</a:t>
            </a:fld>
            <a:endParaRPr lang="en-GB" dirty="0"/>
          </a:p>
        </p:txBody>
      </p:sp>
    </p:spTree>
    <p:extLst>
      <p:ext uri="{BB962C8B-B14F-4D97-AF65-F5344CB8AC3E}">
        <p14:creationId xmlns:p14="http://schemas.microsoft.com/office/powerpoint/2010/main" val="101488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28D6B-D5FD-8B41-5D88-0D308A29F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EF1F9-5EF8-F1F8-CCC1-3388813FDBDF}"/>
              </a:ext>
            </a:extLst>
          </p:cNvPr>
          <p:cNvSpPr>
            <a:spLocks noGrp="1"/>
          </p:cNvSpPr>
          <p:nvPr>
            <p:ph type="title"/>
          </p:nvPr>
        </p:nvSpPr>
        <p:spPr/>
        <p:txBody>
          <a:bodyPr/>
          <a:lstStyle/>
          <a:p>
            <a:r>
              <a:rPr lang="en-US" dirty="0">
                <a:solidFill>
                  <a:schemeClr val="tx1"/>
                </a:solidFill>
              </a:rPr>
              <a:t>Analysis</a:t>
            </a:r>
          </a:p>
        </p:txBody>
      </p:sp>
      <p:sp>
        <p:nvSpPr>
          <p:cNvPr id="3" name="Content Placeholder 2">
            <a:extLst>
              <a:ext uri="{FF2B5EF4-FFF2-40B4-BE49-F238E27FC236}">
                <a16:creationId xmlns:a16="http://schemas.microsoft.com/office/drawing/2014/main" id="{3734ACC8-546E-C546-043C-A378A04A47E0}"/>
              </a:ext>
            </a:extLst>
          </p:cNvPr>
          <p:cNvSpPr>
            <a:spLocks noGrp="1"/>
          </p:cNvSpPr>
          <p:nvPr>
            <p:ph idx="1"/>
          </p:nvPr>
        </p:nvSpPr>
        <p:spPr/>
        <p:txBody>
          <a:bodyPr/>
          <a:lstStyle/>
          <a:p>
            <a:pPr marL="0" indent="0" algn="just">
              <a:buNone/>
            </a:pPr>
            <a:r>
              <a:rPr lang="en-US" sz="2000" u="sng" dirty="0">
                <a:latin typeface="Merriweather Sans" pitchFamily="2" charset="77"/>
              </a:rPr>
              <a:t>Apportionment continued</a:t>
            </a:r>
          </a:p>
          <a:p>
            <a:pPr marL="0" indent="0" algn="just">
              <a:buNone/>
            </a:pPr>
            <a:endParaRPr lang="en-US" sz="2000" dirty="0">
              <a:latin typeface="Merriweather Sans" pitchFamily="2" charset="77"/>
            </a:endParaRPr>
          </a:p>
          <a:p>
            <a:pPr algn="just"/>
            <a:r>
              <a:rPr lang="en-US" sz="2000" dirty="0">
                <a:latin typeface="Merriweather Sans" pitchFamily="2" charset="77"/>
              </a:rPr>
              <a:t>HHJ Hess considered Hart v Hart [2017] EWCA Civ 1306:</a:t>
            </a:r>
          </a:p>
          <a:p>
            <a:pPr marL="0" indent="0" algn="just">
              <a:buNone/>
            </a:pPr>
            <a:endParaRPr lang="en-US" altLang="en-US" sz="2000" i="1" dirty="0">
              <a:latin typeface="Merriweather Sans" pitchFamily="2" charset="77"/>
            </a:endParaRPr>
          </a:p>
          <a:p>
            <a:pPr marL="400050" lvl="1" indent="0" algn="just">
              <a:buNone/>
            </a:pPr>
            <a:r>
              <a:rPr lang="en-US" altLang="en-US" sz="2000" i="1" dirty="0">
                <a:latin typeface="Merriweather Sans" pitchFamily="2" charset="77"/>
              </a:rPr>
              <a:t>“In arriving at this determination, the court does not have to apply any particular mathematical or other specific methodology. The court has a discretion as to how to arrive at a fair division and can simply apply a broad assessment of the division which would affect "overall fairness"…Finally, I would repeat that fairness has a broad horizon”</a:t>
            </a:r>
            <a:endParaRPr lang="en-US" altLang="en-US" sz="2000" dirty="0">
              <a:latin typeface="Merriweather Sans" pitchFamily="2" charset="77"/>
            </a:endParaRPr>
          </a:p>
          <a:p>
            <a:pPr marL="0" indent="0" algn="just">
              <a:buNone/>
            </a:pPr>
            <a:endParaRPr lang="en-US" sz="2000" dirty="0">
              <a:latin typeface="Merriweather Sans" pitchFamily="2" charset="77"/>
            </a:endParaRPr>
          </a:p>
        </p:txBody>
      </p:sp>
      <p:sp>
        <p:nvSpPr>
          <p:cNvPr id="4" name="Slide Number Placeholder 3">
            <a:extLst>
              <a:ext uri="{FF2B5EF4-FFF2-40B4-BE49-F238E27FC236}">
                <a16:creationId xmlns:a16="http://schemas.microsoft.com/office/drawing/2014/main" id="{1602CD0F-5908-9285-AEAC-26B7EFEC1A23}"/>
              </a:ext>
            </a:extLst>
          </p:cNvPr>
          <p:cNvSpPr>
            <a:spLocks noGrp="1"/>
          </p:cNvSpPr>
          <p:nvPr>
            <p:ph type="sldNum" sz="quarter" idx="12"/>
          </p:nvPr>
        </p:nvSpPr>
        <p:spPr/>
        <p:txBody>
          <a:bodyPr/>
          <a:lstStyle/>
          <a:p>
            <a:fld id="{2A1334E1-6B77-4161-B9D5-325260C527F0}" type="slidenum">
              <a:rPr lang="en-GB" smtClean="0"/>
              <a:pPr/>
              <a:t>9</a:t>
            </a:fld>
            <a:endParaRPr lang="en-GB" dirty="0"/>
          </a:p>
        </p:txBody>
      </p:sp>
    </p:spTree>
    <p:extLst>
      <p:ext uri="{BB962C8B-B14F-4D97-AF65-F5344CB8AC3E}">
        <p14:creationId xmlns:p14="http://schemas.microsoft.com/office/powerpoint/2010/main" val="4160989931"/>
      </p:ext>
    </p:extLst>
  </p:cSld>
  <p:clrMapOvr>
    <a:masterClrMapping/>
  </p:clrMapOvr>
</p:sld>
</file>

<file path=ppt/theme/theme1.xml><?xml version="1.0" encoding="utf-8"?>
<a:theme xmlns:a="http://schemas.openxmlformats.org/drawingml/2006/main" name="fenners">
  <a:themeElements>
    <a:clrScheme name="Custom 9">
      <a:dk1>
        <a:sysClr val="windowText" lastClr="000000"/>
      </a:dk1>
      <a:lt1>
        <a:sysClr val="window" lastClr="FFFFFF"/>
      </a:lt1>
      <a:dk2>
        <a:srgbClr val="303030"/>
      </a:dk2>
      <a:lt2>
        <a:srgbClr val="DEDEE0"/>
      </a:lt2>
      <a:accent1>
        <a:srgbClr val="03202F"/>
      </a:accent1>
      <a:accent2>
        <a:srgbClr val="8DB9E6"/>
      </a:accent2>
      <a:accent3>
        <a:srgbClr val="5F6971"/>
      </a:accent3>
      <a:accent4>
        <a:srgbClr val="808DA9"/>
      </a:accent4>
      <a:accent5>
        <a:srgbClr val="A90083"/>
      </a:accent5>
      <a:accent6>
        <a:srgbClr val="F32938"/>
      </a:accent6>
      <a:hlink>
        <a:srgbClr val="EF8200"/>
      </a:hlink>
      <a:folHlink>
        <a:srgbClr val="911C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10388</TotalTime>
  <Words>2749</Words>
  <Application>Microsoft Macintosh PowerPoint</Application>
  <PresentationFormat>On-screen Show (4:3)</PresentationFormat>
  <Paragraphs>411</Paragraphs>
  <Slides>49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Helvetica</vt:lpstr>
      <vt:lpstr>Merriweather Sans</vt:lpstr>
      <vt:lpstr>Merriweather Sans Bold</vt:lpstr>
      <vt:lpstr>Merriweather Sans Light</vt:lpstr>
      <vt:lpstr>fenners</vt:lpstr>
      <vt:lpstr>PowerPoint Presentation</vt:lpstr>
      <vt:lpstr>Previous case law update on 19 March 2026</vt:lpstr>
      <vt:lpstr>BS v HC [2026] EWFC 20 (B) </vt:lpstr>
      <vt:lpstr>Background</vt:lpstr>
      <vt:lpstr>Issues</vt:lpstr>
      <vt:lpstr>Analysis</vt:lpstr>
      <vt:lpstr>Analysis</vt:lpstr>
      <vt:lpstr>Analysis</vt:lpstr>
      <vt:lpstr>Analysis</vt:lpstr>
      <vt:lpstr>Analysis</vt:lpstr>
      <vt:lpstr>Analysis</vt:lpstr>
      <vt:lpstr>Analysis</vt:lpstr>
      <vt:lpstr>Analysis</vt:lpstr>
      <vt:lpstr>Analysis</vt:lpstr>
      <vt:lpstr>Analysis</vt:lpstr>
      <vt:lpstr>Analysis</vt:lpstr>
      <vt:lpstr>Decision</vt:lpstr>
      <vt:lpstr>Lessons</vt:lpstr>
      <vt:lpstr>Silberschmidt v Richards [2025] EWHC 2841 (Fam)</vt:lpstr>
      <vt:lpstr>Background</vt:lpstr>
      <vt:lpstr>Background</vt:lpstr>
      <vt:lpstr>Background</vt:lpstr>
      <vt:lpstr>Background</vt:lpstr>
      <vt:lpstr>Background</vt:lpstr>
      <vt:lpstr>Issue</vt:lpstr>
      <vt:lpstr>Analysis</vt:lpstr>
      <vt:lpstr>Analysis</vt:lpstr>
      <vt:lpstr>Analysis</vt:lpstr>
      <vt:lpstr>Analysis</vt:lpstr>
      <vt:lpstr>Analysis</vt:lpstr>
      <vt:lpstr>Analysis</vt:lpstr>
      <vt:lpstr>Decision</vt:lpstr>
      <vt:lpstr>Lessons</vt:lpstr>
      <vt:lpstr>LIN v PAR [2025] EWFC 401 </vt:lpstr>
      <vt:lpstr>Background</vt:lpstr>
      <vt:lpstr>Background</vt:lpstr>
      <vt:lpstr>Background</vt:lpstr>
      <vt:lpstr>Background</vt:lpstr>
      <vt:lpstr>Background</vt:lpstr>
      <vt:lpstr>Background</vt:lpstr>
      <vt:lpstr>Background</vt:lpstr>
      <vt:lpstr>Background</vt:lpstr>
      <vt:lpstr>Background</vt:lpstr>
      <vt:lpstr>Analysis</vt:lpstr>
      <vt:lpstr>Analysis</vt:lpstr>
      <vt:lpstr>Analysis</vt:lpstr>
      <vt:lpstr>Decision</vt:lpstr>
      <vt:lpstr>Lessons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Araba Taylor</dc:creator>
  <cp:lastModifiedBy>Lisa Hannant</cp:lastModifiedBy>
  <cp:revision>60</cp:revision>
  <dcterms:created xsi:type="dcterms:W3CDTF">2020-05-12T16:33:35Z</dcterms:created>
  <dcterms:modified xsi:type="dcterms:W3CDTF">2026-07-16T15:28:09Z</dcterms:modified>
</cp:coreProperties>
</file>