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688" r:id="rId4"/>
  </p:sldMasterIdLst>
  <p:notesMasterIdLst>
    <p:notesMasterId r:id="rId18"/>
  </p:notesMasterIdLst>
  <p:handoutMasterIdLst>
    <p:handoutMasterId r:id="rId19"/>
  </p:handoutMasterIdLst>
  <p:sldIdLst>
    <p:sldId id="945" r:id="rId5"/>
    <p:sldId id="905" r:id="rId6"/>
    <p:sldId id="928" r:id="rId7"/>
    <p:sldId id="927" r:id="rId8"/>
    <p:sldId id="935" r:id="rId9"/>
    <p:sldId id="944" r:id="rId10"/>
    <p:sldId id="950" r:id="rId11"/>
    <p:sldId id="951" r:id="rId12"/>
    <p:sldId id="952" r:id="rId13"/>
    <p:sldId id="942" r:id="rId14"/>
    <p:sldId id="943" r:id="rId15"/>
    <p:sldId id="949" r:id="rId16"/>
    <p:sldId id="953" r:id="rId17"/>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3BF9D37-FBD3-63C5-69A7-299D4C3FE269}" name="Lesley Rich" initials="LR" userId="S::lesley.rich@cambridgeshire.gov.uk::2b9c2cfb-29cb-4e87-a4b4-c54cfcc1c4a5" providerId="AD"/>
  <p188:author id="{D7D6C047-B336-B75B-A2E7-CEBF8CC2FBB7}" name="Karen Hedger" initials="KH" userId="S::karen.hedger@cambridgeshire.gov.uk::ab90e1bd-9697-4959-95f6-286e988e0c6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eed Deirdre"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33CC33"/>
    <a:srgbClr val="FF0066"/>
    <a:srgbClr val="3333CC"/>
    <a:srgbClr val="6666FF"/>
    <a:srgbClr val="66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38"/>
  </p:normalViewPr>
  <p:slideViewPr>
    <p:cSldViewPr snapToGrid="0">
      <p:cViewPr varScale="1">
        <p:scale>
          <a:sx n="113" d="100"/>
          <a:sy n="113" d="100"/>
        </p:scale>
        <p:origin x="1624" y="176"/>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1026">
            <a:extLst>
              <a:ext uri="{FF2B5EF4-FFF2-40B4-BE49-F238E27FC236}">
                <a16:creationId xmlns:a16="http://schemas.microsoft.com/office/drawing/2014/main" id="{05D2E0B2-FA2B-D358-8BD2-E0D5A582CB8A}"/>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ct val="20000"/>
              </a:spcBef>
              <a:spcAft>
                <a:spcPts val="0"/>
              </a:spcAft>
              <a:buFontTx/>
              <a:buChar char="•"/>
              <a:defRPr sz="1200" b="1" i="1">
                <a:latin typeface="Arial" charset="0"/>
              </a:defRPr>
            </a:lvl1pPr>
          </a:lstStyle>
          <a:p>
            <a:pPr>
              <a:defRPr/>
            </a:pPr>
            <a:endParaRPr lang="en-GB" dirty="0"/>
          </a:p>
        </p:txBody>
      </p:sp>
      <p:sp>
        <p:nvSpPr>
          <p:cNvPr id="66563" name="Rectangle 1027">
            <a:extLst>
              <a:ext uri="{FF2B5EF4-FFF2-40B4-BE49-F238E27FC236}">
                <a16:creationId xmlns:a16="http://schemas.microsoft.com/office/drawing/2014/main" id="{04535217-A448-E113-14EE-860250F9B22F}"/>
              </a:ext>
            </a:extLst>
          </p:cNvPr>
          <p:cNvSpPr>
            <a:spLocks noGrp="1" noChangeArrowheads="1"/>
          </p:cNvSpPr>
          <p:nvPr>
            <p:ph type="dt" sz="quarter"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fontAlgn="auto" hangingPunct="1">
              <a:spcBef>
                <a:spcPct val="20000"/>
              </a:spcBef>
              <a:spcAft>
                <a:spcPts val="0"/>
              </a:spcAft>
              <a:buFontTx/>
              <a:buChar char="•"/>
              <a:defRPr sz="1200" b="1" i="1">
                <a:latin typeface="Arial" charset="0"/>
              </a:defRPr>
            </a:lvl1pPr>
          </a:lstStyle>
          <a:p>
            <a:pPr>
              <a:defRPr/>
            </a:pPr>
            <a:endParaRPr lang="en-GB" dirty="0"/>
          </a:p>
        </p:txBody>
      </p:sp>
      <p:sp>
        <p:nvSpPr>
          <p:cNvPr id="66564" name="Rectangle 1028">
            <a:extLst>
              <a:ext uri="{FF2B5EF4-FFF2-40B4-BE49-F238E27FC236}">
                <a16:creationId xmlns:a16="http://schemas.microsoft.com/office/drawing/2014/main" id="{29C4E603-8802-8C62-A8D0-7B4E67FF7DE4}"/>
              </a:ext>
            </a:extLst>
          </p:cNvPr>
          <p:cNvSpPr>
            <a:spLocks noGrp="1" noChangeArrowheads="1"/>
          </p:cNvSpPr>
          <p:nvPr>
            <p:ph type="ftr" sz="quarter" idx="2"/>
          </p:nvPr>
        </p:nvSpPr>
        <p:spPr bwMode="auto">
          <a:xfrm>
            <a:off x="0" y="9431338"/>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fontAlgn="auto" hangingPunct="1">
              <a:spcBef>
                <a:spcPct val="20000"/>
              </a:spcBef>
              <a:spcAft>
                <a:spcPts val="0"/>
              </a:spcAft>
              <a:buFontTx/>
              <a:buChar char="•"/>
              <a:defRPr sz="1200" b="1" i="1">
                <a:latin typeface="Arial" charset="0"/>
              </a:defRPr>
            </a:lvl1pPr>
          </a:lstStyle>
          <a:p>
            <a:pPr>
              <a:defRPr/>
            </a:pPr>
            <a:endParaRPr lang="en-GB" dirty="0"/>
          </a:p>
        </p:txBody>
      </p:sp>
      <p:sp>
        <p:nvSpPr>
          <p:cNvPr id="66565" name="Rectangle 1029">
            <a:extLst>
              <a:ext uri="{FF2B5EF4-FFF2-40B4-BE49-F238E27FC236}">
                <a16:creationId xmlns:a16="http://schemas.microsoft.com/office/drawing/2014/main" id="{A69DF483-5ABE-191C-4923-D7D2AD643C39}"/>
              </a:ext>
            </a:extLst>
          </p:cNvPr>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fontAlgn="auto" hangingPunct="1">
              <a:spcBef>
                <a:spcPct val="20000"/>
              </a:spcBef>
              <a:spcAft>
                <a:spcPts val="0"/>
              </a:spcAft>
              <a:buFontTx/>
              <a:buChar char="•"/>
              <a:defRPr sz="1200" b="1" i="1">
                <a:latin typeface="+mn-lt"/>
              </a:defRPr>
            </a:lvl1pPr>
          </a:lstStyle>
          <a:p>
            <a:pPr>
              <a:defRPr/>
            </a:pPr>
            <a:fld id="{89AA4624-0454-47EB-9E3A-38903129AAB0}" type="slidenum">
              <a:rPr lang="en-GB" altLang="en-US"/>
              <a:pPr>
                <a:defRPr/>
              </a:pPr>
              <a:t>‹#›</a:t>
            </a:fld>
            <a:endParaRPr lang="en-GB"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050">
            <a:extLst>
              <a:ext uri="{FF2B5EF4-FFF2-40B4-BE49-F238E27FC236}">
                <a16:creationId xmlns:a16="http://schemas.microsoft.com/office/drawing/2014/main" id="{EE03E656-9036-EA65-F24B-D809C99817B4}"/>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ct val="20000"/>
              </a:spcBef>
              <a:spcAft>
                <a:spcPts val="0"/>
              </a:spcAft>
              <a:buFontTx/>
              <a:buChar char="•"/>
              <a:defRPr sz="1200" b="1" i="1">
                <a:latin typeface="Arial" charset="0"/>
              </a:defRPr>
            </a:lvl1pPr>
          </a:lstStyle>
          <a:p>
            <a:pPr>
              <a:defRPr/>
            </a:pPr>
            <a:endParaRPr lang="en-GB" dirty="0"/>
          </a:p>
        </p:txBody>
      </p:sp>
      <p:sp>
        <p:nvSpPr>
          <p:cNvPr id="67587" name="Rectangle 2051">
            <a:extLst>
              <a:ext uri="{FF2B5EF4-FFF2-40B4-BE49-F238E27FC236}">
                <a16:creationId xmlns:a16="http://schemas.microsoft.com/office/drawing/2014/main" id="{3F070F70-955D-152F-DBF8-AC7F6E85E1FB}"/>
              </a:ext>
            </a:extLst>
          </p:cNvPr>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fontAlgn="auto" hangingPunct="1">
              <a:spcBef>
                <a:spcPct val="20000"/>
              </a:spcBef>
              <a:spcAft>
                <a:spcPts val="0"/>
              </a:spcAft>
              <a:buFontTx/>
              <a:buChar char="•"/>
              <a:defRPr sz="1200" b="1" i="1">
                <a:latin typeface="Arial" charset="0"/>
              </a:defRPr>
            </a:lvl1pPr>
          </a:lstStyle>
          <a:p>
            <a:pPr>
              <a:defRPr/>
            </a:pPr>
            <a:endParaRPr lang="en-GB" dirty="0"/>
          </a:p>
        </p:txBody>
      </p:sp>
      <p:sp>
        <p:nvSpPr>
          <p:cNvPr id="9220" name="Rectangle 2052">
            <a:extLst>
              <a:ext uri="{FF2B5EF4-FFF2-40B4-BE49-F238E27FC236}">
                <a16:creationId xmlns:a16="http://schemas.microsoft.com/office/drawing/2014/main" id="{894718AA-695C-7E55-BAC1-D0D5CAEAF369}"/>
              </a:ext>
            </a:extLst>
          </p:cNvPr>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dirty="0"/>
          </a:p>
        </p:txBody>
      </p:sp>
      <p:sp>
        <p:nvSpPr>
          <p:cNvPr id="67589" name="Rectangle 2053">
            <a:extLst>
              <a:ext uri="{FF2B5EF4-FFF2-40B4-BE49-F238E27FC236}">
                <a16:creationId xmlns:a16="http://schemas.microsoft.com/office/drawing/2014/main" id="{017F1C2B-A9EA-6DC8-3699-E87A15A36D31}"/>
              </a:ext>
            </a:extLst>
          </p:cNvPr>
          <p:cNvSpPr>
            <a:spLocks noGrp="1" noChangeArrowheads="1"/>
          </p:cNvSpPr>
          <p:nvPr>
            <p:ph type="body" sz="quarter" idx="3"/>
          </p:nvPr>
        </p:nvSpPr>
        <p:spPr bwMode="auto">
          <a:xfrm>
            <a:off x="906463" y="4716463"/>
            <a:ext cx="498475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67590" name="Rectangle 2054">
            <a:extLst>
              <a:ext uri="{FF2B5EF4-FFF2-40B4-BE49-F238E27FC236}">
                <a16:creationId xmlns:a16="http://schemas.microsoft.com/office/drawing/2014/main" id="{60200193-113C-ECF9-3AF9-4158BDCC4C47}"/>
              </a:ext>
            </a:extLst>
          </p:cNvPr>
          <p:cNvSpPr>
            <a:spLocks noGrp="1" noChangeArrowheads="1"/>
          </p:cNvSpPr>
          <p:nvPr>
            <p:ph type="ftr" sz="quarter" idx="4"/>
          </p:nvPr>
        </p:nvSpPr>
        <p:spPr bwMode="auto">
          <a:xfrm>
            <a:off x="0" y="9431338"/>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fontAlgn="auto" hangingPunct="1">
              <a:spcBef>
                <a:spcPct val="20000"/>
              </a:spcBef>
              <a:spcAft>
                <a:spcPts val="0"/>
              </a:spcAft>
              <a:buFontTx/>
              <a:buChar char="•"/>
              <a:defRPr sz="1200" b="1" i="1">
                <a:latin typeface="Arial" charset="0"/>
              </a:defRPr>
            </a:lvl1pPr>
          </a:lstStyle>
          <a:p>
            <a:pPr>
              <a:defRPr/>
            </a:pPr>
            <a:endParaRPr lang="en-GB" dirty="0"/>
          </a:p>
        </p:txBody>
      </p:sp>
      <p:sp>
        <p:nvSpPr>
          <p:cNvPr id="67591" name="Rectangle 2055">
            <a:extLst>
              <a:ext uri="{FF2B5EF4-FFF2-40B4-BE49-F238E27FC236}">
                <a16:creationId xmlns:a16="http://schemas.microsoft.com/office/drawing/2014/main" id="{C49F56DB-5A33-B014-85DA-6DEEF389A70E}"/>
              </a:ext>
            </a:extLst>
          </p:cNvPr>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fontAlgn="auto" hangingPunct="1">
              <a:spcBef>
                <a:spcPct val="20000"/>
              </a:spcBef>
              <a:spcAft>
                <a:spcPts val="0"/>
              </a:spcAft>
              <a:buFontTx/>
              <a:buChar char="•"/>
              <a:defRPr sz="1200" b="1" i="1">
                <a:latin typeface="+mn-lt"/>
              </a:defRPr>
            </a:lvl1pPr>
          </a:lstStyle>
          <a:p>
            <a:pPr>
              <a:defRPr/>
            </a:pPr>
            <a:fld id="{5765C3F1-15E2-49B0-9EDE-71C8F6F56E7B}" type="slidenum">
              <a:rPr lang="en-GB" altLang="en-US"/>
              <a:pPr>
                <a:defRPr/>
              </a:pPr>
              <a:t>‹#›</a:t>
            </a:fld>
            <a:endParaRPr lang="en-GB"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E6B911-1859-DCC6-696D-DE0A61A0B9C7}"/>
            </a:ext>
          </a:extLst>
        </p:cNvPr>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2F93DC98-96DC-5FB6-1994-0B752DC08B6B}"/>
              </a:ext>
            </a:extLst>
          </p:cNvPr>
          <p:cNvSpPr>
            <a:spLocks noGrp="1" noRot="1" noChangeAspect="1" noChangeArrowheads="1" noTextEdit="1"/>
          </p:cNvSpPr>
          <p:nvPr>
            <p:ph type="sldImg"/>
          </p:nvPr>
        </p:nvSpPr>
        <p:spPr>
          <a:ln/>
        </p:spPr>
        <p:txBody>
          <a:bodyPr/>
          <a:lstStyle/>
          <a:p>
            <a:endParaRPr lang="en-GB" dirty="0"/>
          </a:p>
        </p:txBody>
      </p:sp>
      <p:sp>
        <p:nvSpPr>
          <p:cNvPr id="51203" name="Notes Placeholder 2">
            <a:extLst>
              <a:ext uri="{FF2B5EF4-FFF2-40B4-BE49-F238E27FC236}">
                <a16:creationId xmlns:a16="http://schemas.microsoft.com/office/drawing/2014/main" id="{CBAB1650-FB2A-F3CB-B074-3FECDC8E37B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1204" name="Slide Number Placeholder 3">
            <a:extLst>
              <a:ext uri="{FF2B5EF4-FFF2-40B4-BE49-F238E27FC236}">
                <a16:creationId xmlns:a16="http://schemas.microsoft.com/office/drawing/2014/main" id="{10579418-1C35-E004-3846-BA486EEA9AD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defTabSz="4572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4572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4572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457200" eaLnBrk="0" fontAlgn="base" hangingPunct="0">
              <a:spcBef>
                <a:spcPct val="30000"/>
              </a:spcBef>
              <a:spcAft>
                <a:spcPct val="0"/>
              </a:spcAft>
              <a:defRPr sz="1200">
                <a:solidFill>
                  <a:schemeClr val="tx1"/>
                </a:solidFill>
                <a:latin typeface="Times New Roman" panose="02020603050405020304" pitchFamily="18" charset="0"/>
              </a:defRPr>
            </a:lvl9pPr>
          </a:lstStyle>
          <a:p>
            <a:pPr fontAlgn="base">
              <a:spcBef>
                <a:spcPct val="20000"/>
              </a:spcBef>
              <a:spcAft>
                <a:spcPct val="0"/>
              </a:spcAft>
            </a:pPr>
            <a:fld id="{F9F0CF84-DFED-425F-B623-962AAB55989D}" type="slidenum">
              <a:rPr lang="en-GB" altLang="en-US" smtClean="0">
                <a:latin typeface="Arial" panose="020B0604020202020204" pitchFamily="34" charset="0"/>
              </a:rPr>
              <a:pPr fontAlgn="base">
                <a:spcBef>
                  <a:spcPct val="20000"/>
                </a:spcBef>
                <a:spcAft>
                  <a:spcPct val="0"/>
                </a:spcAft>
              </a:pPr>
              <a:t>1</a:t>
            </a:fld>
            <a:endParaRPr lang="en-GB" altLang="en-US" dirty="0">
              <a:latin typeface="Arial" panose="020B0604020202020204" pitchFamily="34" charset="0"/>
            </a:endParaRPr>
          </a:p>
        </p:txBody>
      </p:sp>
    </p:spTree>
    <p:extLst>
      <p:ext uri="{BB962C8B-B14F-4D97-AF65-F5344CB8AC3E}">
        <p14:creationId xmlns:p14="http://schemas.microsoft.com/office/powerpoint/2010/main" val="23330329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59C3B2-BEDE-52A8-6467-0240A41C2CE9}"/>
            </a:ext>
          </a:extLst>
        </p:cNvPr>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72EE22F1-9750-B79C-14E6-DC9C7CF2E409}"/>
              </a:ext>
            </a:extLst>
          </p:cNvPr>
          <p:cNvSpPr>
            <a:spLocks noGrp="1" noRot="1" noChangeAspect="1" noChangeArrowheads="1" noTextEdit="1"/>
          </p:cNvSpPr>
          <p:nvPr>
            <p:ph type="sldImg"/>
          </p:nvPr>
        </p:nvSpPr>
        <p:spPr>
          <a:ln/>
        </p:spPr>
        <p:txBody>
          <a:bodyPr/>
          <a:lstStyle/>
          <a:p>
            <a:endParaRPr lang="en-GB" dirty="0"/>
          </a:p>
        </p:txBody>
      </p:sp>
      <p:sp>
        <p:nvSpPr>
          <p:cNvPr id="51203" name="Notes Placeholder 2">
            <a:extLst>
              <a:ext uri="{FF2B5EF4-FFF2-40B4-BE49-F238E27FC236}">
                <a16:creationId xmlns:a16="http://schemas.microsoft.com/office/drawing/2014/main" id="{6E530133-4ACE-5C5B-080E-197C53C7099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1204" name="Slide Number Placeholder 3">
            <a:extLst>
              <a:ext uri="{FF2B5EF4-FFF2-40B4-BE49-F238E27FC236}">
                <a16:creationId xmlns:a16="http://schemas.microsoft.com/office/drawing/2014/main" id="{BEBB2DF7-EB57-B9A4-772A-B3EFA6E3A4B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defTabSz="4572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4572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4572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457200" eaLnBrk="0" fontAlgn="base" hangingPunct="0">
              <a:spcBef>
                <a:spcPct val="30000"/>
              </a:spcBef>
              <a:spcAft>
                <a:spcPct val="0"/>
              </a:spcAft>
              <a:defRPr sz="1200">
                <a:solidFill>
                  <a:schemeClr val="tx1"/>
                </a:solidFill>
                <a:latin typeface="Times New Roman" panose="02020603050405020304" pitchFamily="18" charset="0"/>
              </a:defRPr>
            </a:lvl9pPr>
          </a:lstStyle>
          <a:p>
            <a:pPr fontAlgn="base">
              <a:spcBef>
                <a:spcPct val="20000"/>
              </a:spcBef>
              <a:spcAft>
                <a:spcPct val="0"/>
              </a:spcAft>
            </a:pPr>
            <a:fld id="{F9F0CF84-DFED-425F-B623-962AAB55989D}" type="slidenum">
              <a:rPr lang="en-GB" altLang="en-US" smtClean="0">
                <a:latin typeface="Arial" panose="020B0604020202020204" pitchFamily="34" charset="0"/>
              </a:rPr>
              <a:pPr fontAlgn="base">
                <a:spcBef>
                  <a:spcPct val="20000"/>
                </a:spcBef>
                <a:spcAft>
                  <a:spcPct val="0"/>
                </a:spcAft>
              </a:pPr>
              <a:t>13</a:t>
            </a:fld>
            <a:endParaRPr lang="en-GB" altLang="en-US" dirty="0">
              <a:latin typeface="Arial" panose="020B0604020202020204" pitchFamily="34" charset="0"/>
            </a:endParaRPr>
          </a:p>
        </p:txBody>
      </p:sp>
    </p:spTree>
    <p:extLst>
      <p:ext uri="{BB962C8B-B14F-4D97-AF65-F5344CB8AC3E}">
        <p14:creationId xmlns:p14="http://schemas.microsoft.com/office/powerpoint/2010/main" val="3158579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3A453399-9D34-2D18-EA66-3058B38926D4}"/>
              </a:ext>
            </a:extLst>
          </p:cNvPr>
          <p:cNvSpPr>
            <a:spLocks noGrp="1" noRot="1" noChangeAspect="1" noChangeArrowheads="1" noTextEdit="1"/>
          </p:cNvSpPr>
          <p:nvPr>
            <p:ph type="sldImg"/>
          </p:nvPr>
        </p:nvSpPr>
        <p:spPr>
          <a:ln/>
        </p:spPr>
        <p:txBody>
          <a:bodyPr/>
          <a:lstStyle/>
          <a:p>
            <a:endParaRPr lang="en-GB" dirty="0"/>
          </a:p>
        </p:txBody>
      </p:sp>
      <p:sp>
        <p:nvSpPr>
          <p:cNvPr id="16387" name="Notes Placeholder 2">
            <a:extLst>
              <a:ext uri="{FF2B5EF4-FFF2-40B4-BE49-F238E27FC236}">
                <a16:creationId xmlns:a16="http://schemas.microsoft.com/office/drawing/2014/main" id="{23551DC7-C5EC-5484-5C1E-219B0583E4D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Voluntary – We are not a statutory service and therefore if clients do not consent / decline support that is their decision </a:t>
            </a:r>
          </a:p>
          <a:p>
            <a:endParaRPr lang="en-GB" altLang="en-US" dirty="0"/>
          </a:p>
        </p:txBody>
      </p:sp>
      <p:sp>
        <p:nvSpPr>
          <p:cNvPr id="4" name="Slide Number Placeholder 3">
            <a:extLst>
              <a:ext uri="{FF2B5EF4-FFF2-40B4-BE49-F238E27FC236}">
                <a16:creationId xmlns:a16="http://schemas.microsoft.com/office/drawing/2014/main" id="{8F7AE163-18B9-37F0-2B40-70173E65F0CA}"/>
              </a:ext>
            </a:extLst>
          </p:cNvPr>
          <p:cNvSpPr>
            <a:spLocks noGrp="1"/>
          </p:cNvSpPr>
          <p:nvPr>
            <p:ph type="sldNum" sz="quarter" idx="5"/>
          </p:nvPr>
        </p:nvSpPr>
        <p:spPr/>
        <p:txBody>
          <a:bodyPr/>
          <a:lstStyle/>
          <a:p>
            <a:pPr>
              <a:defRPr/>
            </a:pPr>
            <a:fld id="{0D236422-0E98-4438-B188-44006D6D74DF}" type="slidenum">
              <a:rPr lang="en-GB" altLang="en-US" smtClean="0"/>
              <a:pPr>
                <a:defRPr/>
              </a:pPr>
              <a:t>3</a:t>
            </a:fld>
            <a:endParaRPr lang="en-GB"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743C6F-E36C-DB61-EA40-4C318FD5B37A}"/>
            </a:ext>
          </a:extLst>
        </p:cNvPr>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7E8FD8CE-712A-EA8A-5C0C-40123BC0DB18}"/>
              </a:ext>
            </a:extLst>
          </p:cNvPr>
          <p:cNvSpPr>
            <a:spLocks noGrp="1" noRot="1" noChangeAspect="1" noChangeArrowheads="1" noTextEdit="1"/>
          </p:cNvSpPr>
          <p:nvPr>
            <p:ph type="sldImg"/>
          </p:nvPr>
        </p:nvSpPr>
        <p:spPr>
          <a:ln/>
        </p:spPr>
        <p:txBody>
          <a:bodyPr/>
          <a:lstStyle/>
          <a:p>
            <a:endParaRPr lang="en-GB" dirty="0"/>
          </a:p>
        </p:txBody>
      </p:sp>
      <p:sp>
        <p:nvSpPr>
          <p:cNvPr id="51203" name="Notes Placeholder 2">
            <a:extLst>
              <a:ext uri="{FF2B5EF4-FFF2-40B4-BE49-F238E27FC236}">
                <a16:creationId xmlns:a16="http://schemas.microsoft.com/office/drawing/2014/main" id="{09ECDB53-A533-7DFA-A8FE-5E434265DD2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1204" name="Slide Number Placeholder 3">
            <a:extLst>
              <a:ext uri="{FF2B5EF4-FFF2-40B4-BE49-F238E27FC236}">
                <a16:creationId xmlns:a16="http://schemas.microsoft.com/office/drawing/2014/main" id="{C83DCBC8-167A-A541-2608-EC8C03B03C2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defTabSz="4572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4572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4572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457200" eaLnBrk="0" fontAlgn="base" hangingPunct="0">
              <a:spcBef>
                <a:spcPct val="30000"/>
              </a:spcBef>
              <a:spcAft>
                <a:spcPct val="0"/>
              </a:spcAft>
              <a:defRPr sz="1200">
                <a:solidFill>
                  <a:schemeClr val="tx1"/>
                </a:solidFill>
                <a:latin typeface="Times New Roman" panose="02020603050405020304" pitchFamily="18" charset="0"/>
              </a:defRPr>
            </a:lvl9pPr>
          </a:lstStyle>
          <a:p>
            <a:pPr fontAlgn="base">
              <a:spcBef>
                <a:spcPct val="20000"/>
              </a:spcBef>
              <a:spcAft>
                <a:spcPct val="0"/>
              </a:spcAft>
            </a:pPr>
            <a:fld id="{F9F0CF84-DFED-425F-B623-962AAB55989D}" type="slidenum">
              <a:rPr lang="en-GB" altLang="en-US" smtClean="0">
                <a:latin typeface="Arial" panose="020B0604020202020204" pitchFamily="34" charset="0"/>
              </a:rPr>
              <a:pPr fontAlgn="base">
                <a:spcBef>
                  <a:spcPct val="20000"/>
                </a:spcBef>
                <a:spcAft>
                  <a:spcPct val="0"/>
                </a:spcAft>
              </a:pPr>
              <a:t>6</a:t>
            </a:fld>
            <a:endParaRPr lang="en-GB" altLang="en-US" dirty="0">
              <a:latin typeface="Arial" panose="020B0604020202020204" pitchFamily="34" charset="0"/>
            </a:endParaRPr>
          </a:p>
        </p:txBody>
      </p:sp>
    </p:spTree>
    <p:extLst>
      <p:ext uri="{BB962C8B-B14F-4D97-AF65-F5344CB8AC3E}">
        <p14:creationId xmlns:p14="http://schemas.microsoft.com/office/powerpoint/2010/main" val="42872604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577F9-9051-C984-73E0-E1281F54B4CC}"/>
            </a:ext>
          </a:extLst>
        </p:cNvPr>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EF5E2280-2909-01D8-9BED-F4145E358892}"/>
              </a:ext>
            </a:extLst>
          </p:cNvPr>
          <p:cNvSpPr>
            <a:spLocks noGrp="1" noRot="1" noChangeAspect="1" noChangeArrowheads="1" noTextEdit="1"/>
          </p:cNvSpPr>
          <p:nvPr>
            <p:ph type="sldImg"/>
          </p:nvPr>
        </p:nvSpPr>
        <p:spPr>
          <a:ln/>
        </p:spPr>
        <p:txBody>
          <a:bodyPr/>
          <a:lstStyle/>
          <a:p>
            <a:endParaRPr lang="en-GB" dirty="0"/>
          </a:p>
        </p:txBody>
      </p:sp>
      <p:sp>
        <p:nvSpPr>
          <p:cNvPr id="51203" name="Notes Placeholder 2">
            <a:extLst>
              <a:ext uri="{FF2B5EF4-FFF2-40B4-BE49-F238E27FC236}">
                <a16:creationId xmlns:a16="http://schemas.microsoft.com/office/drawing/2014/main" id="{ED6C9690-F4D1-34D0-2CCC-EBB44D22E2C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1204" name="Slide Number Placeholder 3">
            <a:extLst>
              <a:ext uri="{FF2B5EF4-FFF2-40B4-BE49-F238E27FC236}">
                <a16:creationId xmlns:a16="http://schemas.microsoft.com/office/drawing/2014/main" id="{0F3550DA-10E6-1DA3-D5A3-81E22FF530A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defTabSz="4572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4572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4572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457200" eaLnBrk="0" fontAlgn="base" hangingPunct="0">
              <a:spcBef>
                <a:spcPct val="30000"/>
              </a:spcBef>
              <a:spcAft>
                <a:spcPct val="0"/>
              </a:spcAft>
              <a:defRPr sz="1200">
                <a:solidFill>
                  <a:schemeClr val="tx1"/>
                </a:solidFill>
                <a:latin typeface="Times New Roman" panose="02020603050405020304" pitchFamily="18" charset="0"/>
              </a:defRPr>
            </a:lvl9pPr>
          </a:lstStyle>
          <a:p>
            <a:pPr fontAlgn="base">
              <a:spcBef>
                <a:spcPct val="20000"/>
              </a:spcBef>
              <a:spcAft>
                <a:spcPct val="0"/>
              </a:spcAft>
            </a:pPr>
            <a:fld id="{F9F0CF84-DFED-425F-B623-962AAB55989D}" type="slidenum">
              <a:rPr lang="en-GB" altLang="en-US" smtClean="0">
                <a:latin typeface="Arial" panose="020B0604020202020204" pitchFamily="34" charset="0"/>
              </a:rPr>
              <a:pPr fontAlgn="base">
                <a:spcBef>
                  <a:spcPct val="20000"/>
                </a:spcBef>
                <a:spcAft>
                  <a:spcPct val="0"/>
                </a:spcAft>
              </a:pPr>
              <a:t>7</a:t>
            </a:fld>
            <a:endParaRPr lang="en-GB" altLang="en-US" dirty="0">
              <a:latin typeface="Arial" panose="020B0604020202020204" pitchFamily="34" charset="0"/>
            </a:endParaRPr>
          </a:p>
        </p:txBody>
      </p:sp>
    </p:spTree>
    <p:extLst>
      <p:ext uri="{BB962C8B-B14F-4D97-AF65-F5344CB8AC3E}">
        <p14:creationId xmlns:p14="http://schemas.microsoft.com/office/powerpoint/2010/main" val="786857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9E651-3FA6-C15F-0105-A75249C684BC}"/>
            </a:ext>
          </a:extLst>
        </p:cNvPr>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432DA7E5-6395-F6B1-E105-F26EEF876961}"/>
              </a:ext>
            </a:extLst>
          </p:cNvPr>
          <p:cNvSpPr>
            <a:spLocks noGrp="1" noRot="1" noChangeAspect="1" noChangeArrowheads="1" noTextEdit="1"/>
          </p:cNvSpPr>
          <p:nvPr>
            <p:ph type="sldImg"/>
          </p:nvPr>
        </p:nvSpPr>
        <p:spPr>
          <a:ln/>
        </p:spPr>
        <p:txBody>
          <a:bodyPr/>
          <a:lstStyle/>
          <a:p>
            <a:endParaRPr lang="en-GB" dirty="0"/>
          </a:p>
        </p:txBody>
      </p:sp>
      <p:sp>
        <p:nvSpPr>
          <p:cNvPr id="51203" name="Notes Placeholder 2">
            <a:extLst>
              <a:ext uri="{FF2B5EF4-FFF2-40B4-BE49-F238E27FC236}">
                <a16:creationId xmlns:a16="http://schemas.microsoft.com/office/drawing/2014/main" id="{7B3263E8-038B-EEFE-AA2D-E5BC15EBC83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1204" name="Slide Number Placeholder 3">
            <a:extLst>
              <a:ext uri="{FF2B5EF4-FFF2-40B4-BE49-F238E27FC236}">
                <a16:creationId xmlns:a16="http://schemas.microsoft.com/office/drawing/2014/main" id="{3B3970F4-40A2-B5A0-5156-507C1E3B1C8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defTabSz="4572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4572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4572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457200" eaLnBrk="0" fontAlgn="base" hangingPunct="0">
              <a:spcBef>
                <a:spcPct val="30000"/>
              </a:spcBef>
              <a:spcAft>
                <a:spcPct val="0"/>
              </a:spcAft>
              <a:defRPr sz="1200">
                <a:solidFill>
                  <a:schemeClr val="tx1"/>
                </a:solidFill>
                <a:latin typeface="Times New Roman" panose="02020603050405020304" pitchFamily="18" charset="0"/>
              </a:defRPr>
            </a:lvl9pPr>
          </a:lstStyle>
          <a:p>
            <a:pPr fontAlgn="base">
              <a:spcBef>
                <a:spcPct val="20000"/>
              </a:spcBef>
              <a:spcAft>
                <a:spcPct val="0"/>
              </a:spcAft>
            </a:pPr>
            <a:fld id="{F9F0CF84-DFED-425F-B623-962AAB55989D}" type="slidenum">
              <a:rPr lang="en-GB" altLang="en-US" smtClean="0">
                <a:latin typeface="Arial" panose="020B0604020202020204" pitchFamily="34" charset="0"/>
              </a:rPr>
              <a:pPr fontAlgn="base">
                <a:spcBef>
                  <a:spcPct val="20000"/>
                </a:spcBef>
                <a:spcAft>
                  <a:spcPct val="0"/>
                </a:spcAft>
              </a:pPr>
              <a:t>8</a:t>
            </a:fld>
            <a:endParaRPr lang="en-GB" altLang="en-US" dirty="0">
              <a:latin typeface="Arial" panose="020B0604020202020204" pitchFamily="34" charset="0"/>
            </a:endParaRPr>
          </a:p>
        </p:txBody>
      </p:sp>
    </p:spTree>
    <p:extLst>
      <p:ext uri="{BB962C8B-B14F-4D97-AF65-F5344CB8AC3E}">
        <p14:creationId xmlns:p14="http://schemas.microsoft.com/office/powerpoint/2010/main" val="15902475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1B441-41FC-F556-79C2-96DCE8A75907}"/>
            </a:ext>
          </a:extLst>
        </p:cNvPr>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2DF9CD99-193B-3319-8131-C603A4B8549C}"/>
              </a:ext>
            </a:extLst>
          </p:cNvPr>
          <p:cNvSpPr>
            <a:spLocks noGrp="1" noRot="1" noChangeAspect="1" noChangeArrowheads="1" noTextEdit="1"/>
          </p:cNvSpPr>
          <p:nvPr>
            <p:ph type="sldImg"/>
          </p:nvPr>
        </p:nvSpPr>
        <p:spPr>
          <a:ln/>
        </p:spPr>
        <p:txBody>
          <a:bodyPr/>
          <a:lstStyle/>
          <a:p>
            <a:endParaRPr lang="en-GB" dirty="0"/>
          </a:p>
        </p:txBody>
      </p:sp>
      <p:sp>
        <p:nvSpPr>
          <p:cNvPr id="51203" name="Notes Placeholder 2">
            <a:extLst>
              <a:ext uri="{FF2B5EF4-FFF2-40B4-BE49-F238E27FC236}">
                <a16:creationId xmlns:a16="http://schemas.microsoft.com/office/drawing/2014/main" id="{33735E9B-9821-4FCF-A9F3-F3F6B770DCD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1204" name="Slide Number Placeholder 3">
            <a:extLst>
              <a:ext uri="{FF2B5EF4-FFF2-40B4-BE49-F238E27FC236}">
                <a16:creationId xmlns:a16="http://schemas.microsoft.com/office/drawing/2014/main" id="{7DA04D4A-B220-651D-16D0-BF03D67DD94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defTabSz="4572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4572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4572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457200" eaLnBrk="0" fontAlgn="base" hangingPunct="0">
              <a:spcBef>
                <a:spcPct val="30000"/>
              </a:spcBef>
              <a:spcAft>
                <a:spcPct val="0"/>
              </a:spcAft>
              <a:defRPr sz="1200">
                <a:solidFill>
                  <a:schemeClr val="tx1"/>
                </a:solidFill>
                <a:latin typeface="Times New Roman" panose="02020603050405020304" pitchFamily="18" charset="0"/>
              </a:defRPr>
            </a:lvl9pPr>
          </a:lstStyle>
          <a:p>
            <a:pPr fontAlgn="base">
              <a:spcBef>
                <a:spcPct val="20000"/>
              </a:spcBef>
              <a:spcAft>
                <a:spcPct val="0"/>
              </a:spcAft>
            </a:pPr>
            <a:fld id="{F9F0CF84-DFED-425F-B623-962AAB55989D}" type="slidenum">
              <a:rPr lang="en-GB" altLang="en-US" smtClean="0">
                <a:latin typeface="Arial" panose="020B0604020202020204" pitchFamily="34" charset="0"/>
              </a:rPr>
              <a:pPr fontAlgn="base">
                <a:spcBef>
                  <a:spcPct val="20000"/>
                </a:spcBef>
                <a:spcAft>
                  <a:spcPct val="0"/>
                </a:spcAft>
              </a:pPr>
              <a:t>9</a:t>
            </a:fld>
            <a:endParaRPr lang="en-GB" altLang="en-US" dirty="0">
              <a:latin typeface="Arial" panose="020B0604020202020204" pitchFamily="34" charset="0"/>
            </a:endParaRPr>
          </a:p>
        </p:txBody>
      </p:sp>
    </p:spTree>
    <p:extLst>
      <p:ext uri="{BB962C8B-B14F-4D97-AF65-F5344CB8AC3E}">
        <p14:creationId xmlns:p14="http://schemas.microsoft.com/office/powerpoint/2010/main" val="42501613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1E7E6-3DC0-5924-D331-F85D26DDFC7F}"/>
            </a:ext>
          </a:extLst>
        </p:cNvPr>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8D20ACB4-30E5-3D63-D497-8BC75277CB8E}"/>
              </a:ext>
            </a:extLst>
          </p:cNvPr>
          <p:cNvSpPr>
            <a:spLocks noGrp="1" noRot="1" noChangeAspect="1" noChangeArrowheads="1" noTextEdit="1"/>
          </p:cNvSpPr>
          <p:nvPr>
            <p:ph type="sldImg"/>
          </p:nvPr>
        </p:nvSpPr>
        <p:spPr>
          <a:ln/>
        </p:spPr>
        <p:txBody>
          <a:bodyPr/>
          <a:lstStyle/>
          <a:p>
            <a:endParaRPr lang="en-GB" dirty="0"/>
          </a:p>
        </p:txBody>
      </p:sp>
      <p:sp>
        <p:nvSpPr>
          <p:cNvPr id="51203" name="Notes Placeholder 2">
            <a:extLst>
              <a:ext uri="{FF2B5EF4-FFF2-40B4-BE49-F238E27FC236}">
                <a16:creationId xmlns:a16="http://schemas.microsoft.com/office/drawing/2014/main" id="{273AE387-AFB7-57E7-D29B-A4A36B92500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1204" name="Slide Number Placeholder 3">
            <a:extLst>
              <a:ext uri="{FF2B5EF4-FFF2-40B4-BE49-F238E27FC236}">
                <a16:creationId xmlns:a16="http://schemas.microsoft.com/office/drawing/2014/main" id="{69985A5A-A3C5-586A-F07F-4BCEBDC7CF1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defTabSz="4572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4572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4572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457200" eaLnBrk="0" fontAlgn="base" hangingPunct="0">
              <a:spcBef>
                <a:spcPct val="30000"/>
              </a:spcBef>
              <a:spcAft>
                <a:spcPct val="0"/>
              </a:spcAft>
              <a:defRPr sz="1200">
                <a:solidFill>
                  <a:schemeClr val="tx1"/>
                </a:solidFill>
                <a:latin typeface="Times New Roman" panose="02020603050405020304" pitchFamily="18" charset="0"/>
              </a:defRPr>
            </a:lvl9pPr>
          </a:lstStyle>
          <a:p>
            <a:pPr fontAlgn="base">
              <a:spcBef>
                <a:spcPct val="20000"/>
              </a:spcBef>
              <a:spcAft>
                <a:spcPct val="0"/>
              </a:spcAft>
            </a:pPr>
            <a:fld id="{F9F0CF84-DFED-425F-B623-962AAB55989D}" type="slidenum">
              <a:rPr lang="en-GB" altLang="en-US" smtClean="0">
                <a:latin typeface="Arial" panose="020B0604020202020204" pitchFamily="34" charset="0"/>
              </a:rPr>
              <a:pPr fontAlgn="base">
                <a:spcBef>
                  <a:spcPct val="20000"/>
                </a:spcBef>
                <a:spcAft>
                  <a:spcPct val="0"/>
                </a:spcAft>
              </a:pPr>
              <a:t>10</a:t>
            </a:fld>
            <a:endParaRPr lang="en-GB" altLang="en-US" dirty="0">
              <a:latin typeface="Arial" panose="020B0604020202020204" pitchFamily="34" charset="0"/>
            </a:endParaRPr>
          </a:p>
        </p:txBody>
      </p:sp>
    </p:spTree>
    <p:extLst>
      <p:ext uri="{BB962C8B-B14F-4D97-AF65-F5344CB8AC3E}">
        <p14:creationId xmlns:p14="http://schemas.microsoft.com/office/powerpoint/2010/main" val="29378927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1E2AA8-B38B-A869-1228-D7400F8DE0B6}"/>
            </a:ext>
          </a:extLst>
        </p:cNvPr>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A62B6761-D083-06A6-88B3-71F81208CD01}"/>
              </a:ext>
            </a:extLst>
          </p:cNvPr>
          <p:cNvSpPr>
            <a:spLocks noGrp="1" noRot="1" noChangeAspect="1" noChangeArrowheads="1" noTextEdit="1"/>
          </p:cNvSpPr>
          <p:nvPr>
            <p:ph type="sldImg"/>
          </p:nvPr>
        </p:nvSpPr>
        <p:spPr>
          <a:ln/>
        </p:spPr>
        <p:txBody>
          <a:bodyPr/>
          <a:lstStyle/>
          <a:p>
            <a:endParaRPr lang="en-GB" dirty="0"/>
          </a:p>
        </p:txBody>
      </p:sp>
      <p:sp>
        <p:nvSpPr>
          <p:cNvPr id="51203" name="Notes Placeholder 2">
            <a:extLst>
              <a:ext uri="{FF2B5EF4-FFF2-40B4-BE49-F238E27FC236}">
                <a16:creationId xmlns:a16="http://schemas.microsoft.com/office/drawing/2014/main" id="{3E3D695A-FF17-2D59-9118-FAB95AED3B1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1204" name="Slide Number Placeholder 3">
            <a:extLst>
              <a:ext uri="{FF2B5EF4-FFF2-40B4-BE49-F238E27FC236}">
                <a16:creationId xmlns:a16="http://schemas.microsoft.com/office/drawing/2014/main" id="{55750CFF-90EB-3244-EECF-84C5DFE09CD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defTabSz="4572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4572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4572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457200" eaLnBrk="0" fontAlgn="base" hangingPunct="0">
              <a:spcBef>
                <a:spcPct val="30000"/>
              </a:spcBef>
              <a:spcAft>
                <a:spcPct val="0"/>
              </a:spcAft>
              <a:defRPr sz="1200">
                <a:solidFill>
                  <a:schemeClr val="tx1"/>
                </a:solidFill>
                <a:latin typeface="Times New Roman" panose="02020603050405020304" pitchFamily="18" charset="0"/>
              </a:defRPr>
            </a:lvl9pPr>
          </a:lstStyle>
          <a:p>
            <a:pPr fontAlgn="base">
              <a:spcBef>
                <a:spcPct val="20000"/>
              </a:spcBef>
              <a:spcAft>
                <a:spcPct val="0"/>
              </a:spcAft>
            </a:pPr>
            <a:fld id="{F9F0CF84-DFED-425F-B623-962AAB55989D}" type="slidenum">
              <a:rPr lang="en-GB" altLang="en-US" smtClean="0">
                <a:latin typeface="Arial" panose="020B0604020202020204" pitchFamily="34" charset="0"/>
              </a:rPr>
              <a:pPr fontAlgn="base">
                <a:spcBef>
                  <a:spcPct val="20000"/>
                </a:spcBef>
                <a:spcAft>
                  <a:spcPct val="0"/>
                </a:spcAft>
              </a:pPr>
              <a:t>11</a:t>
            </a:fld>
            <a:endParaRPr lang="en-GB" altLang="en-US" dirty="0">
              <a:latin typeface="Arial" panose="020B0604020202020204" pitchFamily="34" charset="0"/>
            </a:endParaRPr>
          </a:p>
        </p:txBody>
      </p:sp>
    </p:spTree>
    <p:extLst>
      <p:ext uri="{BB962C8B-B14F-4D97-AF65-F5344CB8AC3E}">
        <p14:creationId xmlns:p14="http://schemas.microsoft.com/office/powerpoint/2010/main" val="27424762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5BA92-6610-EEAB-ED2F-9E0B4C6F533C}"/>
            </a:ext>
          </a:extLst>
        </p:cNvPr>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16BA596F-460A-1779-33F0-3863D9B6E1B7}"/>
              </a:ext>
            </a:extLst>
          </p:cNvPr>
          <p:cNvSpPr>
            <a:spLocks noGrp="1" noRot="1" noChangeAspect="1" noChangeArrowheads="1" noTextEdit="1"/>
          </p:cNvSpPr>
          <p:nvPr>
            <p:ph type="sldImg"/>
          </p:nvPr>
        </p:nvSpPr>
        <p:spPr>
          <a:ln/>
        </p:spPr>
        <p:txBody>
          <a:bodyPr/>
          <a:lstStyle/>
          <a:p>
            <a:endParaRPr lang="en-GB" dirty="0"/>
          </a:p>
        </p:txBody>
      </p:sp>
      <p:sp>
        <p:nvSpPr>
          <p:cNvPr id="51203" name="Notes Placeholder 2">
            <a:extLst>
              <a:ext uri="{FF2B5EF4-FFF2-40B4-BE49-F238E27FC236}">
                <a16:creationId xmlns:a16="http://schemas.microsoft.com/office/drawing/2014/main" id="{94A98C08-9985-E61D-228F-2FDE6921243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1204" name="Slide Number Placeholder 3">
            <a:extLst>
              <a:ext uri="{FF2B5EF4-FFF2-40B4-BE49-F238E27FC236}">
                <a16:creationId xmlns:a16="http://schemas.microsoft.com/office/drawing/2014/main" id="{0F1B1289-B867-B0DC-02BE-C98D9031C32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defTabSz="4572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4572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4572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457200" eaLnBrk="0" fontAlgn="base" hangingPunct="0">
              <a:spcBef>
                <a:spcPct val="30000"/>
              </a:spcBef>
              <a:spcAft>
                <a:spcPct val="0"/>
              </a:spcAft>
              <a:defRPr sz="1200">
                <a:solidFill>
                  <a:schemeClr val="tx1"/>
                </a:solidFill>
                <a:latin typeface="Times New Roman" panose="02020603050405020304" pitchFamily="18" charset="0"/>
              </a:defRPr>
            </a:lvl9pPr>
          </a:lstStyle>
          <a:p>
            <a:pPr fontAlgn="base">
              <a:spcBef>
                <a:spcPct val="20000"/>
              </a:spcBef>
              <a:spcAft>
                <a:spcPct val="0"/>
              </a:spcAft>
            </a:pPr>
            <a:fld id="{F9F0CF84-DFED-425F-B623-962AAB55989D}" type="slidenum">
              <a:rPr lang="en-GB" altLang="en-US" smtClean="0">
                <a:latin typeface="Arial" panose="020B0604020202020204" pitchFamily="34" charset="0"/>
              </a:rPr>
              <a:pPr fontAlgn="base">
                <a:spcBef>
                  <a:spcPct val="20000"/>
                </a:spcBef>
                <a:spcAft>
                  <a:spcPct val="0"/>
                </a:spcAft>
              </a:pPr>
              <a:t>12</a:t>
            </a:fld>
            <a:endParaRPr lang="en-GB" altLang="en-US" dirty="0">
              <a:latin typeface="Arial" panose="020B0604020202020204" pitchFamily="34" charset="0"/>
            </a:endParaRPr>
          </a:p>
        </p:txBody>
      </p:sp>
    </p:spTree>
    <p:extLst>
      <p:ext uri="{BB962C8B-B14F-4D97-AF65-F5344CB8AC3E}">
        <p14:creationId xmlns:p14="http://schemas.microsoft.com/office/powerpoint/2010/main" val="1330410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7/16/26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7738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7/16/26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70646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7/16/26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70687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7/16/26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76777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7/16/26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711972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7/16/26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664970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DF080-5E8C-48AD-84E5-6C08B304C14E}" type="datetimeFigureOut">
              <a:rPr lang="en-US" smtClean="0"/>
              <a:t>7/16/26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333891-D5E7-4C7B-BF1D-E855E53CB5A8}" type="slidenum">
              <a:rPr lang="en-US" smtClean="0"/>
              <a:t>‹#›</a:t>
            </a:fld>
            <a:endParaRPr lang="en-US" dirty="0"/>
          </a:p>
        </p:txBody>
      </p:sp>
    </p:spTree>
    <p:extLst>
      <p:ext uri="{BB962C8B-B14F-4D97-AF65-F5344CB8AC3E}">
        <p14:creationId xmlns:p14="http://schemas.microsoft.com/office/powerpoint/2010/main" val="5891416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7/16/26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478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7/16/26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94456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7/16/26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6593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7/16/26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0007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7/16/26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9437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7/16/26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43695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7/16/26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42667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DDF080-5E8C-48AD-84E5-6C08B304C14E}" type="datetimeFigureOut">
              <a:rPr lang="en-US" smtClean="0"/>
              <a:t>7/16/26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333891-D5E7-4C7B-BF1D-E855E53CB5A8}" type="slidenum">
              <a:rPr lang="en-US" smtClean="0"/>
              <a:t>‹#›</a:t>
            </a:fld>
            <a:endParaRPr lang="en-US" dirty="0"/>
          </a:p>
        </p:txBody>
      </p:sp>
    </p:spTree>
    <p:extLst>
      <p:ext uri="{BB962C8B-B14F-4D97-AF65-F5344CB8AC3E}">
        <p14:creationId xmlns:p14="http://schemas.microsoft.com/office/powerpoint/2010/main" val="468575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7/16/26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23097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7/16/26</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38348913"/>
      </p:ext>
    </p:extLst>
  </p:cSld>
  <p:clrMap bg1="lt1" tx1="dk1" bg2="lt2" tx2="dk2" accent1="accent1" accent2="accent2" accent3="accent3" accent4="accent4" accent5="accent5" accent6="accent6" hlink="hlink" folHlink="folHlink"/>
  <p:sldLayoutIdLst>
    <p:sldLayoutId id="2147484689" r:id="rId1"/>
    <p:sldLayoutId id="2147484690" r:id="rId2"/>
    <p:sldLayoutId id="2147484691" r:id="rId3"/>
    <p:sldLayoutId id="2147484692" r:id="rId4"/>
    <p:sldLayoutId id="2147484693" r:id="rId5"/>
    <p:sldLayoutId id="2147484694" r:id="rId6"/>
    <p:sldLayoutId id="2147484695" r:id="rId7"/>
    <p:sldLayoutId id="2147484696" r:id="rId8"/>
    <p:sldLayoutId id="2147484697" r:id="rId9"/>
    <p:sldLayoutId id="2147484698" r:id="rId10"/>
    <p:sldLayoutId id="2147484699" r:id="rId11"/>
    <p:sldLayoutId id="2147484700" r:id="rId12"/>
    <p:sldLayoutId id="2147484701" r:id="rId13"/>
    <p:sldLayoutId id="2147484702" r:id="rId14"/>
    <p:sldLayoutId id="2147484703" r:id="rId15"/>
    <p:sldLayoutId id="214748470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cambsdasv.org.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D0D38-EC97-1465-412A-37B9B2C3F9E4}"/>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4C12C13D-4E46-2702-7C8E-F220BBC55E17}"/>
              </a:ext>
            </a:extLst>
          </p:cNvPr>
          <p:cNvSpPr>
            <a:spLocks noGrp="1"/>
          </p:cNvSpPr>
          <p:nvPr>
            <p:ph type="title" idx="4294967295"/>
          </p:nvPr>
        </p:nvSpPr>
        <p:spPr>
          <a:xfrm>
            <a:off x="914400" y="1790700"/>
            <a:ext cx="8229600" cy="4880066"/>
          </a:xfrm>
        </p:spPr>
        <p:txBody>
          <a:bodyPr rtlCol="0">
            <a:normAutofit fontScale="90000"/>
          </a:bodyPr>
          <a:lstStyle/>
          <a:p>
            <a:pPr eaLnBrk="1" fontAlgn="auto" hangingPunct="1">
              <a:spcAft>
                <a:spcPts val="0"/>
              </a:spcAft>
              <a:defRPr/>
            </a:pPr>
            <a:r>
              <a:rPr lang="en-GB" altLang="en-US" sz="4000" b="1" dirty="0">
                <a:solidFill>
                  <a:schemeClr val="accent2">
                    <a:lumMod val="75000"/>
                  </a:schemeClr>
                </a:solidFill>
                <a:latin typeface="Arial" panose="020B0604020202020204" pitchFamily="34" charset="0"/>
                <a:cs typeface="Arial" panose="020B0604020202020204" pitchFamily="34" charset="0"/>
              </a:rPr>
              <a:t>Cambridgeshire and Peterborough</a:t>
            </a:r>
            <a:br>
              <a:rPr lang="en-GB" altLang="en-US" sz="4000" b="1" dirty="0">
                <a:solidFill>
                  <a:schemeClr val="accent2">
                    <a:lumMod val="75000"/>
                  </a:schemeClr>
                </a:solidFill>
                <a:latin typeface="Arial" panose="020B0604020202020204" pitchFamily="34" charset="0"/>
                <a:cs typeface="Arial" panose="020B0604020202020204" pitchFamily="34" charset="0"/>
              </a:rPr>
            </a:br>
            <a:r>
              <a:rPr lang="en-GB" altLang="en-US" sz="4000" b="1" dirty="0">
                <a:solidFill>
                  <a:schemeClr val="accent2">
                    <a:lumMod val="75000"/>
                  </a:schemeClr>
                </a:solidFill>
                <a:latin typeface="Arial" panose="020B0604020202020204" pitchFamily="34" charset="0"/>
                <a:cs typeface="Arial" panose="020B0604020202020204" pitchFamily="34" charset="0"/>
              </a:rPr>
              <a:t>Domestic Abuse and Sexual Violence (DASV) Partnership</a:t>
            </a:r>
            <a:br>
              <a:rPr lang="en-GB" altLang="en-US" sz="4000" b="1" dirty="0">
                <a:solidFill>
                  <a:schemeClr val="accent2">
                    <a:lumMod val="75000"/>
                  </a:schemeClr>
                </a:solidFill>
                <a:latin typeface="Arial" panose="020B0604020202020204" pitchFamily="34" charset="0"/>
                <a:cs typeface="Arial" panose="020B0604020202020204" pitchFamily="34" charset="0"/>
              </a:rPr>
            </a:br>
            <a:br>
              <a:rPr lang="en-GB" altLang="en-US" sz="4000" b="1" dirty="0">
                <a:solidFill>
                  <a:schemeClr val="accent2">
                    <a:lumMod val="75000"/>
                  </a:schemeClr>
                </a:solidFill>
                <a:latin typeface="Arial" panose="020B0604020202020204" pitchFamily="34" charset="0"/>
                <a:cs typeface="Arial" panose="020B0604020202020204" pitchFamily="34" charset="0"/>
              </a:rPr>
            </a:br>
            <a:r>
              <a:rPr lang="en-GB" altLang="en-US" sz="3100" b="1" dirty="0">
                <a:solidFill>
                  <a:schemeClr val="accent2">
                    <a:lumMod val="75000"/>
                  </a:schemeClr>
                </a:solidFill>
                <a:latin typeface="Arial" panose="020B0604020202020204" pitchFamily="34" charset="0"/>
                <a:cs typeface="Arial" panose="020B0604020202020204" pitchFamily="34" charset="0"/>
              </a:rPr>
              <a:t>Lesley Rich</a:t>
            </a:r>
            <a:br>
              <a:rPr lang="en-GB" altLang="en-US" sz="3100" b="1" dirty="0">
                <a:solidFill>
                  <a:schemeClr val="accent2">
                    <a:lumMod val="75000"/>
                  </a:schemeClr>
                </a:solidFill>
                <a:latin typeface="Arial" panose="020B0604020202020204" pitchFamily="34" charset="0"/>
                <a:cs typeface="Arial" panose="020B0604020202020204" pitchFamily="34" charset="0"/>
              </a:rPr>
            </a:br>
            <a:r>
              <a:rPr lang="en-GB" altLang="en-US" sz="3100" b="1" dirty="0">
                <a:solidFill>
                  <a:schemeClr val="accent2">
                    <a:lumMod val="75000"/>
                  </a:schemeClr>
                </a:solidFill>
                <a:latin typeface="Arial" panose="020B0604020202020204" pitchFamily="34" charset="0"/>
                <a:cs typeface="Arial" panose="020B0604020202020204" pitchFamily="34" charset="0"/>
              </a:rPr>
              <a:t>Domestic Abuse and MARAC Manager </a:t>
            </a:r>
            <a:br>
              <a:rPr lang="en-GB" altLang="en-US" sz="3100" b="1" dirty="0">
                <a:solidFill>
                  <a:schemeClr val="accent2">
                    <a:lumMod val="75000"/>
                  </a:schemeClr>
                </a:solidFill>
                <a:latin typeface="Arial" panose="020B0604020202020204" pitchFamily="34" charset="0"/>
                <a:cs typeface="Arial" panose="020B0604020202020204" pitchFamily="34" charset="0"/>
              </a:rPr>
            </a:br>
            <a:br>
              <a:rPr lang="en-GB" altLang="en-US" sz="3100" b="1" dirty="0">
                <a:solidFill>
                  <a:schemeClr val="accent2">
                    <a:lumMod val="75000"/>
                  </a:schemeClr>
                </a:solidFill>
                <a:latin typeface="Arial" panose="020B0604020202020204" pitchFamily="34" charset="0"/>
                <a:cs typeface="Arial" panose="020B0604020202020204" pitchFamily="34" charset="0"/>
              </a:rPr>
            </a:br>
            <a:br>
              <a:rPr lang="en-GB" altLang="en-US" sz="3100" b="1" dirty="0">
                <a:solidFill>
                  <a:schemeClr val="accent2">
                    <a:lumMod val="75000"/>
                  </a:schemeClr>
                </a:solidFill>
                <a:latin typeface="Arial" panose="020B0604020202020204" pitchFamily="34" charset="0"/>
                <a:cs typeface="Arial" panose="020B0604020202020204" pitchFamily="34" charset="0"/>
              </a:rPr>
            </a:br>
            <a:endParaRPr lang="en-GB" altLang="en-US" sz="3100" b="1" dirty="0">
              <a:solidFill>
                <a:schemeClr val="accent2">
                  <a:lumMod val="75000"/>
                </a:schemeClr>
              </a:solidFill>
              <a:latin typeface="Arial" panose="020B0604020202020204" pitchFamily="34" charset="0"/>
              <a:cs typeface="Arial" panose="020B0604020202020204" pitchFamily="34" charset="0"/>
            </a:endParaRPr>
          </a:p>
        </p:txBody>
      </p:sp>
      <p:sp>
        <p:nvSpPr>
          <p:cNvPr id="50179" name="Rectangle 1">
            <a:extLst>
              <a:ext uri="{FF2B5EF4-FFF2-40B4-BE49-F238E27FC236}">
                <a16:creationId xmlns:a16="http://schemas.microsoft.com/office/drawing/2014/main" id="{D556D07B-F422-1236-5F7B-3F100FF2352A}"/>
              </a:ext>
            </a:extLst>
          </p:cNvPr>
          <p:cNvSpPr>
            <a:spLocks noChangeArrowheads="1"/>
          </p:cNvSpPr>
          <p:nvPr/>
        </p:nvSpPr>
        <p:spPr bwMode="auto">
          <a:xfrm>
            <a:off x="3132138" y="4873625"/>
            <a:ext cx="81041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dirty="0">
              <a:solidFill>
                <a:schemeClr val="tx1"/>
              </a:solidFill>
              <a:latin typeface="Arial" panose="020B0604020202020204" pitchFamily="34" charset="0"/>
            </a:endParaRPr>
          </a:p>
        </p:txBody>
      </p:sp>
      <p:pic>
        <p:nvPicPr>
          <p:cNvPr id="50181" name="Picture 3">
            <a:extLst>
              <a:ext uri="{FF2B5EF4-FFF2-40B4-BE49-F238E27FC236}">
                <a16:creationId xmlns:a16="http://schemas.microsoft.com/office/drawing/2014/main" id="{E9B4F3FB-1012-2202-B679-BA4F9AE732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250" y="371475"/>
            <a:ext cx="1287463"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950775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7BDAD4-F7A4-D5AC-0064-B3F128D23795}"/>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78454E49-7714-9119-2164-D974C198E5E7}"/>
              </a:ext>
            </a:extLst>
          </p:cNvPr>
          <p:cNvSpPr>
            <a:spLocks noGrp="1"/>
          </p:cNvSpPr>
          <p:nvPr>
            <p:ph type="title" idx="4294967295"/>
          </p:nvPr>
        </p:nvSpPr>
        <p:spPr>
          <a:xfrm>
            <a:off x="914400" y="1844675"/>
            <a:ext cx="8229600" cy="854982"/>
          </a:xfrm>
        </p:spPr>
        <p:txBody>
          <a:bodyPr rtlCol="0">
            <a:normAutofit fontScale="90000"/>
          </a:bodyPr>
          <a:lstStyle/>
          <a:p>
            <a:pPr eaLnBrk="1" fontAlgn="auto" hangingPunct="1">
              <a:spcAft>
                <a:spcPts val="0"/>
              </a:spcAft>
              <a:defRPr/>
            </a:pPr>
            <a:r>
              <a:rPr lang="en-GB" altLang="en-US" sz="2400" b="1" dirty="0">
                <a:solidFill>
                  <a:schemeClr val="accent2">
                    <a:lumMod val="75000"/>
                  </a:schemeClr>
                </a:solidFill>
                <a:latin typeface="Arial" panose="020B0604020202020204" pitchFamily="34" charset="0"/>
                <a:cs typeface="Arial" panose="020B0604020202020204" pitchFamily="34" charset="0"/>
              </a:rPr>
              <a:t>LOCAL DOMESTIC HOMICIDE REVIEWS AND FAMILY COURTS (DHRs)</a:t>
            </a:r>
            <a:br>
              <a:rPr lang="en-GB" altLang="en-US" sz="2400" b="1" dirty="0">
                <a:solidFill>
                  <a:schemeClr val="accent2">
                    <a:lumMod val="75000"/>
                  </a:schemeClr>
                </a:solidFill>
                <a:latin typeface="Arial" panose="020B0604020202020204" pitchFamily="34" charset="0"/>
                <a:cs typeface="Arial" panose="020B0604020202020204" pitchFamily="34" charset="0"/>
              </a:rPr>
            </a:br>
            <a:br>
              <a:rPr lang="en-GB" altLang="en-US" sz="24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Of 26 DHRs in past five years, three had recent contact with the Family Court.</a:t>
            </a:r>
            <a:br>
              <a:rPr lang="en-GB" altLang="en-US" sz="1800" b="1" dirty="0">
                <a:solidFill>
                  <a:schemeClr val="accent2">
                    <a:lumMod val="75000"/>
                  </a:schemeClr>
                </a:solidFill>
                <a:latin typeface="Arial" panose="020B0604020202020204" pitchFamily="34" charset="0"/>
                <a:cs typeface="Arial" panose="020B0604020202020204" pitchFamily="34" charset="0"/>
              </a:rPr>
            </a:b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Dan – murdered by his father-in-law within days of Family Court proceedings. Perpetrator perceived his daughter had been wronged by the Family Court decision preventing her taking their child to live abroad.</a:t>
            </a: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 </a:t>
            </a: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Daniel – Child Arrangement Order proceedings spanned four years and there </a:t>
            </a: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was a NMO in place for 12 months during that period. Murdered by his </a:t>
            </a: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father-in-law who was worried the Family Court would find in Daniel’s favour.</a:t>
            </a:r>
            <a:br>
              <a:rPr lang="en-GB" altLang="en-US" sz="1800" b="1" dirty="0">
                <a:solidFill>
                  <a:schemeClr val="accent2">
                    <a:lumMod val="75000"/>
                  </a:schemeClr>
                </a:solidFill>
                <a:latin typeface="Arial" panose="020B0604020202020204" pitchFamily="34" charset="0"/>
                <a:cs typeface="Arial" panose="020B0604020202020204" pitchFamily="34" charset="0"/>
              </a:rPr>
            </a:b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Ava – took her own life. There had been Family Court proceedings relating to</a:t>
            </a: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child removal. </a:t>
            </a:r>
          </a:p>
        </p:txBody>
      </p:sp>
      <p:sp>
        <p:nvSpPr>
          <p:cNvPr id="50179" name="Rectangle 1">
            <a:extLst>
              <a:ext uri="{FF2B5EF4-FFF2-40B4-BE49-F238E27FC236}">
                <a16:creationId xmlns:a16="http://schemas.microsoft.com/office/drawing/2014/main" id="{B64F47F3-2BD3-B5E3-ECC8-1EDA89D5488E}"/>
              </a:ext>
            </a:extLst>
          </p:cNvPr>
          <p:cNvSpPr>
            <a:spLocks noChangeArrowheads="1"/>
          </p:cNvSpPr>
          <p:nvPr/>
        </p:nvSpPr>
        <p:spPr bwMode="auto">
          <a:xfrm>
            <a:off x="3132138" y="4873625"/>
            <a:ext cx="81041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dirty="0">
              <a:solidFill>
                <a:schemeClr val="tx1"/>
              </a:solidFill>
              <a:latin typeface="Arial" panose="020B0604020202020204" pitchFamily="34" charset="0"/>
            </a:endParaRPr>
          </a:p>
        </p:txBody>
      </p:sp>
      <p:pic>
        <p:nvPicPr>
          <p:cNvPr id="50181" name="Picture 3">
            <a:extLst>
              <a:ext uri="{FF2B5EF4-FFF2-40B4-BE49-F238E27FC236}">
                <a16:creationId xmlns:a16="http://schemas.microsoft.com/office/drawing/2014/main" id="{A224FD9A-DA57-307C-8B5B-71F256E8CBB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250" y="371475"/>
            <a:ext cx="1287463"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4427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BDD8B-32C3-FC7F-0AFE-C488C0567E2D}"/>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3A7BC2EA-017C-3205-3335-8309F488E521}"/>
              </a:ext>
            </a:extLst>
          </p:cNvPr>
          <p:cNvSpPr>
            <a:spLocks noGrp="1"/>
          </p:cNvSpPr>
          <p:nvPr>
            <p:ph type="title" idx="4294967295"/>
          </p:nvPr>
        </p:nvSpPr>
        <p:spPr>
          <a:xfrm>
            <a:off x="914400" y="1844676"/>
            <a:ext cx="8229600" cy="369888"/>
          </a:xfrm>
        </p:spPr>
        <p:txBody>
          <a:bodyPr rtlCol="0">
            <a:normAutofit fontScale="90000"/>
          </a:bodyPr>
          <a:lstStyle/>
          <a:p>
            <a:pPr eaLnBrk="1" fontAlgn="auto" hangingPunct="1">
              <a:spcAft>
                <a:spcPts val="0"/>
              </a:spcAft>
              <a:defRPr/>
            </a:pPr>
            <a:r>
              <a:rPr lang="en-GB" altLang="en-US" sz="2400" b="1" dirty="0">
                <a:solidFill>
                  <a:schemeClr val="accent2">
                    <a:lumMod val="75000"/>
                  </a:schemeClr>
                </a:solidFill>
                <a:latin typeface="Arial" panose="020B0604020202020204" pitchFamily="34" charset="0"/>
                <a:cs typeface="Arial" panose="020B0604020202020204" pitchFamily="34" charset="0"/>
              </a:rPr>
              <a:t>Ava – lessons identified by the DHR</a:t>
            </a:r>
            <a:br>
              <a:rPr lang="en-GB" altLang="en-US" sz="2400" b="1" dirty="0">
                <a:solidFill>
                  <a:schemeClr val="accent2">
                    <a:lumMod val="75000"/>
                  </a:schemeClr>
                </a:solidFill>
                <a:latin typeface="Arial" panose="020B0604020202020204" pitchFamily="34" charset="0"/>
                <a:cs typeface="Arial" panose="020B0604020202020204" pitchFamily="34" charset="0"/>
              </a:rPr>
            </a:br>
            <a:br>
              <a:rPr lang="en-GB" altLang="en-US" sz="24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During child welfare proceedings, parents often make increased attempts to reduce drug and alcohol use which leaves them more vulnerable to overdose </a:t>
            </a: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post court decision.</a:t>
            </a:r>
            <a:br>
              <a:rPr lang="en-GB" altLang="en-US" sz="1800" b="1" dirty="0">
                <a:solidFill>
                  <a:schemeClr val="accent2">
                    <a:lumMod val="75000"/>
                  </a:schemeClr>
                </a:solidFill>
                <a:latin typeface="Arial" panose="020B0604020202020204" pitchFamily="34" charset="0"/>
                <a:cs typeface="Arial" panose="020B0604020202020204" pitchFamily="34" charset="0"/>
              </a:rPr>
            </a:b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Where the decision to remove a child is imminent, the risk of domestic abuse increases.</a:t>
            </a:r>
            <a:br>
              <a:rPr lang="en-GB" altLang="en-US" sz="1800" b="1" dirty="0">
                <a:solidFill>
                  <a:schemeClr val="accent2">
                    <a:lumMod val="75000"/>
                  </a:schemeClr>
                </a:solidFill>
                <a:latin typeface="Arial" panose="020B0604020202020204" pitchFamily="34" charset="0"/>
                <a:cs typeface="Arial" panose="020B0604020202020204" pitchFamily="34" charset="0"/>
              </a:rPr>
            </a:b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The final court date should be communicated to wider networks to allow for </a:t>
            </a: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multi-agency safety planning and support.</a:t>
            </a:r>
            <a:br>
              <a:rPr lang="en-GB" altLang="en-US" sz="1800" b="1" dirty="0">
                <a:solidFill>
                  <a:schemeClr val="accent2">
                    <a:lumMod val="75000"/>
                  </a:schemeClr>
                </a:solidFill>
                <a:latin typeface="Arial" panose="020B0604020202020204" pitchFamily="34" charset="0"/>
                <a:cs typeface="Arial" panose="020B0604020202020204" pitchFamily="34" charset="0"/>
              </a:rPr>
            </a:b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The Family Court arena provides opportunity to gain protective orders where domestic abuse is known. Agencies should consider utilising the opportunity to apply for a non-molestation order where child removal proceedings are within the court. </a:t>
            </a:r>
            <a:br>
              <a:rPr lang="en-GB" altLang="en-US" sz="1800" b="1" dirty="0">
                <a:solidFill>
                  <a:schemeClr val="accent2">
                    <a:lumMod val="75000"/>
                  </a:schemeClr>
                </a:solidFill>
                <a:latin typeface="Arial" panose="020B0604020202020204" pitchFamily="34" charset="0"/>
                <a:cs typeface="Arial" panose="020B0604020202020204" pitchFamily="34" charset="0"/>
              </a:rPr>
            </a:br>
            <a:br>
              <a:rPr lang="en-GB" altLang="en-US" sz="1800" b="1" dirty="0">
                <a:solidFill>
                  <a:schemeClr val="accent2">
                    <a:lumMod val="75000"/>
                  </a:schemeClr>
                </a:solidFill>
                <a:latin typeface="Arial" panose="020B0604020202020204" pitchFamily="34" charset="0"/>
                <a:cs typeface="Arial" panose="020B0604020202020204" pitchFamily="34" charset="0"/>
              </a:rPr>
            </a:br>
            <a:endParaRPr lang="en-GB" altLang="en-US" sz="1800" b="1" dirty="0">
              <a:solidFill>
                <a:schemeClr val="accent2">
                  <a:lumMod val="75000"/>
                </a:schemeClr>
              </a:solidFill>
              <a:latin typeface="Arial" panose="020B0604020202020204" pitchFamily="34" charset="0"/>
              <a:cs typeface="Arial" panose="020B0604020202020204" pitchFamily="34" charset="0"/>
            </a:endParaRPr>
          </a:p>
        </p:txBody>
      </p:sp>
      <p:sp>
        <p:nvSpPr>
          <p:cNvPr id="50179" name="Rectangle 1">
            <a:extLst>
              <a:ext uri="{FF2B5EF4-FFF2-40B4-BE49-F238E27FC236}">
                <a16:creationId xmlns:a16="http://schemas.microsoft.com/office/drawing/2014/main" id="{BAAFDBFF-DB83-657D-8E04-973D925FAF7A}"/>
              </a:ext>
            </a:extLst>
          </p:cNvPr>
          <p:cNvSpPr>
            <a:spLocks noChangeArrowheads="1"/>
          </p:cNvSpPr>
          <p:nvPr/>
        </p:nvSpPr>
        <p:spPr bwMode="auto">
          <a:xfrm>
            <a:off x="3132138" y="4873625"/>
            <a:ext cx="81041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dirty="0">
              <a:solidFill>
                <a:schemeClr val="tx1"/>
              </a:solidFill>
              <a:latin typeface="Arial" panose="020B0604020202020204" pitchFamily="34" charset="0"/>
            </a:endParaRPr>
          </a:p>
        </p:txBody>
      </p:sp>
      <p:pic>
        <p:nvPicPr>
          <p:cNvPr id="50181" name="Picture 3">
            <a:extLst>
              <a:ext uri="{FF2B5EF4-FFF2-40B4-BE49-F238E27FC236}">
                <a16:creationId xmlns:a16="http://schemas.microsoft.com/office/drawing/2014/main" id="{0AFC662F-B66B-236E-B1B1-D04BFB9EEE1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250" y="371475"/>
            <a:ext cx="1287463"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69169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3B7923-CDB9-B810-2E77-FFCE4440020E}"/>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3FE126A3-DB88-018A-8FDC-C0915232A092}"/>
              </a:ext>
            </a:extLst>
          </p:cNvPr>
          <p:cNvSpPr>
            <a:spLocks noGrp="1"/>
          </p:cNvSpPr>
          <p:nvPr>
            <p:ph type="title" idx="4294967295"/>
          </p:nvPr>
        </p:nvSpPr>
        <p:spPr>
          <a:xfrm>
            <a:off x="914400" y="1844676"/>
            <a:ext cx="8229600" cy="924650"/>
          </a:xfrm>
        </p:spPr>
        <p:txBody>
          <a:bodyPr rtlCol="0">
            <a:normAutofit fontScale="90000"/>
          </a:bodyPr>
          <a:lstStyle/>
          <a:p>
            <a:pPr eaLnBrk="1" fontAlgn="auto" hangingPunct="1">
              <a:spcAft>
                <a:spcPts val="0"/>
              </a:spcAft>
              <a:defRPr/>
            </a:pPr>
            <a:r>
              <a:rPr lang="en-GB" altLang="en-US" sz="4400" b="1" dirty="0">
                <a:solidFill>
                  <a:schemeClr val="accent2">
                    <a:lumMod val="75000"/>
                  </a:schemeClr>
                </a:solidFill>
                <a:latin typeface="Arial" panose="020B0604020202020204" pitchFamily="34" charset="0"/>
                <a:cs typeface="Arial" panose="020B0604020202020204" pitchFamily="34" charset="0"/>
              </a:rPr>
              <a:t>A final thought</a:t>
            </a:r>
            <a:br>
              <a:rPr lang="en-GB" altLang="en-US" sz="4400" b="1" dirty="0">
                <a:solidFill>
                  <a:schemeClr val="accent2">
                    <a:lumMod val="75000"/>
                  </a:schemeClr>
                </a:solidFill>
                <a:latin typeface="Arial" panose="020B0604020202020204" pitchFamily="34" charset="0"/>
                <a:cs typeface="Arial" panose="020B0604020202020204" pitchFamily="34" charset="0"/>
              </a:rPr>
            </a:br>
            <a:br>
              <a:rPr lang="en-GB" altLang="en-US" sz="4400" b="1" dirty="0">
                <a:solidFill>
                  <a:schemeClr val="accent2">
                    <a:lumMod val="75000"/>
                  </a:schemeClr>
                </a:solidFill>
                <a:latin typeface="Arial" panose="020B0604020202020204" pitchFamily="34" charset="0"/>
                <a:cs typeface="Arial" panose="020B0604020202020204" pitchFamily="34" charset="0"/>
              </a:rPr>
            </a:br>
            <a:br>
              <a:rPr lang="en-GB" altLang="en-US" sz="4400" b="1" dirty="0">
                <a:solidFill>
                  <a:schemeClr val="accent2">
                    <a:lumMod val="75000"/>
                  </a:schemeClr>
                </a:solidFill>
                <a:latin typeface="Arial" panose="020B0604020202020204" pitchFamily="34" charset="0"/>
                <a:cs typeface="Arial" panose="020B0604020202020204" pitchFamily="34" charset="0"/>
              </a:rPr>
            </a:br>
            <a:br>
              <a:rPr lang="en-GB" altLang="en-US" sz="4400" b="1" dirty="0">
                <a:solidFill>
                  <a:schemeClr val="accent2">
                    <a:lumMod val="75000"/>
                  </a:schemeClr>
                </a:solidFill>
                <a:latin typeface="Arial" panose="020B0604020202020204" pitchFamily="34" charset="0"/>
                <a:cs typeface="Arial" panose="020B0604020202020204" pitchFamily="34" charset="0"/>
              </a:rPr>
            </a:br>
            <a:br>
              <a:rPr lang="en-GB" altLang="en-US" sz="4400" b="1" dirty="0">
                <a:solidFill>
                  <a:schemeClr val="accent2">
                    <a:lumMod val="75000"/>
                  </a:schemeClr>
                </a:solidFill>
                <a:latin typeface="Arial" panose="020B0604020202020204" pitchFamily="34" charset="0"/>
                <a:cs typeface="Arial" panose="020B0604020202020204" pitchFamily="34" charset="0"/>
              </a:rPr>
            </a:br>
            <a:endParaRPr lang="en-GB" altLang="en-US" sz="4400" b="1" dirty="0">
              <a:solidFill>
                <a:schemeClr val="accent2">
                  <a:lumMod val="75000"/>
                </a:schemeClr>
              </a:solidFill>
              <a:latin typeface="Arial" panose="020B0604020202020204" pitchFamily="34" charset="0"/>
              <a:cs typeface="Arial" panose="020B0604020202020204" pitchFamily="34" charset="0"/>
            </a:endParaRPr>
          </a:p>
        </p:txBody>
      </p:sp>
      <p:sp>
        <p:nvSpPr>
          <p:cNvPr id="50179" name="Rectangle 1">
            <a:extLst>
              <a:ext uri="{FF2B5EF4-FFF2-40B4-BE49-F238E27FC236}">
                <a16:creationId xmlns:a16="http://schemas.microsoft.com/office/drawing/2014/main" id="{AD6DA3E5-DD76-F2AB-09BA-38B6671F9F32}"/>
              </a:ext>
            </a:extLst>
          </p:cNvPr>
          <p:cNvSpPr>
            <a:spLocks noChangeArrowheads="1"/>
          </p:cNvSpPr>
          <p:nvPr/>
        </p:nvSpPr>
        <p:spPr bwMode="auto">
          <a:xfrm>
            <a:off x="3132138" y="4873625"/>
            <a:ext cx="81041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dirty="0">
              <a:solidFill>
                <a:schemeClr val="tx1"/>
              </a:solidFill>
              <a:latin typeface="Arial" panose="020B0604020202020204" pitchFamily="34" charset="0"/>
            </a:endParaRPr>
          </a:p>
        </p:txBody>
      </p:sp>
      <p:pic>
        <p:nvPicPr>
          <p:cNvPr id="50181" name="Picture 3">
            <a:extLst>
              <a:ext uri="{FF2B5EF4-FFF2-40B4-BE49-F238E27FC236}">
                <a16:creationId xmlns:a16="http://schemas.microsoft.com/office/drawing/2014/main" id="{9D912912-100E-AFDD-34AE-11383EE79E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250" y="371475"/>
            <a:ext cx="1287463"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93787D50-75BE-C56B-F998-664A4CB42C28}"/>
              </a:ext>
            </a:extLst>
          </p:cNvPr>
          <p:cNvSpPr txBox="1"/>
          <p:nvPr/>
        </p:nvSpPr>
        <p:spPr>
          <a:xfrm>
            <a:off x="827314" y="2926080"/>
            <a:ext cx="7596051" cy="3231654"/>
          </a:xfrm>
          <a:prstGeom prst="rect">
            <a:avLst/>
          </a:prstGeom>
          <a:noFill/>
        </p:spPr>
        <p:txBody>
          <a:bodyPr wrap="square">
            <a:spAutoFit/>
          </a:bodyPr>
          <a:lstStyle/>
          <a:p>
            <a:r>
              <a:rPr lang="en-GB" sz="2400" b="1" dirty="0">
                <a:solidFill>
                  <a:schemeClr val="accent2">
                    <a:lumMod val="75000"/>
                  </a:schemeClr>
                </a:solidFill>
                <a:latin typeface="Arial" panose="020B0604020202020204" pitchFamily="34" charset="0"/>
                <a:cs typeface="Arial" panose="020B0604020202020204" pitchFamily="34" charset="0"/>
              </a:rPr>
              <a:t>Domestic abuse does not end when proceedings conclude.</a:t>
            </a:r>
          </a:p>
          <a:p>
            <a:endParaRPr lang="en-GB" sz="2400" b="1" dirty="0">
              <a:solidFill>
                <a:schemeClr val="accent2">
                  <a:lumMod val="75000"/>
                </a:schemeClr>
              </a:solidFill>
              <a:latin typeface="Arial" panose="020B0604020202020204" pitchFamily="34" charset="0"/>
              <a:cs typeface="Arial" panose="020B0604020202020204" pitchFamily="34" charset="0"/>
            </a:endParaRPr>
          </a:p>
          <a:p>
            <a:r>
              <a:rPr lang="en-GB" sz="2400" b="1" dirty="0">
                <a:solidFill>
                  <a:schemeClr val="accent2">
                    <a:lumMod val="75000"/>
                  </a:schemeClr>
                </a:solidFill>
                <a:latin typeface="Arial" panose="020B0604020202020204" pitchFamily="34" charset="0"/>
                <a:cs typeface="Arial" panose="020B0604020202020204" pitchFamily="34" charset="0"/>
              </a:rPr>
              <a:t>The right questions, the right orders, and the right referrals can change outcomes.</a:t>
            </a:r>
          </a:p>
          <a:p>
            <a:endParaRPr lang="en-GB" sz="2400" b="1" dirty="0">
              <a:solidFill>
                <a:schemeClr val="accent2">
                  <a:lumMod val="75000"/>
                </a:schemeClr>
              </a:solidFill>
              <a:latin typeface="Arial" panose="020B0604020202020204" pitchFamily="34" charset="0"/>
              <a:cs typeface="Arial" panose="020B0604020202020204" pitchFamily="34" charset="0"/>
            </a:endParaRPr>
          </a:p>
          <a:p>
            <a:endParaRPr lang="en-GB" sz="2400" b="1" dirty="0">
              <a:solidFill>
                <a:schemeClr val="accent2">
                  <a:lumMod val="75000"/>
                </a:schemeClr>
              </a:solidFill>
              <a:latin typeface="Arial" panose="020B0604020202020204" pitchFamily="34" charset="0"/>
              <a:cs typeface="Arial" panose="020B0604020202020204" pitchFamily="34" charset="0"/>
            </a:endParaRPr>
          </a:p>
          <a:p>
            <a:r>
              <a:rPr lang="en-GB" b="1" dirty="0">
                <a:solidFill>
                  <a:schemeClr val="accent2">
                    <a:lumMod val="75000"/>
                  </a:schemeClr>
                </a:solidFill>
                <a:latin typeface="Arial" panose="020B0604020202020204" pitchFamily="34" charset="0"/>
                <a:cs typeface="Arial" panose="020B0604020202020204" pitchFamily="34" charset="0"/>
              </a:rPr>
              <a:t>www.cambsdasv.org.uk</a:t>
            </a:r>
          </a:p>
          <a:p>
            <a:endParaRPr lang="en-GB" dirty="0"/>
          </a:p>
        </p:txBody>
      </p:sp>
    </p:spTree>
    <p:extLst>
      <p:ext uri="{BB962C8B-B14F-4D97-AF65-F5344CB8AC3E}">
        <p14:creationId xmlns:p14="http://schemas.microsoft.com/office/powerpoint/2010/main" val="3436784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DB2998-DEFE-074E-03BF-A817A292990B}"/>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ED2031D4-9762-0E3F-0581-28123AECAC6B}"/>
              </a:ext>
            </a:extLst>
          </p:cNvPr>
          <p:cNvSpPr>
            <a:spLocks noGrp="1"/>
          </p:cNvSpPr>
          <p:nvPr>
            <p:ph type="title" idx="4294967295"/>
          </p:nvPr>
        </p:nvSpPr>
        <p:spPr>
          <a:xfrm>
            <a:off x="914400" y="1844676"/>
            <a:ext cx="8229600" cy="369888"/>
          </a:xfrm>
        </p:spPr>
        <p:txBody>
          <a:bodyPr rtlCol="0">
            <a:normAutofit fontScale="90000"/>
          </a:bodyPr>
          <a:lstStyle/>
          <a:p>
            <a:pPr eaLnBrk="1" fontAlgn="auto" hangingPunct="1">
              <a:spcAft>
                <a:spcPts val="0"/>
              </a:spcAft>
              <a:defRPr/>
            </a:pPr>
            <a:r>
              <a:rPr lang="en-GB" altLang="en-US" sz="4900" b="1" dirty="0">
                <a:solidFill>
                  <a:schemeClr val="accent2">
                    <a:lumMod val="75000"/>
                  </a:schemeClr>
                </a:solidFill>
                <a:latin typeface="Arial" panose="020B0604020202020204" pitchFamily="34" charset="0"/>
                <a:cs typeface="Arial" panose="020B0604020202020204" pitchFamily="34" charset="0"/>
              </a:rPr>
              <a:t>Thank you for listening </a:t>
            </a:r>
            <a:br>
              <a:rPr lang="en-GB" altLang="en-US" sz="1800" b="1" dirty="0">
                <a:solidFill>
                  <a:schemeClr val="accent2">
                    <a:lumMod val="75000"/>
                  </a:schemeClr>
                </a:solidFill>
                <a:latin typeface="Arial" panose="020B0604020202020204" pitchFamily="34" charset="0"/>
                <a:cs typeface="Arial" panose="020B0604020202020204" pitchFamily="34" charset="0"/>
              </a:rPr>
            </a:br>
            <a:br>
              <a:rPr lang="en-GB" altLang="en-US" sz="1800" b="1" dirty="0">
                <a:solidFill>
                  <a:schemeClr val="accent2">
                    <a:lumMod val="75000"/>
                  </a:schemeClr>
                </a:solidFill>
                <a:latin typeface="Arial" panose="020B0604020202020204" pitchFamily="34" charset="0"/>
                <a:cs typeface="Arial" panose="020B0604020202020204" pitchFamily="34" charset="0"/>
              </a:rPr>
            </a:br>
            <a:br>
              <a:rPr lang="en-GB" altLang="en-US" sz="1800" b="1" dirty="0">
                <a:solidFill>
                  <a:schemeClr val="accent2">
                    <a:lumMod val="75000"/>
                  </a:schemeClr>
                </a:solidFill>
                <a:latin typeface="Arial" panose="020B0604020202020204" pitchFamily="34" charset="0"/>
                <a:cs typeface="Arial" panose="020B0604020202020204" pitchFamily="34" charset="0"/>
              </a:rPr>
            </a:b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4400" b="1" dirty="0">
                <a:solidFill>
                  <a:schemeClr val="accent2">
                    <a:lumMod val="75000"/>
                  </a:schemeClr>
                </a:solidFill>
                <a:latin typeface="Arial" panose="020B0604020202020204" pitchFamily="34" charset="0"/>
                <a:cs typeface="Arial" panose="020B0604020202020204" pitchFamily="34" charset="0"/>
              </a:rPr>
              <a:t>Happy to take any questions</a:t>
            </a:r>
            <a:br>
              <a:rPr lang="en-GB" altLang="en-US" sz="4400" b="1" dirty="0">
                <a:solidFill>
                  <a:schemeClr val="accent2">
                    <a:lumMod val="75000"/>
                  </a:schemeClr>
                </a:solidFill>
                <a:latin typeface="Arial" panose="020B0604020202020204" pitchFamily="34" charset="0"/>
                <a:cs typeface="Arial" panose="020B0604020202020204" pitchFamily="34" charset="0"/>
              </a:rPr>
            </a:br>
            <a:br>
              <a:rPr lang="en-GB" altLang="en-US" sz="4400" b="1" dirty="0">
                <a:solidFill>
                  <a:schemeClr val="accent2">
                    <a:lumMod val="75000"/>
                  </a:schemeClr>
                </a:solidFill>
                <a:latin typeface="Arial" panose="020B0604020202020204" pitchFamily="34" charset="0"/>
                <a:cs typeface="Arial" panose="020B0604020202020204" pitchFamily="34" charset="0"/>
              </a:rPr>
            </a:br>
            <a:br>
              <a:rPr lang="en-GB" altLang="en-US" sz="3100" b="1" dirty="0">
                <a:solidFill>
                  <a:schemeClr val="accent2">
                    <a:lumMod val="75000"/>
                  </a:schemeClr>
                </a:solidFill>
                <a:latin typeface="Arial" panose="020B0604020202020204" pitchFamily="34" charset="0"/>
                <a:cs typeface="Arial" panose="020B0604020202020204" pitchFamily="34" charset="0"/>
              </a:rPr>
            </a:br>
            <a:br>
              <a:rPr lang="en-GB" altLang="en-US" sz="4400" b="1" dirty="0">
                <a:solidFill>
                  <a:schemeClr val="accent2">
                    <a:lumMod val="75000"/>
                  </a:schemeClr>
                </a:solidFill>
                <a:latin typeface="Arial" panose="020B0604020202020204" pitchFamily="34" charset="0"/>
                <a:cs typeface="Arial" panose="020B0604020202020204" pitchFamily="34" charset="0"/>
              </a:rPr>
            </a:br>
            <a:br>
              <a:rPr lang="en-GB" altLang="en-US" sz="4400" b="1" dirty="0">
                <a:solidFill>
                  <a:schemeClr val="accent2">
                    <a:lumMod val="75000"/>
                  </a:schemeClr>
                </a:solidFill>
                <a:latin typeface="Arial" panose="020B0604020202020204" pitchFamily="34" charset="0"/>
                <a:cs typeface="Arial" panose="020B0604020202020204" pitchFamily="34" charset="0"/>
              </a:rPr>
            </a:br>
            <a:br>
              <a:rPr lang="en-GB" altLang="en-US" sz="4400" b="1" dirty="0">
                <a:solidFill>
                  <a:schemeClr val="accent2">
                    <a:lumMod val="75000"/>
                  </a:schemeClr>
                </a:solidFill>
                <a:latin typeface="Arial" panose="020B0604020202020204" pitchFamily="34" charset="0"/>
                <a:cs typeface="Arial" panose="020B0604020202020204" pitchFamily="34" charset="0"/>
              </a:rPr>
            </a:br>
            <a:br>
              <a:rPr lang="en-GB" altLang="en-US" sz="4400" b="1" dirty="0">
                <a:solidFill>
                  <a:schemeClr val="accent2">
                    <a:lumMod val="75000"/>
                  </a:schemeClr>
                </a:solidFill>
                <a:latin typeface="Arial" panose="020B0604020202020204" pitchFamily="34" charset="0"/>
                <a:cs typeface="Arial" panose="020B0604020202020204" pitchFamily="34" charset="0"/>
              </a:rPr>
            </a:br>
            <a:endParaRPr lang="en-GB" altLang="en-US" sz="4400" b="1" dirty="0">
              <a:solidFill>
                <a:schemeClr val="accent2">
                  <a:lumMod val="75000"/>
                </a:schemeClr>
              </a:solidFill>
              <a:latin typeface="Arial" panose="020B0604020202020204" pitchFamily="34" charset="0"/>
              <a:cs typeface="Arial" panose="020B0604020202020204" pitchFamily="34" charset="0"/>
            </a:endParaRPr>
          </a:p>
        </p:txBody>
      </p:sp>
      <p:sp>
        <p:nvSpPr>
          <p:cNvPr id="50179" name="Rectangle 1">
            <a:extLst>
              <a:ext uri="{FF2B5EF4-FFF2-40B4-BE49-F238E27FC236}">
                <a16:creationId xmlns:a16="http://schemas.microsoft.com/office/drawing/2014/main" id="{1C6028E9-7B8B-C895-EFDF-84A3524F5607}"/>
              </a:ext>
            </a:extLst>
          </p:cNvPr>
          <p:cNvSpPr>
            <a:spLocks noChangeArrowheads="1"/>
          </p:cNvSpPr>
          <p:nvPr/>
        </p:nvSpPr>
        <p:spPr bwMode="auto">
          <a:xfrm>
            <a:off x="3132138" y="4873625"/>
            <a:ext cx="81041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dirty="0">
              <a:solidFill>
                <a:schemeClr val="tx1"/>
              </a:solidFill>
              <a:latin typeface="Arial" panose="020B0604020202020204" pitchFamily="34" charset="0"/>
            </a:endParaRPr>
          </a:p>
        </p:txBody>
      </p:sp>
      <p:pic>
        <p:nvPicPr>
          <p:cNvPr id="50181" name="Picture 3">
            <a:extLst>
              <a:ext uri="{FF2B5EF4-FFF2-40B4-BE49-F238E27FC236}">
                <a16:creationId xmlns:a16="http://schemas.microsoft.com/office/drawing/2014/main" id="{145A3616-1134-A82B-891A-05058F4781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250" y="371475"/>
            <a:ext cx="1287463"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11706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641D5926-05A2-5055-2D19-BFF3AB522595}"/>
              </a:ext>
            </a:extLst>
          </p:cNvPr>
          <p:cNvSpPr>
            <a:spLocks noGrp="1" noChangeArrowheads="1"/>
          </p:cNvSpPr>
          <p:nvPr>
            <p:ph type="title"/>
          </p:nvPr>
        </p:nvSpPr>
        <p:spPr>
          <a:xfrm>
            <a:off x="2228850" y="549275"/>
            <a:ext cx="6348413" cy="1320800"/>
          </a:xfrm>
        </p:spPr>
        <p:txBody>
          <a:bodyPr>
            <a:normAutofit/>
          </a:bodyPr>
          <a:lstStyle/>
          <a:p>
            <a:pPr eaLnBrk="1" hangingPunct="1">
              <a:defRPr/>
            </a:pPr>
            <a:r>
              <a:rPr lang="en-GB" altLang="en-US" sz="2800" b="1" dirty="0">
                <a:solidFill>
                  <a:schemeClr val="accent2">
                    <a:lumMod val="75000"/>
                  </a:schemeClr>
                </a:solidFill>
                <a:latin typeface="Arial" panose="020B0604020202020204" pitchFamily="34" charset="0"/>
                <a:cs typeface="Arial" panose="020B0604020202020204" pitchFamily="34" charset="0"/>
              </a:rPr>
              <a:t>DASV Partnership – </a:t>
            </a:r>
            <a:br>
              <a:rPr lang="en-GB" altLang="en-US" sz="2800" b="1" dirty="0">
                <a:solidFill>
                  <a:schemeClr val="accent2">
                    <a:lumMod val="75000"/>
                  </a:schemeClr>
                </a:solidFill>
                <a:latin typeface="Arial" panose="020B0604020202020204" pitchFamily="34" charset="0"/>
                <a:cs typeface="Arial" panose="020B0604020202020204" pitchFamily="34" charset="0"/>
              </a:rPr>
            </a:br>
            <a:r>
              <a:rPr lang="en-GB" altLang="en-US" sz="2800" b="1" dirty="0">
                <a:solidFill>
                  <a:schemeClr val="accent2">
                    <a:lumMod val="75000"/>
                  </a:schemeClr>
                </a:solidFill>
                <a:latin typeface="Arial" panose="020B0604020202020204" pitchFamily="34" charset="0"/>
                <a:cs typeface="Arial" panose="020B0604020202020204" pitchFamily="34" charset="0"/>
              </a:rPr>
              <a:t>What do we do?</a:t>
            </a:r>
          </a:p>
        </p:txBody>
      </p:sp>
      <p:sp>
        <p:nvSpPr>
          <p:cNvPr id="7171" name="Content Placeholder 2">
            <a:extLst>
              <a:ext uri="{FF2B5EF4-FFF2-40B4-BE49-F238E27FC236}">
                <a16:creationId xmlns:a16="http://schemas.microsoft.com/office/drawing/2014/main" id="{866DAFD2-EF15-92FA-1BF5-A37E0B518A62}"/>
              </a:ext>
            </a:extLst>
          </p:cNvPr>
          <p:cNvSpPr>
            <a:spLocks noGrp="1" noChangeArrowheads="1"/>
          </p:cNvSpPr>
          <p:nvPr>
            <p:ph idx="1"/>
          </p:nvPr>
        </p:nvSpPr>
        <p:spPr>
          <a:xfrm>
            <a:off x="628650" y="2074863"/>
            <a:ext cx="7886700" cy="4102100"/>
          </a:xfrm>
        </p:spPr>
        <p:txBody>
          <a:bodyPr rtlCol="0">
            <a:normAutofit fontScale="92500" lnSpcReduction="10000"/>
          </a:bodyPr>
          <a:lstStyle/>
          <a:p>
            <a:pPr eaLnBrk="1" fontAlgn="auto" hangingPunct="1">
              <a:spcAft>
                <a:spcPts val="0"/>
              </a:spcAft>
              <a:buFont typeface="Wingdings 3" charset="2"/>
              <a:buChar char=""/>
              <a:defRPr/>
            </a:pPr>
            <a:r>
              <a:rPr lang="en-GB" altLang="en-US" b="1" dirty="0">
                <a:solidFill>
                  <a:schemeClr val="accent2">
                    <a:lumMod val="75000"/>
                  </a:schemeClr>
                </a:solidFill>
                <a:latin typeface="Arial" panose="020B0604020202020204" pitchFamily="34" charset="0"/>
                <a:cs typeface="Arial" panose="020B0604020202020204" pitchFamily="34" charset="0"/>
              </a:rPr>
              <a:t>Implement Local Authority Statutory Responsibility for Safe Accommodation</a:t>
            </a:r>
          </a:p>
          <a:p>
            <a:pPr eaLnBrk="1" fontAlgn="auto" hangingPunct="1">
              <a:spcAft>
                <a:spcPts val="0"/>
              </a:spcAft>
              <a:buFont typeface="Wingdings 3" charset="2"/>
              <a:buChar char=""/>
              <a:defRPr/>
            </a:pPr>
            <a:r>
              <a:rPr lang="en-GB" altLang="en-US" b="1" dirty="0">
                <a:solidFill>
                  <a:schemeClr val="accent2">
                    <a:lumMod val="75000"/>
                  </a:schemeClr>
                </a:solidFill>
                <a:latin typeface="Arial" panose="020B0604020202020204" pitchFamily="34" charset="0"/>
                <a:cs typeface="Arial" panose="020B0604020202020204" pitchFamily="34" charset="0"/>
              </a:rPr>
              <a:t>Commissioning of refuges (4), dispersed accommodation (ordinary houses for DASV victims unable to remain in their own homes), target hardening (security measures) and Outreach Support Services</a:t>
            </a:r>
          </a:p>
          <a:p>
            <a:pPr eaLnBrk="1" fontAlgn="auto" hangingPunct="1">
              <a:spcAft>
                <a:spcPts val="0"/>
              </a:spcAft>
              <a:buFont typeface="Wingdings 3" charset="2"/>
              <a:buChar char=""/>
              <a:defRPr/>
            </a:pPr>
            <a:r>
              <a:rPr lang="en-GB" altLang="en-US" b="1" dirty="0">
                <a:solidFill>
                  <a:schemeClr val="accent2">
                    <a:lumMod val="75000"/>
                  </a:schemeClr>
                </a:solidFill>
                <a:latin typeface="Arial" panose="020B0604020202020204" pitchFamily="34" charset="0"/>
                <a:cs typeface="Arial" panose="020B0604020202020204" pitchFamily="34" charset="0"/>
              </a:rPr>
              <a:t>Co-ordination of Domestic Homicide Reviews (more later)</a:t>
            </a:r>
          </a:p>
          <a:p>
            <a:pPr eaLnBrk="1" fontAlgn="auto" hangingPunct="1">
              <a:spcAft>
                <a:spcPts val="0"/>
              </a:spcAft>
              <a:buFont typeface="Wingdings 3" charset="2"/>
              <a:buChar char=""/>
              <a:defRPr/>
            </a:pPr>
            <a:r>
              <a:rPr lang="en-GB" altLang="en-US" b="1" dirty="0">
                <a:solidFill>
                  <a:schemeClr val="accent2">
                    <a:lumMod val="75000"/>
                  </a:schemeClr>
                </a:solidFill>
                <a:latin typeface="Arial" panose="020B0604020202020204" pitchFamily="34" charset="0"/>
                <a:cs typeface="Arial" panose="020B0604020202020204" pitchFamily="34" charset="0"/>
              </a:rPr>
              <a:t>Manage the IDVA Service (more later)</a:t>
            </a:r>
          </a:p>
          <a:p>
            <a:pPr eaLnBrk="1" fontAlgn="auto" hangingPunct="1">
              <a:spcAft>
                <a:spcPts val="0"/>
              </a:spcAft>
              <a:buFont typeface="Wingdings 3" charset="2"/>
              <a:buChar char=""/>
              <a:defRPr/>
            </a:pPr>
            <a:r>
              <a:rPr lang="en-GB" altLang="en-US" b="1" dirty="0">
                <a:solidFill>
                  <a:schemeClr val="accent2">
                    <a:lumMod val="75000"/>
                  </a:schemeClr>
                </a:solidFill>
                <a:latin typeface="Arial" panose="020B0604020202020204" pitchFamily="34" charset="0"/>
                <a:cs typeface="Arial" panose="020B0604020202020204" pitchFamily="34" charset="0"/>
              </a:rPr>
              <a:t>Coordinate the MARAC process (more later)</a:t>
            </a:r>
          </a:p>
          <a:p>
            <a:pPr eaLnBrk="1" fontAlgn="auto" hangingPunct="1">
              <a:spcAft>
                <a:spcPts val="0"/>
              </a:spcAft>
              <a:buFont typeface="Wingdings 3" charset="2"/>
              <a:buChar char=""/>
              <a:defRPr/>
            </a:pPr>
            <a:r>
              <a:rPr lang="en-GB" altLang="en-US" b="1" dirty="0">
                <a:solidFill>
                  <a:schemeClr val="accent2">
                    <a:lumMod val="75000"/>
                  </a:schemeClr>
                </a:solidFill>
                <a:latin typeface="Arial" panose="020B0604020202020204" pitchFamily="34" charset="0"/>
                <a:cs typeface="Arial" panose="020B0604020202020204" pitchFamily="34" charset="0"/>
              </a:rPr>
              <a:t>Improve agency responses to DASV – training, awareness, events</a:t>
            </a:r>
          </a:p>
          <a:p>
            <a:pPr marL="0" indent="0" eaLnBrk="1" fontAlgn="auto" hangingPunct="1">
              <a:spcAft>
                <a:spcPts val="0"/>
              </a:spcAft>
              <a:buNone/>
              <a:defRPr/>
            </a:pPr>
            <a:r>
              <a:rPr lang="en-GB" altLang="en-US" b="1" dirty="0">
                <a:solidFill>
                  <a:schemeClr val="accent2">
                    <a:lumMod val="75000"/>
                  </a:schemeClr>
                </a:solidFill>
                <a:latin typeface="Arial" panose="020B0604020202020204" pitchFamily="34" charset="0"/>
                <a:cs typeface="Arial" panose="020B0604020202020204" pitchFamily="34" charset="0"/>
              </a:rPr>
              <a:t> </a:t>
            </a:r>
          </a:p>
          <a:p>
            <a:pPr eaLnBrk="1" fontAlgn="auto" hangingPunct="1">
              <a:spcAft>
                <a:spcPts val="0"/>
              </a:spcAft>
              <a:buFont typeface="Wingdings 3" charset="2"/>
              <a:buChar char=""/>
              <a:defRPr/>
            </a:pPr>
            <a:endParaRPr lang="en-GB" altLang="en-US" b="1" dirty="0">
              <a:solidFill>
                <a:schemeClr val="accent2">
                  <a:lumMod val="75000"/>
                </a:schemeClr>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endParaRPr>
          </a:p>
          <a:p>
            <a:pPr eaLnBrk="1" fontAlgn="auto" hangingPunct="1">
              <a:spcAft>
                <a:spcPts val="0"/>
              </a:spcAft>
              <a:buFont typeface="Wingdings 3" charset="2"/>
              <a:buChar char=""/>
              <a:defRPr/>
            </a:pPr>
            <a:r>
              <a:rPr lang="en-GB" altLang="en-US" b="1" dirty="0">
                <a:solidFill>
                  <a:schemeClr val="accent2">
                    <a:lumMod val="75000"/>
                  </a:schemeClr>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www.cambsdasv.org.uk</a:t>
            </a:r>
            <a:r>
              <a:rPr lang="en-GB" altLang="en-US" b="1" dirty="0">
                <a:solidFill>
                  <a:schemeClr val="accent2">
                    <a:lumMod val="75000"/>
                  </a:schemeClr>
                </a:solidFill>
                <a:latin typeface="Arial" panose="020B0604020202020204" pitchFamily="34" charset="0"/>
                <a:cs typeface="Arial" panose="020B0604020202020204" pitchFamily="34" charset="0"/>
              </a:rPr>
              <a:t> </a:t>
            </a:r>
          </a:p>
        </p:txBody>
      </p:sp>
      <p:pic>
        <p:nvPicPr>
          <p:cNvPr id="13316" name="Picture 3">
            <a:extLst>
              <a:ext uri="{FF2B5EF4-FFF2-40B4-BE49-F238E27FC236}">
                <a16:creationId xmlns:a16="http://schemas.microsoft.com/office/drawing/2014/main" id="{8CD3A035-749E-FFDD-8166-D09E69029C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288" y="476250"/>
            <a:ext cx="1290637"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FF724-E043-03CE-BC33-603039B904FF}"/>
              </a:ext>
            </a:extLst>
          </p:cNvPr>
          <p:cNvSpPr>
            <a:spLocks noGrp="1"/>
          </p:cNvSpPr>
          <p:nvPr>
            <p:ph type="title"/>
          </p:nvPr>
        </p:nvSpPr>
        <p:spPr>
          <a:xfrm>
            <a:off x="1530350" y="1185862"/>
            <a:ext cx="5427663" cy="1176337"/>
          </a:xfrm>
        </p:spPr>
        <p:txBody>
          <a:bodyPr>
            <a:normAutofit fontScale="90000"/>
          </a:bodyPr>
          <a:lstStyle/>
          <a:p>
            <a:pPr eaLnBrk="1" hangingPunct="1">
              <a:defRPr/>
            </a:pPr>
            <a:r>
              <a:rPr lang="en-GB" sz="2800" b="1" dirty="0">
                <a:solidFill>
                  <a:schemeClr val="accent2">
                    <a:lumMod val="75000"/>
                  </a:schemeClr>
                </a:solidFill>
                <a:latin typeface="Arial" panose="020B0604020202020204" pitchFamily="34" charset="0"/>
                <a:cs typeface="Arial" panose="020B0604020202020204" pitchFamily="34" charset="0"/>
              </a:rPr>
              <a:t>The IDVA (Independent Domestic Violence Advisory) Service</a:t>
            </a:r>
            <a:endParaRPr lang="en-GB" sz="2800" dirty="0"/>
          </a:p>
        </p:txBody>
      </p:sp>
      <p:sp>
        <p:nvSpPr>
          <p:cNvPr id="3" name="Content Placeholder 2">
            <a:extLst>
              <a:ext uri="{FF2B5EF4-FFF2-40B4-BE49-F238E27FC236}">
                <a16:creationId xmlns:a16="http://schemas.microsoft.com/office/drawing/2014/main" id="{0533E44E-A3BD-D593-F393-A172F3B2F3BE}"/>
              </a:ext>
            </a:extLst>
          </p:cNvPr>
          <p:cNvSpPr>
            <a:spLocks noGrp="1"/>
          </p:cNvSpPr>
          <p:nvPr>
            <p:ph idx="1"/>
          </p:nvPr>
        </p:nvSpPr>
        <p:spPr>
          <a:xfrm>
            <a:off x="609600" y="2492375"/>
            <a:ext cx="6348413" cy="3960813"/>
          </a:xfrm>
        </p:spPr>
        <p:txBody>
          <a:bodyPr>
            <a:normAutofit fontScale="92500" lnSpcReduction="10000"/>
          </a:bodyPr>
          <a:lstStyle/>
          <a:p>
            <a:pPr marL="285750" indent="-285750" eaLnBrk="1" fontAlgn="auto" hangingPunct="1">
              <a:spcBef>
                <a:spcPts val="0"/>
              </a:spcBef>
              <a:spcAft>
                <a:spcPts val="0"/>
              </a:spcAft>
              <a:buFont typeface="Arial" panose="020B0604020202020204" pitchFamily="34" charset="0"/>
              <a:buChar char="•"/>
              <a:defRPr/>
            </a:pPr>
            <a:endParaRPr lang="en-GB" altLang="en-US" b="1" dirty="0">
              <a:solidFill>
                <a:schemeClr val="accent2">
                  <a:lumMod val="75000"/>
                </a:schemeClr>
              </a:solidFill>
              <a:latin typeface="Arial" panose="020B0604020202020204" pitchFamily="34" charset="0"/>
              <a:cs typeface="Arial" panose="020B0604020202020204" pitchFamily="34" charset="0"/>
            </a:endParaRPr>
          </a:p>
          <a:p>
            <a:pPr marL="285750" indent="-285750" eaLnBrk="1" fontAlgn="auto" hangingPunct="1">
              <a:spcBef>
                <a:spcPts val="0"/>
              </a:spcBef>
              <a:spcAft>
                <a:spcPts val="0"/>
              </a:spcAft>
              <a:buFont typeface="Arial" panose="020B0604020202020204" pitchFamily="34" charset="0"/>
              <a:buChar char="•"/>
              <a:defRPr/>
            </a:pPr>
            <a:r>
              <a:rPr lang="en-GB" altLang="en-US" b="1" dirty="0">
                <a:solidFill>
                  <a:schemeClr val="accent2">
                    <a:lumMod val="75000"/>
                  </a:schemeClr>
                </a:solidFill>
                <a:latin typeface="Arial" panose="020B0604020202020204" pitchFamily="34" charset="0"/>
                <a:cs typeface="Arial" panose="020B0604020202020204" pitchFamily="34" charset="0"/>
              </a:rPr>
              <a:t>Supports high risk victims of domestic abuse and sexual violence </a:t>
            </a:r>
          </a:p>
          <a:p>
            <a:pPr marL="285750" indent="-285750" eaLnBrk="1" fontAlgn="auto" hangingPunct="1">
              <a:spcBef>
                <a:spcPts val="0"/>
              </a:spcBef>
              <a:spcAft>
                <a:spcPts val="0"/>
              </a:spcAft>
              <a:buFont typeface="Arial" panose="020B0604020202020204" pitchFamily="34" charset="0"/>
              <a:buChar char="•"/>
              <a:defRPr/>
            </a:pPr>
            <a:endParaRPr lang="en-GB" altLang="en-US" b="1" dirty="0">
              <a:solidFill>
                <a:schemeClr val="accent2">
                  <a:lumMod val="75000"/>
                </a:schemeClr>
              </a:solidFill>
              <a:latin typeface="Arial" panose="020B0604020202020204" pitchFamily="34" charset="0"/>
              <a:cs typeface="Arial" panose="020B0604020202020204" pitchFamily="34" charset="0"/>
            </a:endParaRPr>
          </a:p>
          <a:p>
            <a:pPr marL="285750" indent="-285750" eaLnBrk="1" fontAlgn="auto" hangingPunct="1">
              <a:spcBef>
                <a:spcPts val="0"/>
              </a:spcBef>
              <a:spcAft>
                <a:spcPts val="0"/>
              </a:spcAft>
              <a:buFont typeface="Arial" panose="020B0604020202020204" pitchFamily="34" charset="0"/>
              <a:buChar char="•"/>
              <a:defRPr/>
            </a:pPr>
            <a:r>
              <a:rPr lang="en-GB" altLang="en-US" b="1" dirty="0">
                <a:solidFill>
                  <a:schemeClr val="accent2">
                    <a:lumMod val="75000"/>
                  </a:schemeClr>
                </a:solidFill>
                <a:latin typeface="Arial" panose="020B0604020202020204" pitchFamily="34" charset="0"/>
                <a:cs typeface="Arial" panose="020B0604020202020204" pitchFamily="34" charset="0"/>
              </a:rPr>
              <a:t>Accepts referrals from professionals only </a:t>
            </a:r>
          </a:p>
          <a:p>
            <a:pPr marL="0" indent="0" eaLnBrk="1" fontAlgn="auto" hangingPunct="1">
              <a:spcBef>
                <a:spcPts val="0"/>
              </a:spcBef>
              <a:spcAft>
                <a:spcPts val="0"/>
              </a:spcAft>
              <a:buNone/>
              <a:defRPr/>
            </a:pPr>
            <a:endParaRPr lang="en-GB" altLang="en-US" b="1" dirty="0">
              <a:solidFill>
                <a:schemeClr val="accent2">
                  <a:lumMod val="75000"/>
                </a:schemeClr>
              </a:solidFill>
              <a:latin typeface="Arial" panose="020B0604020202020204" pitchFamily="34" charset="0"/>
              <a:cs typeface="Arial" panose="020B0604020202020204" pitchFamily="34" charset="0"/>
            </a:endParaRPr>
          </a:p>
          <a:p>
            <a:pPr eaLnBrk="1" fontAlgn="auto" hangingPunct="1">
              <a:spcBef>
                <a:spcPts val="0"/>
              </a:spcBef>
              <a:spcAft>
                <a:spcPts val="0"/>
              </a:spcAft>
              <a:buFont typeface="Arial" panose="020B0604020202020204" pitchFamily="34" charset="0"/>
              <a:buChar char="•"/>
              <a:defRPr/>
            </a:pPr>
            <a:r>
              <a:rPr lang="en-GB" altLang="en-US" b="1" dirty="0">
                <a:solidFill>
                  <a:schemeClr val="accent2">
                    <a:lumMod val="75000"/>
                  </a:schemeClr>
                </a:solidFill>
                <a:latin typeface="Arial" panose="020B0604020202020204" pitchFamily="34" charset="0"/>
                <a:cs typeface="Arial" panose="020B0604020202020204" pitchFamily="34" charset="0"/>
              </a:rPr>
              <a:t>Independent and voluntary service – no statutory powers or legal duty to clients</a:t>
            </a:r>
          </a:p>
          <a:p>
            <a:pPr eaLnBrk="1" fontAlgn="auto" hangingPunct="1">
              <a:spcBef>
                <a:spcPts val="0"/>
              </a:spcBef>
              <a:spcAft>
                <a:spcPts val="0"/>
              </a:spcAft>
              <a:buFont typeface="Arial" panose="020B0604020202020204" pitchFamily="34" charset="0"/>
              <a:buChar char="•"/>
              <a:defRPr/>
            </a:pPr>
            <a:endParaRPr lang="en-GB" altLang="en-US" b="1" dirty="0">
              <a:solidFill>
                <a:schemeClr val="accent2">
                  <a:lumMod val="75000"/>
                </a:schemeClr>
              </a:solidFill>
              <a:latin typeface="Arial" panose="020B0604020202020204" pitchFamily="34" charset="0"/>
              <a:cs typeface="Arial" panose="020B0604020202020204" pitchFamily="34" charset="0"/>
            </a:endParaRPr>
          </a:p>
          <a:p>
            <a:pPr eaLnBrk="1" fontAlgn="auto" hangingPunct="1">
              <a:spcBef>
                <a:spcPts val="0"/>
              </a:spcBef>
              <a:spcAft>
                <a:spcPts val="0"/>
              </a:spcAft>
              <a:buFont typeface="Arial" panose="020B0604020202020204" pitchFamily="34" charset="0"/>
              <a:buChar char="•"/>
              <a:defRPr/>
            </a:pPr>
            <a:r>
              <a:rPr lang="en-GB" altLang="en-US" b="1" dirty="0">
                <a:solidFill>
                  <a:schemeClr val="accent2">
                    <a:lumMod val="75000"/>
                  </a:schemeClr>
                </a:solidFill>
                <a:latin typeface="Arial" panose="020B0604020202020204" pitchFamily="34" charset="0"/>
                <a:cs typeface="Arial" panose="020B0604020202020204" pitchFamily="34" charset="0"/>
              </a:rPr>
              <a:t>There are 24 IDVAs covering Cambridgeshire and Peterborough</a:t>
            </a:r>
            <a:br>
              <a:rPr lang="en-GB" altLang="en-US" b="1" dirty="0">
                <a:solidFill>
                  <a:schemeClr val="accent2">
                    <a:lumMod val="75000"/>
                  </a:schemeClr>
                </a:solidFill>
                <a:latin typeface="Arial" panose="020B0604020202020204" pitchFamily="34" charset="0"/>
                <a:cs typeface="Arial" panose="020B0604020202020204" pitchFamily="34" charset="0"/>
              </a:rPr>
            </a:br>
            <a:br>
              <a:rPr lang="en-GB" altLang="en-US" b="1" dirty="0">
                <a:solidFill>
                  <a:schemeClr val="accent2">
                    <a:lumMod val="75000"/>
                  </a:schemeClr>
                </a:solidFill>
                <a:latin typeface="Arial" panose="020B0604020202020204" pitchFamily="34" charset="0"/>
                <a:cs typeface="Arial" panose="020B0604020202020204" pitchFamily="34" charset="0"/>
              </a:rPr>
            </a:br>
            <a:r>
              <a:rPr lang="en-GB" altLang="en-US" b="1" dirty="0">
                <a:solidFill>
                  <a:schemeClr val="accent2">
                    <a:lumMod val="75000"/>
                  </a:schemeClr>
                </a:solidFill>
                <a:latin typeface="Arial" panose="020B0604020202020204" pitchFamily="34" charset="0"/>
                <a:cs typeface="Arial" panose="020B0604020202020204" pitchFamily="34" charset="0"/>
              </a:rPr>
              <a:t>This includes IDVAs who specifically support young people aged 13-17, ethnic minority victims, victims of stalking and victims who are from Eastern European countries</a:t>
            </a:r>
          </a:p>
          <a:p>
            <a:pPr marL="285750" indent="-285750" eaLnBrk="1" fontAlgn="auto" hangingPunct="1">
              <a:spcBef>
                <a:spcPts val="0"/>
              </a:spcBef>
              <a:spcAft>
                <a:spcPts val="0"/>
              </a:spcAft>
              <a:buFont typeface="Arial" panose="020B0604020202020204" pitchFamily="34" charset="0"/>
              <a:buChar char="•"/>
              <a:defRPr/>
            </a:pPr>
            <a:endParaRPr lang="en-GB" altLang="en-US" b="1" dirty="0">
              <a:solidFill>
                <a:schemeClr val="accent2">
                  <a:lumMod val="75000"/>
                </a:schemeClr>
              </a:solidFill>
              <a:latin typeface="Arial" panose="020B0604020202020204" pitchFamily="34" charset="0"/>
              <a:cs typeface="Arial" panose="020B0604020202020204" pitchFamily="34" charset="0"/>
            </a:endParaRPr>
          </a:p>
          <a:p>
            <a:pPr eaLnBrk="1" hangingPunct="1">
              <a:defRPr/>
            </a:pPr>
            <a:endParaRPr lang="en-GB" dirty="0"/>
          </a:p>
        </p:txBody>
      </p:sp>
      <p:pic>
        <p:nvPicPr>
          <p:cNvPr id="15364" name="Picture 3">
            <a:extLst>
              <a:ext uri="{FF2B5EF4-FFF2-40B4-BE49-F238E27FC236}">
                <a16:creationId xmlns:a16="http://schemas.microsoft.com/office/drawing/2014/main" id="{D8251E1B-5B43-F83B-5A5B-03FEBE4B1A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450" y="260350"/>
            <a:ext cx="1231900"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DD95A-B34F-5142-E337-BB877D5879CA}"/>
              </a:ext>
            </a:extLst>
          </p:cNvPr>
          <p:cNvSpPr>
            <a:spLocks noGrp="1"/>
          </p:cNvSpPr>
          <p:nvPr>
            <p:ph type="title"/>
          </p:nvPr>
        </p:nvSpPr>
        <p:spPr>
          <a:xfrm>
            <a:off x="1527175" y="1327150"/>
            <a:ext cx="5430838" cy="1231900"/>
          </a:xfrm>
        </p:spPr>
        <p:txBody>
          <a:bodyPr>
            <a:normAutofit/>
          </a:bodyPr>
          <a:lstStyle/>
          <a:p>
            <a:pPr eaLnBrk="1" hangingPunct="1">
              <a:defRPr/>
            </a:pPr>
            <a:r>
              <a:rPr lang="en-GB" sz="2800" b="1" dirty="0">
                <a:solidFill>
                  <a:schemeClr val="accent2">
                    <a:lumMod val="75000"/>
                  </a:schemeClr>
                </a:solidFill>
                <a:latin typeface="Arial"/>
                <a:cs typeface="Arial"/>
              </a:rPr>
              <a:t>What IDVA support might look like</a:t>
            </a:r>
          </a:p>
        </p:txBody>
      </p:sp>
      <p:sp>
        <p:nvSpPr>
          <p:cNvPr id="3" name="Content Placeholder 2">
            <a:extLst>
              <a:ext uri="{FF2B5EF4-FFF2-40B4-BE49-F238E27FC236}">
                <a16:creationId xmlns:a16="http://schemas.microsoft.com/office/drawing/2014/main" id="{BE8F822B-C14E-E4A0-E2F9-E2071738AF16}"/>
              </a:ext>
            </a:extLst>
          </p:cNvPr>
          <p:cNvSpPr>
            <a:spLocks noGrp="1"/>
          </p:cNvSpPr>
          <p:nvPr>
            <p:ph idx="1"/>
          </p:nvPr>
        </p:nvSpPr>
        <p:spPr>
          <a:xfrm>
            <a:off x="609600" y="2072665"/>
            <a:ext cx="6553566" cy="3969360"/>
          </a:xfrm>
        </p:spPr>
        <p:txBody>
          <a:bodyPr>
            <a:normAutofit/>
          </a:bodyPr>
          <a:lstStyle/>
          <a:p>
            <a:pPr algn="just" eaLnBrk="1" fontAlgn="auto" hangingPunct="1">
              <a:spcBef>
                <a:spcPts val="0"/>
              </a:spcBef>
              <a:spcAft>
                <a:spcPts val="0"/>
              </a:spcAft>
              <a:buFont typeface="Arial" panose="020B0604020202020204" pitchFamily="34" charset="0"/>
              <a:buChar char="•"/>
              <a:defRPr/>
            </a:pPr>
            <a:endParaRPr lang="en-GB" sz="2000" b="1" dirty="0">
              <a:solidFill>
                <a:schemeClr val="accent2">
                  <a:lumMod val="75000"/>
                </a:schemeClr>
              </a:solidFill>
              <a:latin typeface="Arial" panose="020B0604020202020204" pitchFamily="34" charset="0"/>
              <a:cs typeface="Arial" panose="020B0604020202020204" pitchFamily="34" charset="0"/>
            </a:endParaRPr>
          </a:p>
          <a:p>
            <a:pPr marL="0" indent="0" algn="just" eaLnBrk="1" fontAlgn="auto" hangingPunct="1">
              <a:spcBef>
                <a:spcPts val="0"/>
              </a:spcBef>
              <a:spcAft>
                <a:spcPts val="0"/>
              </a:spcAft>
              <a:buNone/>
              <a:defRPr/>
            </a:pPr>
            <a:r>
              <a:rPr lang="en-GB" b="1" dirty="0">
                <a:solidFill>
                  <a:schemeClr val="accent2">
                    <a:lumMod val="75000"/>
                  </a:schemeClr>
                </a:solidFill>
                <a:latin typeface="Arial" panose="020B0604020202020204" pitchFamily="34" charset="0"/>
                <a:cs typeface="Arial" panose="020B0604020202020204" pitchFamily="34" charset="0"/>
              </a:rPr>
              <a:t>Bespoke safety and support plans aimed at reducing risks and increasing resilience</a:t>
            </a:r>
          </a:p>
          <a:p>
            <a:pPr marL="0" indent="0" algn="just" eaLnBrk="1" fontAlgn="auto" hangingPunct="1">
              <a:spcBef>
                <a:spcPts val="0"/>
              </a:spcBef>
              <a:spcAft>
                <a:spcPts val="0"/>
              </a:spcAft>
              <a:buNone/>
              <a:defRPr/>
            </a:pPr>
            <a:endParaRPr lang="en-GB" b="1" dirty="0">
              <a:solidFill>
                <a:schemeClr val="accent2">
                  <a:lumMod val="75000"/>
                </a:schemeClr>
              </a:solidFill>
              <a:latin typeface="Arial" panose="020B0604020202020204" pitchFamily="34" charset="0"/>
              <a:cs typeface="Arial" panose="020B0604020202020204" pitchFamily="34" charset="0"/>
            </a:endParaRPr>
          </a:p>
          <a:p>
            <a:pPr marL="0" indent="0" algn="just" eaLnBrk="1" fontAlgn="auto" hangingPunct="1">
              <a:spcBef>
                <a:spcPts val="0"/>
              </a:spcBef>
              <a:spcAft>
                <a:spcPts val="0"/>
              </a:spcAft>
              <a:buNone/>
              <a:defRPr/>
            </a:pPr>
            <a:r>
              <a:rPr lang="en-GB" b="1" dirty="0">
                <a:solidFill>
                  <a:schemeClr val="accent2">
                    <a:lumMod val="75000"/>
                  </a:schemeClr>
                </a:solidFill>
                <a:latin typeface="Arial" panose="020B0604020202020204" pitchFamily="34" charset="0"/>
                <a:cs typeface="Arial" panose="020B0604020202020204" pitchFamily="34" charset="0"/>
              </a:rPr>
              <a:t>Advocacy/representing the client’s voice (victims impacted by trauma may present with reduced concentration, poor recall, anxiety, hypervigilance etc.)</a:t>
            </a:r>
          </a:p>
          <a:p>
            <a:pPr marL="0" indent="0" algn="just" eaLnBrk="1" fontAlgn="auto" hangingPunct="1">
              <a:spcBef>
                <a:spcPts val="0"/>
              </a:spcBef>
              <a:spcAft>
                <a:spcPts val="0"/>
              </a:spcAft>
              <a:buNone/>
              <a:defRPr/>
            </a:pPr>
            <a:endParaRPr lang="en-GB" b="1" dirty="0">
              <a:solidFill>
                <a:schemeClr val="accent2">
                  <a:lumMod val="75000"/>
                </a:schemeClr>
              </a:solidFill>
              <a:latin typeface="Arial" panose="020B0604020202020204" pitchFamily="34" charset="0"/>
              <a:cs typeface="Arial" panose="020B0604020202020204" pitchFamily="34" charset="0"/>
            </a:endParaRPr>
          </a:p>
          <a:p>
            <a:pPr marL="0" indent="0" algn="just" eaLnBrk="1" fontAlgn="auto" hangingPunct="1">
              <a:spcBef>
                <a:spcPts val="0"/>
              </a:spcBef>
              <a:spcAft>
                <a:spcPts val="0"/>
              </a:spcAft>
              <a:buNone/>
              <a:defRPr/>
            </a:pPr>
            <a:r>
              <a:rPr lang="en-GB" b="1" dirty="0">
                <a:solidFill>
                  <a:schemeClr val="accent2">
                    <a:lumMod val="75000"/>
                  </a:schemeClr>
                </a:solidFill>
                <a:latin typeface="Arial" panose="020B0604020202020204" pitchFamily="34" charset="0"/>
                <a:cs typeface="Arial" panose="020B0604020202020204" pitchFamily="34" charset="0"/>
              </a:rPr>
              <a:t>Support to access practical solutions – housing, health, finances etc.</a:t>
            </a:r>
          </a:p>
          <a:p>
            <a:pPr marL="0" indent="0" algn="just" eaLnBrk="1" fontAlgn="auto" hangingPunct="1">
              <a:spcBef>
                <a:spcPts val="0"/>
              </a:spcBef>
              <a:spcAft>
                <a:spcPts val="0"/>
              </a:spcAft>
              <a:buNone/>
              <a:defRPr/>
            </a:pPr>
            <a:endParaRPr lang="en-GB" b="1" dirty="0">
              <a:solidFill>
                <a:schemeClr val="accent2">
                  <a:lumMod val="75000"/>
                </a:schemeClr>
              </a:solidFill>
              <a:latin typeface="Arial" panose="020B0604020202020204" pitchFamily="34" charset="0"/>
              <a:cs typeface="Arial" panose="020B0604020202020204" pitchFamily="34" charset="0"/>
            </a:endParaRPr>
          </a:p>
          <a:p>
            <a:pPr marL="0" indent="0" algn="just" eaLnBrk="1" fontAlgn="auto" hangingPunct="1">
              <a:spcBef>
                <a:spcPts val="0"/>
              </a:spcBef>
              <a:spcAft>
                <a:spcPts val="0"/>
              </a:spcAft>
              <a:buNone/>
              <a:defRPr/>
            </a:pPr>
            <a:r>
              <a:rPr lang="en-GB" b="1" dirty="0">
                <a:solidFill>
                  <a:schemeClr val="accent2">
                    <a:lumMod val="75000"/>
                  </a:schemeClr>
                </a:solidFill>
                <a:latin typeface="Arial" panose="020B0604020202020204" pitchFamily="34" charset="0"/>
                <a:cs typeface="Arial" panose="020B0604020202020204" pitchFamily="34" charset="0"/>
              </a:rPr>
              <a:t>Provide support throughout criminal and family court proceedings</a:t>
            </a:r>
          </a:p>
        </p:txBody>
      </p:sp>
      <p:pic>
        <p:nvPicPr>
          <p:cNvPr id="20484" name="Picture 3">
            <a:extLst>
              <a:ext uri="{FF2B5EF4-FFF2-40B4-BE49-F238E27FC236}">
                <a16:creationId xmlns:a16="http://schemas.microsoft.com/office/drawing/2014/main" id="{1B4C1089-5081-6947-098A-BF1F7F1FB6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625" y="439738"/>
            <a:ext cx="1225550" cy="1090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5454AE7E-AB57-2136-4750-66DC6A45CCA3}"/>
              </a:ext>
            </a:extLst>
          </p:cNvPr>
          <p:cNvSpPr>
            <a:spLocks noGrp="1" noChangeArrowheads="1"/>
          </p:cNvSpPr>
          <p:nvPr>
            <p:ph type="title"/>
          </p:nvPr>
        </p:nvSpPr>
        <p:spPr>
          <a:xfrm>
            <a:off x="1908175" y="476250"/>
            <a:ext cx="5256213" cy="1439863"/>
          </a:xfrm>
        </p:spPr>
        <p:txBody>
          <a:bodyPr>
            <a:noAutofit/>
          </a:bodyPr>
          <a:lstStyle/>
          <a:p>
            <a:pPr eaLnBrk="1" hangingPunct="1">
              <a:defRPr/>
            </a:pPr>
            <a:r>
              <a:rPr lang="en-GB" altLang="en-US" sz="2400" b="1" dirty="0">
                <a:solidFill>
                  <a:schemeClr val="accent2">
                    <a:lumMod val="75000"/>
                  </a:schemeClr>
                </a:solidFill>
                <a:latin typeface="Arial" panose="020B0604020202020204" pitchFamily="34" charset="0"/>
                <a:cs typeface="Arial" panose="020B0604020202020204" pitchFamily="34" charset="0"/>
              </a:rPr>
              <a:t>Multi Agency Risk Assessment Conference (MARAC) </a:t>
            </a:r>
            <a:br>
              <a:rPr lang="en-GB" altLang="en-US" sz="2800" b="1" dirty="0">
                <a:solidFill>
                  <a:schemeClr val="accent2">
                    <a:lumMod val="75000"/>
                  </a:schemeClr>
                </a:solidFill>
                <a:latin typeface="Arial" panose="020B0604020202020204" pitchFamily="34" charset="0"/>
                <a:cs typeface="Arial" panose="020B0604020202020204" pitchFamily="34" charset="0"/>
              </a:rPr>
            </a:br>
            <a:endParaRPr lang="en-GB" altLang="en-US" sz="2800" b="1"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D4F9D48-8C8A-283A-5DC7-38E27463C093}"/>
              </a:ext>
            </a:extLst>
          </p:cNvPr>
          <p:cNvSpPr>
            <a:spLocks noGrp="1"/>
          </p:cNvSpPr>
          <p:nvPr>
            <p:ph idx="1"/>
          </p:nvPr>
        </p:nvSpPr>
        <p:spPr>
          <a:xfrm>
            <a:off x="384175" y="1532709"/>
            <a:ext cx="7140575" cy="4929051"/>
          </a:xfrm>
        </p:spPr>
        <p:txBody>
          <a:bodyPr rtlCol="0">
            <a:noAutofit/>
          </a:bodyPr>
          <a:lstStyle/>
          <a:p>
            <a:pPr marL="457200" lvl="1" indent="0" eaLnBrk="1" fontAlgn="auto" hangingPunct="1">
              <a:spcAft>
                <a:spcPts val="0"/>
              </a:spcAft>
              <a:buFont typeface="Wingdings 3" panose="05040102010807070707" pitchFamily="18" charset="2"/>
              <a:buNone/>
              <a:defRPr/>
            </a:pPr>
            <a:r>
              <a:rPr lang="en-GB" sz="1800" b="1" dirty="0">
                <a:solidFill>
                  <a:schemeClr val="accent2">
                    <a:lumMod val="75000"/>
                  </a:schemeClr>
                </a:solidFill>
                <a:latin typeface="Arial" panose="020B0604020202020204" pitchFamily="34" charset="0"/>
                <a:cs typeface="Arial" panose="020B0604020202020204" pitchFamily="34" charset="0"/>
              </a:rPr>
              <a:t>A meeting aimed at safeguarding the highest risk victims of DASV (at risk of significant harm or homicide)</a:t>
            </a:r>
          </a:p>
          <a:p>
            <a:pPr marL="457200" lvl="1" indent="0" eaLnBrk="1" fontAlgn="auto" hangingPunct="1">
              <a:spcAft>
                <a:spcPts val="0"/>
              </a:spcAft>
              <a:buFont typeface="Wingdings 3" panose="05040102010807070707" pitchFamily="18" charset="2"/>
              <a:buNone/>
              <a:defRPr/>
            </a:pPr>
            <a:r>
              <a:rPr lang="en-GB" sz="1800" b="1" dirty="0">
                <a:solidFill>
                  <a:schemeClr val="accent2">
                    <a:lumMod val="75000"/>
                  </a:schemeClr>
                </a:solidFill>
                <a:latin typeface="Arial" panose="020B0604020202020204" pitchFamily="34" charset="0"/>
                <a:cs typeface="Arial" panose="020B0604020202020204" pitchFamily="34" charset="0"/>
              </a:rPr>
              <a:t>Two MARAC meetings per week in Cambridgeshire, one in Peterborough – discuss nine cases at each</a:t>
            </a:r>
          </a:p>
          <a:p>
            <a:pPr marL="457200" lvl="1" indent="0" eaLnBrk="1" fontAlgn="auto" hangingPunct="1">
              <a:spcAft>
                <a:spcPts val="0"/>
              </a:spcAft>
              <a:buFont typeface="Wingdings 3" panose="05040102010807070707" pitchFamily="18" charset="2"/>
              <a:buNone/>
              <a:defRPr/>
            </a:pPr>
            <a:r>
              <a:rPr lang="en-GB" sz="1800" b="1" dirty="0">
                <a:solidFill>
                  <a:schemeClr val="accent2">
                    <a:lumMod val="75000"/>
                  </a:schemeClr>
                </a:solidFill>
                <a:latin typeface="Arial" panose="020B0604020202020204" pitchFamily="34" charset="0"/>
                <a:cs typeface="Arial" panose="020B0604020202020204" pitchFamily="34" charset="0"/>
              </a:rPr>
              <a:t>No single agency owns the MARAC – equal responsibility and accountability</a:t>
            </a:r>
          </a:p>
          <a:p>
            <a:pPr marL="457200" lvl="1" indent="0" eaLnBrk="1" fontAlgn="auto" hangingPunct="1">
              <a:spcAft>
                <a:spcPts val="0"/>
              </a:spcAft>
              <a:buFont typeface="Wingdings 3" panose="05040102010807070707" pitchFamily="18" charset="2"/>
              <a:buNone/>
              <a:defRPr/>
            </a:pPr>
            <a:r>
              <a:rPr lang="en-GB" sz="1800" b="1" dirty="0">
                <a:solidFill>
                  <a:schemeClr val="accent2">
                    <a:lumMod val="75000"/>
                  </a:schemeClr>
                </a:solidFill>
                <a:latin typeface="Arial" panose="020B0604020202020204" pitchFamily="34" charset="0"/>
                <a:cs typeface="Arial" panose="020B0604020202020204" pitchFamily="34" charset="0"/>
              </a:rPr>
              <a:t>Ensures a joined-up agency response</a:t>
            </a:r>
          </a:p>
          <a:p>
            <a:pPr marL="457200" lvl="1" indent="0" eaLnBrk="1" fontAlgn="auto" hangingPunct="1">
              <a:spcAft>
                <a:spcPts val="0"/>
              </a:spcAft>
              <a:buFont typeface="Wingdings 3" panose="05040102010807070707" pitchFamily="18" charset="2"/>
              <a:buNone/>
              <a:defRPr/>
            </a:pPr>
            <a:r>
              <a:rPr lang="en-GB" sz="1800" b="1" dirty="0">
                <a:solidFill>
                  <a:schemeClr val="accent2">
                    <a:lumMod val="75000"/>
                  </a:schemeClr>
                </a:solidFill>
                <a:latin typeface="Arial" panose="020B0604020202020204" pitchFamily="34" charset="0"/>
                <a:cs typeface="Arial" panose="020B0604020202020204" pitchFamily="34" charset="0"/>
              </a:rPr>
              <a:t>Attended by Police, IDVA, Social Care, Housing, Health and Probation plus any other involved agency </a:t>
            </a:r>
          </a:p>
          <a:p>
            <a:pPr marL="457200" lvl="1" indent="0" eaLnBrk="1" fontAlgn="auto" hangingPunct="1">
              <a:spcAft>
                <a:spcPts val="0"/>
              </a:spcAft>
              <a:buFont typeface="Wingdings 3" panose="05040102010807070707" pitchFamily="18" charset="2"/>
              <a:buNone/>
              <a:defRPr/>
            </a:pPr>
            <a:r>
              <a:rPr lang="en-GB" sz="1800" b="1" dirty="0">
                <a:solidFill>
                  <a:schemeClr val="accent2">
                    <a:lumMod val="75000"/>
                  </a:schemeClr>
                </a:solidFill>
                <a:latin typeface="Arial" panose="020B0604020202020204" pitchFamily="34" charset="0"/>
                <a:cs typeface="Arial" panose="020B0604020202020204" pitchFamily="34" charset="0"/>
              </a:rPr>
              <a:t>What happens – 20 minutes per case to share relevant information, identify priority risks, create a coordinated safety plan</a:t>
            </a:r>
          </a:p>
          <a:p>
            <a:pPr marL="457200" lvl="1" indent="0" eaLnBrk="1" fontAlgn="auto" hangingPunct="1">
              <a:spcAft>
                <a:spcPts val="0"/>
              </a:spcAft>
              <a:buFont typeface="Wingdings 3" charset="2"/>
              <a:buNone/>
              <a:defRPr/>
            </a:pPr>
            <a:r>
              <a:rPr lang="en-GB" sz="2400" dirty="0">
                <a:solidFill>
                  <a:schemeClr val="bg1"/>
                </a:solidFill>
                <a:latin typeface="Arial" panose="020B0604020202020204" pitchFamily="34" charset="0"/>
                <a:cs typeface="Arial" panose="020B0604020202020204" pitchFamily="34" charset="0"/>
              </a:rPr>
              <a:t>inartistic– South Asian communities </a:t>
            </a:r>
          </a:p>
          <a:p>
            <a:pPr marL="0" indent="0" eaLnBrk="1" fontAlgn="auto" hangingPunct="1">
              <a:spcAft>
                <a:spcPts val="0"/>
              </a:spcAft>
              <a:buFont typeface="Arial" panose="020B0604020202020204" pitchFamily="34" charset="0"/>
              <a:buNone/>
              <a:defRPr/>
            </a:pPr>
            <a:endParaRPr lang="en-GB" sz="1200" dirty="0">
              <a:solidFill>
                <a:schemeClr val="tx1">
                  <a:lumMod val="75000"/>
                  <a:lumOff val="25000"/>
                </a:schemeClr>
              </a:solidFill>
              <a:latin typeface="Arial" panose="020B0604020202020204" pitchFamily="34" charset="0"/>
              <a:cs typeface="Arial" panose="020B0604020202020204" pitchFamily="34" charset="0"/>
            </a:endParaRPr>
          </a:p>
        </p:txBody>
      </p:sp>
      <p:pic>
        <p:nvPicPr>
          <p:cNvPr id="38916" name="Picture 3">
            <a:extLst>
              <a:ext uri="{FF2B5EF4-FFF2-40B4-BE49-F238E27FC236}">
                <a16:creationId xmlns:a16="http://schemas.microsoft.com/office/drawing/2014/main" id="{9DFE00EE-98EE-A2CC-1865-D5CC222F22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175" y="268288"/>
            <a:ext cx="1300163" cy="116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E12A6-A675-E777-4627-A177502C1FF3}"/>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68EC5034-567C-ED71-E19D-357FAB2C7504}"/>
              </a:ext>
            </a:extLst>
          </p:cNvPr>
          <p:cNvSpPr>
            <a:spLocks noGrp="1"/>
          </p:cNvSpPr>
          <p:nvPr>
            <p:ph type="title" idx="4294967295"/>
          </p:nvPr>
        </p:nvSpPr>
        <p:spPr>
          <a:xfrm>
            <a:off x="914400" y="1844675"/>
            <a:ext cx="8229600" cy="549275"/>
          </a:xfrm>
        </p:spPr>
        <p:txBody>
          <a:bodyPr rtlCol="0">
            <a:normAutofit fontScale="90000"/>
          </a:bodyPr>
          <a:lstStyle/>
          <a:p>
            <a:pPr eaLnBrk="1" fontAlgn="auto" hangingPunct="1">
              <a:spcAft>
                <a:spcPts val="0"/>
              </a:spcAft>
              <a:defRPr/>
            </a:pPr>
            <a:r>
              <a:rPr lang="en-GB" altLang="en-US" sz="3100" b="1" dirty="0">
                <a:solidFill>
                  <a:schemeClr val="accent2">
                    <a:lumMod val="75000"/>
                  </a:schemeClr>
                </a:solidFill>
                <a:latin typeface="Arial" panose="020B0604020202020204" pitchFamily="34" charset="0"/>
                <a:cs typeface="Arial" panose="020B0604020202020204" pitchFamily="34" charset="0"/>
              </a:rPr>
              <a:t>Key Headlines 2025-2026</a:t>
            </a:r>
            <a:br>
              <a:rPr lang="en-GB" altLang="en-US" sz="4000" b="1" dirty="0">
                <a:solidFill>
                  <a:schemeClr val="accent2">
                    <a:lumMod val="75000"/>
                  </a:schemeClr>
                </a:solidFill>
                <a:latin typeface="Arial" panose="020B0604020202020204" pitchFamily="34" charset="0"/>
                <a:cs typeface="Arial" panose="020B0604020202020204" pitchFamily="34" charset="0"/>
              </a:rPr>
            </a:br>
            <a:br>
              <a:rPr lang="en-GB" altLang="en-US" sz="4000" b="1" dirty="0">
                <a:solidFill>
                  <a:schemeClr val="accent2">
                    <a:lumMod val="75000"/>
                  </a:schemeClr>
                </a:solidFill>
                <a:latin typeface="Arial" panose="020B0604020202020204" pitchFamily="34" charset="0"/>
                <a:cs typeface="Arial" panose="020B0604020202020204" pitchFamily="34" charset="0"/>
              </a:rPr>
            </a:br>
            <a:r>
              <a:rPr lang="en-GB" altLang="en-US" sz="2000" b="1" dirty="0">
                <a:solidFill>
                  <a:srgbClr val="FF0000"/>
                </a:solidFill>
                <a:latin typeface="Arial" panose="020B0604020202020204" pitchFamily="34" charset="0"/>
                <a:cs typeface="Arial" panose="020B0604020202020204" pitchFamily="34" charset="0"/>
              </a:rPr>
              <a:t>2587</a:t>
            </a:r>
            <a:r>
              <a:rPr lang="en-GB" altLang="en-US" sz="2000" b="1" dirty="0">
                <a:solidFill>
                  <a:schemeClr val="accent2">
                    <a:lumMod val="75000"/>
                  </a:schemeClr>
                </a:solidFill>
                <a:latin typeface="Arial" panose="020B0604020202020204" pitchFamily="34" charset="0"/>
                <a:cs typeface="Arial" panose="020B0604020202020204" pitchFamily="34" charset="0"/>
              </a:rPr>
              <a:t> referrals to the IDVA Service</a:t>
            </a:r>
            <a:br>
              <a:rPr lang="en-GB" altLang="en-US" sz="2000" b="1" dirty="0">
                <a:solidFill>
                  <a:schemeClr val="accent2">
                    <a:lumMod val="75000"/>
                  </a:schemeClr>
                </a:solidFill>
                <a:latin typeface="Arial" panose="020B0604020202020204" pitchFamily="34" charset="0"/>
                <a:cs typeface="Arial" panose="020B0604020202020204" pitchFamily="34" charset="0"/>
              </a:rPr>
            </a:br>
            <a:br>
              <a:rPr lang="en-GB" altLang="en-US" sz="2000" b="1" dirty="0">
                <a:solidFill>
                  <a:schemeClr val="accent2">
                    <a:lumMod val="75000"/>
                  </a:schemeClr>
                </a:solidFill>
                <a:latin typeface="Arial" panose="020B0604020202020204" pitchFamily="34" charset="0"/>
                <a:cs typeface="Arial" panose="020B0604020202020204" pitchFamily="34" charset="0"/>
              </a:rPr>
            </a:br>
            <a:r>
              <a:rPr lang="en-GB" altLang="en-US" sz="2000" b="1" dirty="0">
                <a:solidFill>
                  <a:srgbClr val="FF0000"/>
                </a:solidFill>
                <a:latin typeface="Arial" panose="020B0604020202020204" pitchFamily="34" charset="0"/>
                <a:cs typeface="Arial" panose="020B0604020202020204" pitchFamily="34" charset="0"/>
              </a:rPr>
              <a:t>1353 </a:t>
            </a:r>
            <a:r>
              <a:rPr lang="en-GB" altLang="en-US" sz="2000" b="1" dirty="0">
                <a:solidFill>
                  <a:schemeClr val="accent2">
                    <a:lumMod val="75000"/>
                  </a:schemeClr>
                </a:solidFill>
                <a:latin typeface="Arial" panose="020B0604020202020204" pitchFamily="34" charset="0"/>
                <a:cs typeface="Arial" panose="020B0604020202020204" pitchFamily="34" charset="0"/>
              </a:rPr>
              <a:t>referrals to MARAC</a:t>
            </a:r>
            <a:br>
              <a:rPr lang="en-GB" altLang="en-US" sz="2000" b="1" dirty="0">
                <a:solidFill>
                  <a:schemeClr val="accent2">
                    <a:lumMod val="75000"/>
                  </a:schemeClr>
                </a:solidFill>
                <a:latin typeface="Arial" panose="020B0604020202020204" pitchFamily="34" charset="0"/>
                <a:cs typeface="Arial" panose="020B0604020202020204" pitchFamily="34" charset="0"/>
              </a:rPr>
            </a:br>
            <a:br>
              <a:rPr lang="en-GB" altLang="en-US" sz="2000" b="1" dirty="0">
                <a:solidFill>
                  <a:schemeClr val="accent2">
                    <a:lumMod val="75000"/>
                  </a:schemeClr>
                </a:solidFill>
                <a:latin typeface="Arial" panose="020B0604020202020204" pitchFamily="34" charset="0"/>
                <a:cs typeface="Arial" panose="020B0604020202020204" pitchFamily="34" charset="0"/>
              </a:rPr>
            </a:br>
            <a:r>
              <a:rPr lang="en-GB" altLang="en-US" sz="2000" b="1" dirty="0">
                <a:solidFill>
                  <a:srgbClr val="FF0000"/>
                </a:solidFill>
                <a:latin typeface="Arial" panose="020B0604020202020204" pitchFamily="34" charset="0"/>
                <a:cs typeface="Arial" panose="020B0604020202020204" pitchFamily="34" charset="0"/>
              </a:rPr>
              <a:t>15,143</a:t>
            </a:r>
            <a:r>
              <a:rPr lang="en-GB" altLang="en-US" sz="2000" b="1" dirty="0">
                <a:solidFill>
                  <a:schemeClr val="accent2">
                    <a:lumMod val="75000"/>
                  </a:schemeClr>
                </a:solidFill>
                <a:latin typeface="Arial" panose="020B0604020202020204" pitchFamily="34" charset="0"/>
                <a:cs typeface="Arial" panose="020B0604020202020204" pitchFamily="34" charset="0"/>
              </a:rPr>
              <a:t> DA incidents reported to Cambs Constabulary </a:t>
            </a:r>
            <a:br>
              <a:rPr lang="en-GB" altLang="en-US" sz="2000" b="1" dirty="0">
                <a:solidFill>
                  <a:schemeClr val="accent2">
                    <a:lumMod val="75000"/>
                  </a:schemeClr>
                </a:solidFill>
                <a:latin typeface="Arial" panose="020B0604020202020204" pitchFamily="34" charset="0"/>
                <a:cs typeface="Arial" panose="020B0604020202020204" pitchFamily="34" charset="0"/>
              </a:rPr>
            </a:br>
            <a:br>
              <a:rPr lang="en-GB" altLang="en-US" sz="2000" b="1" dirty="0">
                <a:solidFill>
                  <a:schemeClr val="accent2">
                    <a:lumMod val="75000"/>
                  </a:schemeClr>
                </a:solidFill>
                <a:latin typeface="Arial" panose="020B0604020202020204" pitchFamily="34" charset="0"/>
                <a:cs typeface="Arial" panose="020B0604020202020204" pitchFamily="34" charset="0"/>
              </a:rPr>
            </a:br>
            <a:r>
              <a:rPr lang="en-GB" altLang="en-US" sz="2000" b="1" dirty="0">
                <a:solidFill>
                  <a:srgbClr val="FF0000"/>
                </a:solidFill>
                <a:latin typeface="Arial" panose="020B0604020202020204" pitchFamily="34" charset="0"/>
                <a:cs typeface="Arial" panose="020B0604020202020204" pitchFamily="34" charset="0"/>
              </a:rPr>
              <a:t>2,087</a:t>
            </a:r>
            <a:r>
              <a:rPr lang="en-GB" altLang="en-US" sz="2000" b="1" dirty="0">
                <a:solidFill>
                  <a:schemeClr val="accent2">
                    <a:lumMod val="75000"/>
                  </a:schemeClr>
                </a:solidFill>
                <a:latin typeface="Arial" panose="020B0604020202020204" pitchFamily="34" charset="0"/>
                <a:cs typeface="Arial" panose="020B0604020202020204" pitchFamily="34" charset="0"/>
              </a:rPr>
              <a:t> Serious sexual offences reported to Cambs Constabulary </a:t>
            </a:r>
            <a:br>
              <a:rPr lang="en-GB" altLang="en-US" sz="2000" b="1" dirty="0">
                <a:solidFill>
                  <a:schemeClr val="accent2">
                    <a:lumMod val="75000"/>
                  </a:schemeClr>
                </a:solidFill>
                <a:latin typeface="Arial" panose="020B0604020202020204" pitchFamily="34" charset="0"/>
                <a:cs typeface="Arial" panose="020B0604020202020204" pitchFamily="34" charset="0"/>
              </a:rPr>
            </a:br>
            <a:br>
              <a:rPr lang="en-GB" altLang="en-US" sz="2000" b="1" dirty="0">
                <a:solidFill>
                  <a:schemeClr val="accent2">
                    <a:lumMod val="75000"/>
                  </a:schemeClr>
                </a:solidFill>
                <a:latin typeface="Arial" panose="020B0604020202020204" pitchFamily="34" charset="0"/>
                <a:cs typeface="Arial" panose="020B0604020202020204" pitchFamily="34" charset="0"/>
              </a:rPr>
            </a:br>
            <a:r>
              <a:rPr lang="en-GB" altLang="en-US" sz="2000" b="1" dirty="0">
                <a:solidFill>
                  <a:srgbClr val="FF0000"/>
                </a:solidFill>
                <a:latin typeface="Arial" panose="020B0604020202020204" pitchFamily="34" charset="0"/>
                <a:cs typeface="Arial" panose="020B0604020202020204" pitchFamily="34" charset="0"/>
              </a:rPr>
              <a:t>899 </a:t>
            </a:r>
            <a:r>
              <a:rPr lang="en-GB" altLang="en-US" sz="2000" b="1" dirty="0">
                <a:solidFill>
                  <a:schemeClr val="accent2">
                    <a:lumMod val="75000"/>
                  </a:schemeClr>
                </a:solidFill>
                <a:latin typeface="Arial" panose="020B0604020202020204" pitchFamily="34" charset="0"/>
                <a:cs typeface="Arial" panose="020B0604020202020204" pitchFamily="34" charset="0"/>
              </a:rPr>
              <a:t>people supported by DA Outreach services</a:t>
            </a:r>
            <a:br>
              <a:rPr lang="en-GB" altLang="en-US" sz="2000" b="1" dirty="0">
                <a:solidFill>
                  <a:schemeClr val="accent2">
                    <a:lumMod val="75000"/>
                  </a:schemeClr>
                </a:solidFill>
                <a:latin typeface="Arial" panose="020B0604020202020204" pitchFamily="34" charset="0"/>
                <a:cs typeface="Arial" panose="020B0604020202020204" pitchFamily="34" charset="0"/>
              </a:rPr>
            </a:br>
            <a:br>
              <a:rPr lang="en-GB" altLang="en-US" sz="2000" b="1" dirty="0">
                <a:solidFill>
                  <a:schemeClr val="accent2">
                    <a:lumMod val="75000"/>
                  </a:schemeClr>
                </a:solidFill>
                <a:latin typeface="Arial" panose="020B0604020202020204" pitchFamily="34" charset="0"/>
                <a:cs typeface="Arial" panose="020B0604020202020204" pitchFamily="34" charset="0"/>
              </a:rPr>
            </a:br>
            <a:r>
              <a:rPr lang="en-GB" altLang="en-US" sz="2000" b="1" dirty="0">
                <a:solidFill>
                  <a:srgbClr val="FF0000"/>
                </a:solidFill>
                <a:latin typeface="Arial" panose="020B0604020202020204" pitchFamily="34" charset="0"/>
                <a:cs typeface="Arial" panose="020B0604020202020204" pitchFamily="34" charset="0"/>
              </a:rPr>
              <a:t>92 </a:t>
            </a:r>
            <a:r>
              <a:rPr lang="en-GB" altLang="en-US" sz="2000" b="1" dirty="0">
                <a:solidFill>
                  <a:schemeClr val="accent2">
                    <a:lumMod val="75000"/>
                  </a:schemeClr>
                </a:solidFill>
                <a:latin typeface="Arial" panose="020B0604020202020204" pitchFamily="34" charset="0"/>
                <a:cs typeface="Arial" panose="020B0604020202020204" pitchFamily="34" charset="0"/>
              </a:rPr>
              <a:t>women and </a:t>
            </a:r>
            <a:r>
              <a:rPr lang="en-GB" altLang="en-US" sz="2000" b="1" dirty="0">
                <a:solidFill>
                  <a:srgbClr val="FF0000"/>
                </a:solidFill>
                <a:latin typeface="Arial" panose="020B0604020202020204" pitchFamily="34" charset="0"/>
                <a:cs typeface="Arial" panose="020B0604020202020204" pitchFamily="34" charset="0"/>
              </a:rPr>
              <a:t>111</a:t>
            </a:r>
            <a:r>
              <a:rPr lang="en-GB" altLang="en-US" sz="2000" b="1" dirty="0">
                <a:solidFill>
                  <a:schemeClr val="accent2">
                    <a:lumMod val="75000"/>
                  </a:schemeClr>
                </a:solidFill>
                <a:latin typeface="Arial" panose="020B0604020202020204" pitchFamily="34" charset="0"/>
                <a:cs typeface="Arial" panose="020B0604020202020204" pitchFamily="34" charset="0"/>
              </a:rPr>
              <a:t> children housed in refuges in Peterborough &amp; Cambridgeshire</a:t>
            </a:r>
            <a:br>
              <a:rPr lang="en-GB" altLang="en-US" sz="2000" b="1" dirty="0">
                <a:solidFill>
                  <a:schemeClr val="accent2">
                    <a:lumMod val="75000"/>
                  </a:schemeClr>
                </a:solidFill>
                <a:latin typeface="Arial" panose="020B0604020202020204" pitchFamily="34" charset="0"/>
                <a:cs typeface="Arial" panose="020B0604020202020204" pitchFamily="34" charset="0"/>
              </a:rPr>
            </a:br>
            <a:br>
              <a:rPr lang="en-GB" altLang="en-US" sz="2000" b="1" dirty="0">
                <a:solidFill>
                  <a:schemeClr val="accent2">
                    <a:lumMod val="75000"/>
                  </a:schemeClr>
                </a:solidFill>
                <a:latin typeface="Arial" panose="020B0604020202020204" pitchFamily="34" charset="0"/>
                <a:cs typeface="Arial" panose="020B0604020202020204" pitchFamily="34" charset="0"/>
              </a:rPr>
            </a:br>
            <a:r>
              <a:rPr lang="en-GB" altLang="en-US" sz="2000" b="1" dirty="0">
                <a:solidFill>
                  <a:schemeClr val="accent2">
                    <a:lumMod val="75000"/>
                  </a:schemeClr>
                </a:solidFill>
                <a:latin typeface="Arial" panose="020B0604020202020204" pitchFamily="34" charset="0"/>
                <a:cs typeface="Arial" panose="020B0604020202020204" pitchFamily="34" charset="0"/>
              </a:rPr>
              <a:t>Tip of the iceberg! Many victims never report DASV</a:t>
            </a:r>
          </a:p>
        </p:txBody>
      </p:sp>
      <p:sp>
        <p:nvSpPr>
          <p:cNvPr id="50179" name="Rectangle 1">
            <a:extLst>
              <a:ext uri="{FF2B5EF4-FFF2-40B4-BE49-F238E27FC236}">
                <a16:creationId xmlns:a16="http://schemas.microsoft.com/office/drawing/2014/main" id="{2A3988A1-E83E-0AE1-5B2C-281A10E3E82C}"/>
              </a:ext>
            </a:extLst>
          </p:cNvPr>
          <p:cNvSpPr>
            <a:spLocks noChangeArrowheads="1"/>
          </p:cNvSpPr>
          <p:nvPr/>
        </p:nvSpPr>
        <p:spPr bwMode="auto">
          <a:xfrm>
            <a:off x="3132138" y="4873625"/>
            <a:ext cx="81041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dirty="0">
              <a:solidFill>
                <a:schemeClr val="tx1"/>
              </a:solidFill>
              <a:latin typeface="Arial" panose="020B0604020202020204" pitchFamily="34" charset="0"/>
            </a:endParaRPr>
          </a:p>
        </p:txBody>
      </p:sp>
      <p:pic>
        <p:nvPicPr>
          <p:cNvPr id="50181" name="Picture 3">
            <a:extLst>
              <a:ext uri="{FF2B5EF4-FFF2-40B4-BE49-F238E27FC236}">
                <a16:creationId xmlns:a16="http://schemas.microsoft.com/office/drawing/2014/main" id="{3394D769-54C2-59C4-FD86-EAAC6D16C98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250" y="371475"/>
            <a:ext cx="1287463"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23418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EAECC-E08F-F964-9913-DADA5E911053}"/>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41E35C31-34CC-AD57-F3AE-CFFF0D33F140}"/>
              </a:ext>
            </a:extLst>
          </p:cNvPr>
          <p:cNvSpPr>
            <a:spLocks noGrp="1"/>
          </p:cNvSpPr>
          <p:nvPr>
            <p:ph type="title" idx="4294967295"/>
          </p:nvPr>
        </p:nvSpPr>
        <p:spPr>
          <a:xfrm>
            <a:off x="1119981" y="1984374"/>
            <a:ext cx="8229600" cy="1444625"/>
          </a:xfrm>
        </p:spPr>
        <p:txBody>
          <a:bodyPr rtlCol="0">
            <a:normAutofit fontScale="90000"/>
          </a:bodyPr>
          <a:lstStyle/>
          <a:p>
            <a:pPr eaLnBrk="1" fontAlgn="auto" hangingPunct="1">
              <a:spcAft>
                <a:spcPts val="0"/>
              </a:spcAft>
              <a:defRPr/>
            </a:pPr>
            <a:r>
              <a:rPr lang="en-GB" altLang="en-US" sz="3100" b="1" dirty="0">
                <a:solidFill>
                  <a:schemeClr val="accent2">
                    <a:lumMod val="75000"/>
                  </a:schemeClr>
                </a:solidFill>
                <a:latin typeface="Arial" panose="020B0604020202020204" pitchFamily="34" charset="0"/>
                <a:cs typeface="Arial" panose="020B0604020202020204" pitchFamily="34" charset="0"/>
              </a:rPr>
              <a:t>What are IDVAs hearing from their clients regarding their experience in Family </a:t>
            </a:r>
            <a:br>
              <a:rPr lang="en-GB" altLang="en-US" sz="3100" b="1" dirty="0">
                <a:solidFill>
                  <a:schemeClr val="accent2">
                    <a:lumMod val="75000"/>
                  </a:schemeClr>
                </a:solidFill>
                <a:latin typeface="Arial" panose="020B0604020202020204" pitchFamily="34" charset="0"/>
                <a:cs typeface="Arial" panose="020B0604020202020204" pitchFamily="34" charset="0"/>
              </a:rPr>
            </a:br>
            <a:r>
              <a:rPr lang="en-GB" altLang="en-US" sz="3100" b="1" dirty="0">
                <a:solidFill>
                  <a:schemeClr val="accent2">
                    <a:lumMod val="75000"/>
                  </a:schemeClr>
                </a:solidFill>
                <a:latin typeface="Arial" panose="020B0604020202020204" pitchFamily="34" charset="0"/>
                <a:cs typeface="Arial" panose="020B0604020202020204" pitchFamily="34" charset="0"/>
              </a:rPr>
              <a:t>Court?</a:t>
            </a:r>
            <a:br>
              <a:rPr lang="en-GB" altLang="en-US" sz="3100" b="1" dirty="0">
                <a:solidFill>
                  <a:schemeClr val="accent2">
                    <a:lumMod val="75000"/>
                  </a:schemeClr>
                </a:solidFill>
                <a:latin typeface="Arial" panose="020B0604020202020204" pitchFamily="34" charset="0"/>
                <a:cs typeface="Arial" panose="020B0604020202020204" pitchFamily="34" charset="0"/>
              </a:rPr>
            </a:br>
            <a:br>
              <a:rPr lang="en-GB" altLang="en-US" sz="1800" b="1" dirty="0">
                <a:solidFill>
                  <a:schemeClr val="accent2">
                    <a:lumMod val="75000"/>
                  </a:schemeClr>
                </a:solidFill>
                <a:latin typeface="Arial" panose="020B0604020202020204" pitchFamily="34" charset="0"/>
                <a:cs typeface="Arial" panose="020B0604020202020204" pitchFamily="34" charset="0"/>
              </a:rPr>
            </a:b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There can sometimes be a delay in case progression/issue of court orders </a:t>
            </a:r>
            <a:br>
              <a:rPr lang="en-GB" altLang="en-US" sz="1800" b="1" dirty="0">
                <a:solidFill>
                  <a:schemeClr val="accent2">
                    <a:lumMod val="75000"/>
                  </a:schemeClr>
                </a:solidFill>
                <a:latin typeface="Arial" panose="020B0604020202020204" pitchFamily="34" charset="0"/>
                <a:cs typeface="Arial" panose="020B0604020202020204" pitchFamily="34" charset="0"/>
              </a:rPr>
            </a:b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There can sometimes be a reliance on police records or criminal conviction</a:t>
            </a: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as the primary evidence of domestic abuse. Reality is that many victims</a:t>
            </a: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don’t report to police</a:t>
            </a:r>
            <a:br>
              <a:rPr lang="en-GB" altLang="en-US" sz="1800" b="1" dirty="0">
                <a:solidFill>
                  <a:schemeClr val="accent2">
                    <a:lumMod val="75000"/>
                  </a:schemeClr>
                </a:solidFill>
                <a:latin typeface="Arial" panose="020B0604020202020204" pitchFamily="34" charset="0"/>
                <a:cs typeface="Arial" panose="020B0604020202020204" pitchFamily="34" charset="0"/>
              </a:rPr>
            </a:b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It’s helpful when alternative supporting evidence is considered: victim’s</a:t>
            </a: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diary/log, third party witness reports, medical records, school records,</a:t>
            </a: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digital and communications evidence etc.</a:t>
            </a:r>
            <a:br>
              <a:rPr lang="en-GB" altLang="en-US" sz="1800" b="1" dirty="0">
                <a:solidFill>
                  <a:schemeClr val="accent2">
                    <a:lumMod val="75000"/>
                  </a:schemeClr>
                </a:solidFill>
                <a:latin typeface="Arial" panose="020B0604020202020204" pitchFamily="34" charset="0"/>
                <a:cs typeface="Arial" panose="020B0604020202020204" pitchFamily="34" charset="0"/>
              </a:rPr>
            </a:b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1800" b="1" dirty="0">
                <a:solidFill>
                  <a:schemeClr val="accent2">
                    <a:lumMod val="75000"/>
                  </a:schemeClr>
                </a:solidFill>
                <a:latin typeface="Arial" panose="020B0604020202020204" pitchFamily="34" charset="0"/>
                <a:cs typeface="Arial" panose="020B0604020202020204" pitchFamily="34" charset="0"/>
              </a:rPr>
              <a:t>Victims have reported feeling unsafe when interim arrangements are in place whilst awaiting fact-finding hearings</a:t>
            </a:r>
          </a:p>
        </p:txBody>
      </p:sp>
      <p:sp>
        <p:nvSpPr>
          <p:cNvPr id="50179" name="Rectangle 1">
            <a:extLst>
              <a:ext uri="{FF2B5EF4-FFF2-40B4-BE49-F238E27FC236}">
                <a16:creationId xmlns:a16="http://schemas.microsoft.com/office/drawing/2014/main" id="{087BF870-B7B4-1455-5A83-A2CA669EBD50}"/>
              </a:ext>
            </a:extLst>
          </p:cNvPr>
          <p:cNvSpPr>
            <a:spLocks noChangeArrowheads="1"/>
          </p:cNvSpPr>
          <p:nvPr/>
        </p:nvSpPr>
        <p:spPr bwMode="auto">
          <a:xfrm>
            <a:off x="3132138" y="4873625"/>
            <a:ext cx="81041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dirty="0">
              <a:solidFill>
                <a:schemeClr val="tx1"/>
              </a:solidFill>
              <a:latin typeface="Arial" panose="020B0604020202020204" pitchFamily="34" charset="0"/>
            </a:endParaRPr>
          </a:p>
        </p:txBody>
      </p:sp>
      <p:pic>
        <p:nvPicPr>
          <p:cNvPr id="50181" name="Picture 3">
            <a:extLst>
              <a:ext uri="{FF2B5EF4-FFF2-40B4-BE49-F238E27FC236}">
                <a16:creationId xmlns:a16="http://schemas.microsoft.com/office/drawing/2014/main" id="{BA86E90C-A6AA-4C6F-1042-35A7CB4354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250" y="371475"/>
            <a:ext cx="1287463"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8816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ECDD8-2DC3-CCF9-B410-FF6449C37620}"/>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0610C029-F0A2-42C2-54E0-861F76F4F296}"/>
              </a:ext>
            </a:extLst>
          </p:cNvPr>
          <p:cNvSpPr>
            <a:spLocks noGrp="1"/>
          </p:cNvSpPr>
          <p:nvPr>
            <p:ph type="title" idx="4294967295"/>
          </p:nvPr>
        </p:nvSpPr>
        <p:spPr>
          <a:xfrm>
            <a:off x="1119981" y="1984375"/>
            <a:ext cx="8229600" cy="663031"/>
          </a:xfrm>
        </p:spPr>
        <p:txBody>
          <a:bodyPr rtlCol="0">
            <a:normAutofit fontScale="90000"/>
          </a:bodyPr>
          <a:lstStyle/>
          <a:p>
            <a:pPr eaLnBrk="1" fontAlgn="auto" hangingPunct="1">
              <a:spcAft>
                <a:spcPts val="0"/>
              </a:spcAft>
              <a:defRPr/>
            </a:pPr>
            <a:r>
              <a:rPr lang="en-GB" altLang="en-US" sz="3100" b="1" dirty="0">
                <a:solidFill>
                  <a:schemeClr val="accent2">
                    <a:lumMod val="75000"/>
                  </a:schemeClr>
                </a:solidFill>
                <a:latin typeface="Arial" panose="020B0604020202020204" pitchFamily="34" charset="0"/>
                <a:cs typeface="Arial" panose="020B0604020202020204" pitchFamily="34" charset="0"/>
              </a:rPr>
              <a:t>What helps victims in the Family Court</a:t>
            </a:r>
            <a:br>
              <a:rPr lang="en-GB" altLang="en-US" sz="1800" b="1" dirty="0">
                <a:solidFill>
                  <a:schemeClr val="accent2">
                    <a:lumMod val="75000"/>
                  </a:schemeClr>
                </a:solidFill>
                <a:latin typeface="Arial" panose="020B0604020202020204" pitchFamily="34" charset="0"/>
                <a:cs typeface="Arial" panose="020B0604020202020204" pitchFamily="34" charset="0"/>
              </a:rPr>
            </a:br>
            <a:br>
              <a:rPr lang="en-GB" altLang="en-US" sz="1800" b="1" dirty="0">
                <a:solidFill>
                  <a:schemeClr val="accent2">
                    <a:lumMod val="75000"/>
                  </a:schemeClr>
                </a:solidFill>
                <a:latin typeface="Arial" panose="020B0604020202020204" pitchFamily="34" charset="0"/>
                <a:cs typeface="Arial" panose="020B0604020202020204" pitchFamily="34" charset="0"/>
              </a:rPr>
            </a:b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2000" b="1" dirty="0">
                <a:solidFill>
                  <a:schemeClr val="accent2">
                    <a:lumMod val="75000"/>
                  </a:schemeClr>
                </a:solidFill>
                <a:latin typeface="Arial" panose="020B0604020202020204" pitchFamily="34" charset="0"/>
                <a:cs typeface="Arial" panose="020B0604020202020204" pitchFamily="34" charset="0"/>
              </a:rPr>
              <a:t>Special measures – separate entrance/exit, safe waiting area, </a:t>
            </a:r>
            <a:br>
              <a:rPr lang="en-GB" altLang="en-US" sz="2000" b="1" dirty="0">
                <a:solidFill>
                  <a:schemeClr val="accent2">
                    <a:lumMod val="75000"/>
                  </a:schemeClr>
                </a:solidFill>
                <a:latin typeface="Arial" panose="020B0604020202020204" pitchFamily="34" charset="0"/>
                <a:cs typeface="Arial" panose="020B0604020202020204" pitchFamily="34" charset="0"/>
              </a:rPr>
            </a:br>
            <a:r>
              <a:rPr lang="en-GB" altLang="en-US" sz="2000" b="1" dirty="0">
                <a:solidFill>
                  <a:schemeClr val="accent2">
                    <a:lumMod val="75000"/>
                  </a:schemeClr>
                </a:solidFill>
                <a:latin typeface="Arial" panose="020B0604020202020204" pitchFamily="34" charset="0"/>
                <a:cs typeface="Arial" panose="020B0604020202020204" pitchFamily="34" charset="0"/>
              </a:rPr>
              <a:t>given the opportunity to leave court earlier than the perpetrator</a:t>
            </a:r>
            <a:br>
              <a:rPr lang="en-GB" altLang="en-US" sz="2000" b="1" dirty="0">
                <a:solidFill>
                  <a:schemeClr val="accent2">
                    <a:lumMod val="75000"/>
                  </a:schemeClr>
                </a:solidFill>
                <a:latin typeface="Arial" panose="020B0604020202020204" pitchFamily="34" charset="0"/>
                <a:cs typeface="Arial" panose="020B0604020202020204" pitchFamily="34" charset="0"/>
              </a:rPr>
            </a:br>
            <a:br>
              <a:rPr lang="en-GB" altLang="en-US" sz="2000" b="1" dirty="0">
                <a:solidFill>
                  <a:schemeClr val="accent2">
                    <a:lumMod val="75000"/>
                  </a:schemeClr>
                </a:solidFill>
                <a:latin typeface="Arial" panose="020B0604020202020204" pitchFamily="34" charset="0"/>
                <a:cs typeface="Arial" panose="020B0604020202020204" pitchFamily="34" charset="0"/>
              </a:rPr>
            </a:br>
            <a:r>
              <a:rPr lang="en-GB" altLang="en-US" sz="2000" b="1" dirty="0">
                <a:solidFill>
                  <a:schemeClr val="accent2">
                    <a:lumMod val="75000"/>
                  </a:schemeClr>
                </a:solidFill>
                <a:latin typeface="Arial" panose="020B0604020202020204" pitchFamily="34" charset="0"/>
                <a:cs typeface="Arial" panose="020B0604020202020204" pitchFamily="34" charset="0"/>
              </a:rPr>
              <a:t>Recognition of coercive and controlling behaviours</a:t>
            </a:r>
            <a:br>
              <a:rPr lang="en-GB" altLang="en-US" sz="2000" b="1" dirty="0">
                <a:solidFill>
                  <a:schemeClr val="accent2">
                    <a:lumMod val="75000"/>
                  </a:schemeClr>
                </a:solidFill>
                <a:latin typeface="Arial" panose="020B0604020202020204" pitchFamily="34" charset="0"/>
                <a:cs typeface="Arial" panose="020B0604020202020204" pitchFamily="34" charset="0"/>
              </a:rPr>
            </a:br>
            <a:br>
              <a:rPr lang="en-GB" altLang="en-US" sz="2000" b="1" dirty="0">
                <a:solidFill>
                  <a:schemeClr val="accent2">
                    <a:lumMod val="75000"/>
                  </a:schemeClr>
                </a:solidFill>
                <a:latin typeface="Arial" panose="020B0604020202020204" pitchFamily="34" charset="0"/>
                <a:cs typeface="Arial" panose="020B0604020202020204" pitchFamily="34" charset="0"/>
              </a:rPr>
            </a:br>
            <a:r>
              <a:rPr lang="en-GB" altLang="en-US" sz="2000" b="1" dirty="0">
                <a:solidFill>
                  <a:schemeClr val="accent2">
                    <a:lumMod val="75000"/>
                  </a:schemeClr>
                </a:solidFill>
                <a:latin typeface="Arial" panose="020B0604020202020204" pitchFamily="34" charset="0"/>
                <a:cs typeface="Arial" panose="020B0604020202020204" pitchFamily="34" charset="0"/>
              </a:rPr>
              <a:t>Trauma informed practice – understanding that trauma affects a </a:t>
            </a:r>
            <a:br>
              <a:rPr lang="en-GB" altLang="en-US" sz="2000" b="1" dirty="0">
                <a:solidFill>
                  <a:schemeClr val="accent2">
                    <a:lumMod val="75000"/>
                  </a:schemeClr>
                </a:solidFill>
                <a:latin typeface="Arial" panose="020B0604020202020204" pitchFamily="34" charset="0"/>
                <a:cs typeface="Arial" panose="020B0604020202020204" pitchFamily="34" charset="0"/>
              </a:rPr>
            </a:br>
            <a:r>
              <a:rPr lang="en-GB" altLang="en-US" sz="2000" b="1" dirty="0">
                <a:solidFill>
                  <a:schemeClr val="accent2">
                    <a:lumMod val="75000"/>
                  </a:schemeClr>
                </a:solidFill>
                <a:latin typeface="Arial" panose="020B0604020202020204" pitchFamily="34" charset="0"/>
                <a:cs typeface="Arial" panose="020B0604020202020204" pitchFamily="34" charset="0"/>
              </a:rPr>
              <a:t>victim’s memory, presentation, communication and emotional</a:t>
            </a:r>
            <a:br>
              <a:rPr lang="en-GB" altLang="en-US" sz="2000" b="1" dirty="0">
                <a:solidFill>
                  <a:schemeClr val="accent2">
                    <a:lumMod val="75000"/>
                  </a:schemeClr>
                </a:solidFill>
                <a:latin typeface="Arial" panose="020B0604020202020204" pitchFamily="34" charset="0"/>
                <a:cs typeface="Arial" panose="020B0604020202020204" pitchFamily="34" charset="0"/>
              </a:rPr>
            </a:br>
            <a:r>
              <a:rPr lang="en-GB" altLang="en-US" sz="2000" b="1" dirty="0">
                <a:solidFill>
                  <a:schemeClr val="accent2">
                    <a:lumMod val="75000"/>
                  </a:schemeClr>
                </a:solidFill>
                <a:latin typeface="Arial" panose="020B0604020202020204" pitchFamily="34" charset="0"/>
                <a:cs typeface="Arial" panose="020B0604020202020204" pitchFamily="34" charset="0"/>
              </a:rPr>
              <a:t> responses</a:t>
            </a:r>
            <a:br>
              <a:rPr lang="en-GB" altLang="en-US" sz="1800" b="1" dirty="0">
                <a:solidFill>
                  <a:schemeClr val="accent2">
                    <a:lumMod val="75000"/>
                  </a:schemeClr>
                </a:solidFill>
                <a:latin typeface="Arial" panose="020B0604020202020204" pitchFamily="34" charset="0"/>
                <a:cs typeface="Arial" panose="020B0604020202020204" pitchFamily="34" charset="0"/>
              </a:rPr>
            </a:br>
            <a:br>
              <a:rPr lang="en-GB" altLang="en-US" sz="1800" b="1" dirty="0">
                <a:solidFill>
                  <a:schemeClr val="accent2">
                    <a:lumMod val="75000"/>
                  </a:schemeClr>
                </a:solidFill>
                <a:latin typeface="Arial" panose="020B0604020202020204" pitchFamily="34" charset="0"/>
                <a:cs typeface="Arial" panose="020B0604020202020204" pitchFamily="34" charset="0"/>
              </a:rPr>
            </a:br>
            <a:r>
              <a:rPr lang="en-GB" altLang="en-US" sz="2000" b="1" dirty="0">
                <a:solidFill>
                  <a:schemeClr val="accent2">
                    <a:lumMod val="75000"/>
                  </a:schemeClr>
                </a:solidFill>
                <a:latin typeface="Arial" panose="020B0604020202020204" pitchFamily="34" charset="0"/>
                <a:cs typeface="Arial" panose="020B0604020202020204" pitchFamily="34" charset="0"/>
              </a:rPr>
              <a:t>Allowing their IDVA to provide emotional support in the courtroom</a:t>
            </a:r>
          </a:p>
        </p:txBody>
      </p:sp>
      <p:sp>
        <p:nvSpPr>
          <p:cNvPr id="50179" name="Rectangle 1">
            <a:extLst>
              <a:ext uri="{FF2B5EF4-FFF2-40B4-BE49-F238E27FC236}">
                <a16:creationId xmlns:a16="http://schemas.microsoft.com/office/drawing/2014/main" id="{A735D807-AF81-4BC9-CD02-52DB79AE903C}"/>
              </a:ext>
            </a:extLst>
          </p:cNvPr>
          <p:cNvSpPr>
            <a:spLocks noChangeArrowheads="1"/>
          </p:cNvSpPr>
          <p:nvPr/>
        </p:nvSpPr>
        <p:spPr bwMode="auto">
          <a:xfrm>
            <a:off x="3132138" y="4873625"/>
            <a:ext cx="81041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dirty="0">
              <a:solidFill>
                <a:schemeClr val="tx1"/>
              </a:solidFill>
              <a:latin typeface="Arial" panose="020B0604020202020204" pitchFamily="34" charset="0"/>
            </a:endParaRPr>
          </a:p>
        </p:txBody>
      </p:sp>
      <p:pic>
        <p:nvPicPr>
          <p:cNvPr id="50181" name="Picture 3">
            <a:extLst>
              <a:ext uri="{FF2B5EF4-FFF2-40B4-BE49-F238E27FC236}">
                <a16:creationId xmlns:a16="http://schemas.microsoft.com/office/drawing/2014/main" id="{7727E9C2-E327-6F31-BF76-AEE1495EC3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250" y="371475"/>
            <a:ext cx="1287463"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65409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126287-FD20-913F-0D67-0DC59082C308}"/>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60288308-F19D-5C9F-CD74-0E7FB6EDAF03}"/>
              </a:ext>
            </a:extLst>
          </p:cNvPr>
          <p:cNvSpPr>
            <a:spLocks noGrp="1"/>
          </p:cNvSpPr>
          <p:nvPr>
            <p:ph type="title" idx="4294967295"/>
          </p:nvPr>
        </p:nvSpPr>
        <p:spPr>
          <a:xfrm>
            <a:off x="1119981" y="1984375"/>
            <a:ext cx="7693093" cy="1072334"/>
          </a:xfrm>
        </p:spPr>
        <p:txBody>
          <a:bodyPr rtlCol="0">
            <a:normAutofit fontScale="90000"/>
          </a:bodyPr>
          <a:lstStyle/>
          <a:p>
            <a:pPr eaLnBrk="1" fontAlgn="auto" hangingPunct="1">
              <a:spcAft>
                <a:spcPts val="0"/>
              </a:spcAft>
              <a:defRPr/>
            </a:pPr>
            <a:r>
              <a:rPr lang="en-GB" altLang="en-US" sz="2700" b="1" dirty="0">
                <a:solidFill>
                  <a:schemeClr val="accent2">
                    <a:lumMod val="75000"/>
                  </a:schemeClr>
                </a:solidFill>
                <a:latin typeface="Arial" panose="020B0604020202020204" pitchFamily="34" charset="0"/>
                <a:cs typeface="Arial" panose="020B0604020202020204" pitchFamily="34" charset="0"/>
              </a:rPr>
              <a:t>Domestic Homicide Reviews (DHRs) soon to be named DARDRs</a:t>
            </a:r>
            <a:br>
              <a:rPr lang="en-GB" altLang="en-US" sz="2700" b="1" dirty="0">
                <a:solidFill>
                  <a:schemeClr val="accent2">
                    <a:lumMod val="75000"/>
                  </a:schemeClr>
                </a:solidFill>
                <a:latin typeface="Arial" panose="020B0604020202020204" pitchFamily="34" charset="0"/>
                <a:cs typeface="Arial" panose="020B0604020202020204" pitchFamily="34" charset="0"/>
              </a:rPr>
            </a:br>
            <a:br>
              <a:rPr lang="en-GB" altLang="en-US" sz="3200" b="1" dirty="0">
                <a:solidFill>
                  <a:schemeClr val="accent2">
                    <a:lumMod val="75000"/>
                  </a:schemeClr>
                </a:solidFill>
                <a:latin typeface="Arial" panose="020B0604020202020204" pitchFamily="34" charset="0"/>
                <a:cs typeface="Arial" panose="020B0604020202020204" pitchFamily="34" charset="0"/>
              </a:rPr>
            </a:br>
            <a:r>
              <a:rPr lang="en-GB" altLang="en-US" sz="1600" b="1" dirty="0">
                <a:solidFill>
                  <a:schemeClr val="accent2">
                    <a:lumMod val="75000"/>
                  </a:schemeClr>
                </a:solidFill>
                <a:latin typeface="Arial" panose="020B0604020202020204" pitchFamily="34" charset="0"/>
                <a:cs typeface="Arial" panose="020B0604020202020204" pitchFamily="34" charset="0"/>
              </a:rPr>
              <a:t>Introduced in 2011 on a statutory basis under Domestic </a:t>
            </a:r>
            <a:br>
              <a:rPr lang="en-GB" altLang="en-US" sz="1600" b="1" dirty="0">
                <a:solidFill>
                  <a:schemeClr val="accent2">
                    <a:lumMod val="75000"/>
                  </a:schemeClr>
                </a:solidFill>
                <a:latin typeface="Arial" panose="020B0604020202020204" pitchFamily="34" charset="0"/>
                <a:cs typeface="Arial" panose="020B0604020202020204" pitchFamily="34" charset="0"/>
              </a:rPr>
            </a:br>
            <a:r>
              <a:rPr lang="en-GB" altLang="en-US" sz="1600" b="1" dirty="0">
                <a:solidFill>
                  <a:schemeClr val="accent2">
                    <a:lumMod val="75000"/>
                  </a:schemeClr>
                </a:solidFill>
                <a:latin typeface="Arial" panose="020B0604020202020204" pitchFamily="34" charset="0"/>
                <a:cs typeface="Arial" panose="020B0604020202020204" pitchFamily="34" charset="0"/>
              </a:rPr>
              <a:t>Abuse, Crime &amp; Victims Act</a:t>
            </a:r>
            <a:br>
              <a:rPr lang="en-GB" altLang="en-US" sz="1600" b="1" dirty="0">
                <a:solidFill>
                  <a:schemeClr val="accent2">
                    <a:lumMod val="75000"/>
                  </a:schemeClr>
                </a:solidFill>
                <a:latin typeface="Arial" panose="020B0604020202020204" pitchFamily="34" charset="0"/>
                <a:cs typeface="Arial" panose="020B0604020202020204" pitchFamily="34" charset="0"/>
              </a:rPr>
            </a:br>
            <a:br>
              <a:rPr lang="en-GB" altLang="en-US" sz="1600" b="1" dirty="0">
                <a:solidFill>
                  <a:schemeClr val="accent2">
                    <a:lumMod val="75000"/>
                  </a:schemeClr>
                </a:solidFill>
                <a:latin typeface="Arial" panose="020B0604020202020204" pitchFamily="34" charset="0"/>
                <a:cs typeface="Arial" panose="020B0604020202020204" pitchFamily="34" charset="0"/>
              </a:rPr>
            </a:br>
            <a:r>
              <a:rPr lang="en-GB" altLang="en-US" sz="1600" b="1" dirty="0">
                <a:solidFill>
                  <a:schemeClr val="accent2">
                    <a:lumMod val="75000"/>
                  </a:schemeClr>
                </a:solidFill>
                <a:latin typeface="Arial" panose="020B0604020202020204" pitchFamily="34" charset="0"/>
                <a:cs typeface="Arial" panose="020B0604020202020204" pitchFamily="34" charset="0"/>
              </a:rPr>
              <a:t>A review of circumstances in which the death of a person 16 or </a:t>
            </a:r>
            <a:br>
              <a:rPr lang="en-GB" altLang="en-US" sz="1600" b="1" dirty="0">
                <a:solidFill>
                  <a:schemeClr val="accent2">
                    <a:lumMod val="75000"/>
                  </a:schemeClr>
                </a:solidFill>
                <a:latin typeface="Arial" panose="020B0604020202020204" pitchFamily="34" charset="0"/>
                <a:cs typeface="Arial" panose="020B0604020202020204" pitchFamily="34" charset="0"/>
              </a:rPr>
            </a:br>
            <a:r>
              <a:rPr lang="en-GB" altLang="en-US" sz="1600" b="1" dirty="0">
                <a:solidFill>
                  <a:schemeClr val="accent2">
                    <a:lumMod val="75000"/>
                  </a:schemeClr>
                </a:solidFill>
                <a:latin typeface="Arial" panose="020B0604020202020204" pitchFamily="34" charset="0"/>
                <a:cs typeface="Arial" panose="020B0604020202020204" pitchFamily="34" charset="0"/>
              </a:rPr>
              <a:t>over has, or appears to have, resulted from violence, abuse or</a:t>
            </a:r>
            <a:br>
              <a:rPr lang="en-GB" altLang="en-US" sz="1600" b="1" dirty="0">
                <a:solidFill>
                  <a:schemeClr val="accent2">
                    <a:lumMod val="75000"/>
                  </a:schemeClr>
                </a:solidFill>
                <a:latin typeface="Arial" panose="020B0604020202020204" pitchFamily="34" charset="0"/>
                <a:cs typeface="Arial" panose="020B0604020202020204" pitchFamily="34" charset="0"/>
              </a:rPr>
            </a:br>
            <a:r>
              <a:rPr lang="en-GB" altLang="en-US" sz="1600" b="1" dirty="0">
                <a:solidFill>
                  <a:schemeClr val="accent2">
                    <a:lumMod val="75000"/>
                  </a:schemeClr>
                </a:solidFill>
                <a:latin typeface="Arial" panose="020B0604020202020204" pitchFamily="34" charset="0"/>
                <a:cs typeface="Arial" panose="020B0604020202020204" pitchFamily="34" charset="0"/>
              </a:rPr>
              <a:t>neglect by: a relative, intimate or former intimate partner or a member of the </a:t>
            </a:r>
            <a:br>
              <a:rPr lang="en-GB" altLang="en-US" sz="1600" b="1" dirty="0">
                <a:solidFill>
                  <a:schemeClr val="accent2">
                    <a:lumMod val="75000"/>
                  </a:schemeClr>
                </a:solidFill>
                <a:latin typeface="Arial" panose="020B0604020202020204" pitchFamily="34" charset="0"/>
                <a:cs typeface="Arial" panose="020B0604020202020204" pitchFamily="34" charset="0"/>
              </a:rPr>
            </a:br>
            <a:r>
              <a:rPr lang="en-GB" altLang="en-US" sz="1600" b="1" dirty="0">
                <a:solidFill>
                  <a:schemeClr val="accent2">
                    <a:lumMod val="75000"/>
                  </a:schemeClr>
                </a:solidFill>
                <a:latin typeface="Arial" panose="020B0604020202020204" pitchFamily="34" charset="0"/>
                <a:cs typeface="Arial" panose="020B0604020202020204" pitchFamily="34" charset="0"/>
              </a:rPr>
              <a:t>same household</a:t>
            </a:r>
            <a:br>
              <a:rPr lang="en-GB" altLang="en-US" sz="1600" b="1" dirty="0">
                <a:solidFill>
                  <a:schemeClr val="accent2">
                    <a:lumMod val="75000"/>
                  </a:schemeClr>
                </a:solidFill>
                <a:latin typeface="Arial" panose="020B0604020202020204" pitchFamily="34" charset="0"/>
                <a:cs typeface="Arial" panose="020B0604020202020204" pitchFamily="34" charset="0"/>
              </a:rPr>
            </a:br>
            <a:br>
              <a:rPr lang="en-GB" altLang="en-US" sz="1600" b="1" dirty="0">
                <a:solidFill>
                  <a:schemeClr val="accent2">
                    <a:lumMod val="75000"/>
                  </a:schemeClr>
                </a:solidFill>
                <a:latin typeface="Arial" panose="020B0604020202020204" pitchFamily="34" charset="0"/>
                <a:cs typeface="Arial" panose="020B0604020202020204" pitchFamily="34" charset="0"/>
              </a:rPr>
            </a:br>
            <a:r>
              <a:rPr lang="en-GB" altLang="en-US" sz="1600" b="1" dirty="0">
                <a:solidFill>
                  <a:schemeClr val="accent2">
                    <a:lumMod val="75000"/>
                  </a:schemeClr>
                </a:solidFill>
                <a:latin typeface="Arial" panose="020B0604020202020204" pitchFamily="34" charset="0"/>
                <a:cs typeface="Arial" panose="020B0604020202020204" pitchFamily="34" charset="0"/>
              </a:rPr>
              <a:t>DHRs also take place when there is a suicide and the circumstances may be linked to domestic abuse</a:t>
            </a:r>
            <a:br>
              <a:rPr lang="en-GB" altLang="en-US" sz="1600" b="1" dirty="0">
                <a:solidFill>
                  <a:schemeClr val="accent2">
                    <a:lumMod val="75000"/>
                  </a:schemeClr>
                </a:solidFill>
                <a:latin typeface="Arial" panose="020B0604020202020204" pitchFamily="34" charset="0"/>
                <a:cs typeface="Arial" panose="020B0604020202020204" pitchFamily="34" charset="0"/>
              </a:rPr>
            </a:br>
            <a:br>
              <a:rPr lang="en-GB" altLang="en-US" sz="1600" b="1" dirty="0">
                <a:solidFill>
                  <a:schemeClr val="accent2">
                    <a:lumMod val="75000"/>
                  </a:schemeClr>
                </a:solidFill>
                <a:latin typeface="Arial" panose="020B0604020202020204" pitchFamily="34" charset="0"/>
                <a:cs typeface="Arial" panose="020B0604020202020204" pitchFamily="34" charset="0"/>
              </a:rPr>
            </a:br>
            <a:r>
              <a:rPr lang="en-GB" altLang="en-US" sz="1600" b="1" dirty="0">
                <a:solidFill>
                  <a:schemeClr val="accent2">
                    <a:lumMod val="75000"/>
                  </a:schemeClr>
                </a:solidFill>
                <a:latin typeface="Arial" panose="020B0604020202020204" pitchFamily="34" charset="0"/>
                <a:cs typeface="Arial" panose="020B0604020202020204" pitchFamily="34" charset="0"/>
              </a:rPr>
              <a:t>Held with a view to identify lessons learnt from the death</a:t>
            </a:r>
            <a:br>
              <a:rPr lang="en-GB" altLang="en-US" sz="1600" b="1" dirty="0">
                <a:solidFill>
                  <a:schemeClr val="accent2">
                    <a:lumMod val="75000"/>
                  </a:schemeClr>
                </a:solidFill>
                <a:latin typeface="Arial" panose="020B0604020202020204" pitchFamily="34" charset="0"/>
                <a:cs typeface="Arial" panose="020B0604020202020204" pitchFamily="34" charset="0"/>
              </a:rPr>
            </a:br>
            <a:br>
              <a:rPr lang="en-GB" altLang="en-US" sz="1600" b="1" dirty="0">
                <a:solidFill>
                  <a:schemeClr val="accent2">
                    <a:lumMod val="75000"/>
                  </a:schemeClr>
                </a:solidFill>
                <a:latin typeface="Arial" panose="020B0604020202020204" pitchFamily="34" charset="0"/>
                <a:cs typeface="Arial" panose="020B0604020202020204" pitchFamily="34" charset="0"/>
              </a:rPr>
            </a:br>
            <a:r>
              <a:rPr lang="en-GB" altLang="en-US" sz="1600" b="1" dirty="0">
                <a:solidFill>
                  <a:schemeClr val="accent2">
                    <a:lumMod val="75000"/>
                  </a:schemeClr>
                </a:solidFill>
                <a:latin typeface="Arial" panose="020B0604020202020204" pitchFamily="34" charset="0"/>
                <a:cs typeface="Arial" panose="020B0604020202020204" pitchFamily="34" charset="0"/>
              </a:rPr>
              <a:t>Name change will better reflect the full range of deaths that can result from domestic abuse, not just homicides.</a:t>
            </a:r>
            <a:br>
              <a:rPr lang="en-GB" altLang="en-US" sz="1600" b="1" dirty="0">
                <a:solidFill>
                  <a:schemeClr val="accent2">
                    <a:lumMod val="75000"/>
                  </a:schemeClr>
                </a:solidFill>
                <a:latin typeface="Arial" panose="020B0604020202020204" pitchFamily="34" charset="0"/>
                <a:cs typeface="Arial" panose="020B0604020202020204" pitchFamily="34" charset="0"/>
              </a:rPr>
            </a:br>
            <a:br>
              <a:rPr lang="en-GB" altLang="en-US" sz="2000" b="1" dirty="0">
                <a:solidFill>
                  <a:schemeClr val="accent2">
                    <a:lumMod val="75000"/>
                  </a:schemeClr>
                </a:solidFill>
                <a:latin typeface="Arial" panose="020B0604020202020204" pitchFamily="34" charset="0"/>
                <a:cs typeface="Arial" panose="020B0604020202020204" pitchFamily="34" charset="0"/>
              </a:rPr>
            </a:br>
            <a:br>
              <a:rPr lang="en-GB" altLang="en-US" sz="2200" b="1" dirty="0">
                <a:solidFill>
                  <a:schemeClr val="accent2">
                    <a:lumMod val="75000"/>
                  </a:schemeClr>
                </a:solidFill>
                <a:latin typeface="Arial" panose="020B0604020202020204" pitchFamily="34" charset="0"/>
                <a:cs typeface="Arial" panose="020B0604020202020204" pitchFamily="34" charset="0"/>
              </a:rPr>
            </a:br>
            <a:r>
              <a:rPr lang="en-GB" altLang="en-US" sz="2200" b="1" dirty="0">
                <a:solidFill>
                  <a:schemeClr val="accent2">
                    <a:lumMod val="75000"/>
                  </a:schemeClr>
                </a:solidFill>
                <a:latin typeface="Arial" panose="020B0604020202020204" pitchFamily="34" charset="0"/>
                <a:cs typeface="Arial" panose="020B0604020202020204" pitchFamily="34" charset="0"/>
              </a:rPr>
              <a:t>      </a:t>
            </a:r>
          </a:p>
        </p:txBody>
      </p:sp>
      <p:sp>
        <p:nvSpPr>
          <p:cNvPr id="50179" name="Rectangle 1">
            <a:extLst>
              <a:ext uri="{FF2B5EF4-FFF2-40B4-BE49-F238E27FC236}">
                <a16:creationId xmlns:a16="http://schemas.microsoft.com/office/drawing/2014/main" id="{18B2DB65-5011-4108-FCC0-F3E48F4F2045}"/>
              </a:ext>
            </a:extLst>
          </p:cNvPr>
          <p:cNvSpPr>
            <a:spLocks noChangeArrowheads="1"/>
          </p:cNvSpPr>
          <p:nvPr/>
        </p:nvSpPr>
        <p:spPr bwMode="auto">
          <a:xfrm>
            <a:off x="3132138" y="4873625"/>
            <a:ext cx="81041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dirty="0">
              <a:solidFill>
                <a:schemeClr val="tx1"/>
              </a:solidFill>
              <a:latin typeface="Arial" panose="020B0604020202020204" pitchFamily="34" charset="0"/>
            </a:endParaRPr>
          </a:p>
        </p:txBody>
      </p:sp>
      <p:pic>
        <p:nvPicPr>
          <p:cNvPr id="50181" name="Picture 3">
            <a:extLst>
              <a:ext uri="{FF2B5EF4-FFF2-40B4-BE49-F238E27FC236}">
                <a16:creationId xmlns:a16="http://schemas.microsoft.com/office/drawing/2014/main" id="{C88CF82F-AF2E-E214-0B16-D717DDBE572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250" y="371475"/>
            <a:ext cx="1287463"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0519646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57C6CD0E82793449ED47C3CF6282433" ma:contentTypeVersion="15" ma:contentTypeDescription="Create a new document." ma:contentTypeScope="" ma:versionID="74ee81d8c0027ab81204d2cee67ab07d">
  <xsd:schema xmlns:xsd="http://www.w3.org/2001/XMLSchema" xmlns:xs="http://www.w3.org/2001/XMLSchema" xmlns:p="http://schemas.microsoft.com/office/2006/metadata/properties" xmlns:ns2="e03f1ec9-c093-457b-b641-a820afd68a41" xmlns:ns3="4cfe6d6a-b25a-4f26-b3f6-3acf040ecce9" targetNamespace="http://schemas.microsoft.com/office/2006/metadata/properties" ma:root="true" ma:fieldsID="cbc85f201ef9b665593c0d49545e5c6c" ns2:_="" ns3:_="">
    <xsd:import namespace="e03f1ec9-c093-457b-b641-a820afd68a41"/>
    <xsd:import namespace="4cfe6d6a-b25a-4f26-b3f6-3acf040ecce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3f1ec9-c093-457b-b641-a820afd68a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2a33aaf0-d2be-4910-a308-718f043c109a"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cfe6d6a-b25a-4f26-b3f6-3acf040ecce9"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7addde20-7cd9-41f9-a1c4-c1d7f9749efe}" ma:internalName="TaxCatchAll" ma:showField="CatchAllData" ma:web="4cfe6d6a-b25a-4f26-b3f6-3acf040ecce9">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03f1ec9-c093-457b-b641-a820afd68a41">
      <Terms xmlns="http://schemas.microsoft.com/office/infopath/2007/PartnerControls"/>
    </lcf76f155ced4ddcb4097134ff3c332f>
    <TaxCatchAll xmlns="4cfe6d6a-b25a-4f26-b3f6-3acf040ecce9" xsi:nil="true"/>
  </documentManagement>
</p:properties>
</file>

<file path=customXml/itemProps1.xml><?xml version="1.0" encoding="utf-8"?>
<ds:datastoreItem xmlns:ds="http://schemas.openxmlformats.org/officeDocument/2006/customXml" ds:itemID="{E51459E6-0C36-4AE1-8B16-CFB6C1D21D7D}">
  <ds:schemaRefs>
    <ds:schemaRef ds:uri="http://schemas.microsoft.com/sharepoint/v3/contenttype/forms"/>
  </ds:schemaRefs>
</ds:datastoreItem>
</file>

<file path=customXml/itemProps2.xml><?xml version="1.0" encoding="utf-8"?>
<ds:datastoreItem xmlns:ds="http://schemas.openxmlformats.org/officeDocument/2006/customXml" ds:itemID="{33AEC3DF-0859-4920-90F0-E4A3E96749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03f1ec9-c093-457b-b641-a820afd68a41"/>
    <ds:schemaRef ds:uri="4cfe6d6a-b25a-4f26-b3f6-3acf040ecc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CE0ED7E-709C-47FA-A290-EABB78DA6E5F}">
  <ds:schemaRefs>
    <ds:schemaRef ds:uri="4cfe6d6a-b25a-4f26-b3f6-3acf040ecce9"/>
    <ds:schemaRef ds:uri="e03f1ec9-c093-457b-b641-a820afd68a4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Facet</Template>
  <TotalTime>577</TotalTime>
  <Words>1107</Words>
  <Application>Microsoft Macintosh PowerPoint</Application>
  <PresentationFormat>On-screen Show (4:3)</PresentationFormat>
  <Paragraphs>62</Paragraphs>
  <Slides>13</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Times New Roman</vt:lpstr>
      <vt:lpstr>Trebuchet MS</vt:lpstr>
      <vt:lpstr>Wingdings 3</vt:lpstr>
      <vt:lpstr>Facet</vt:lpstr>
      <vt:lpstr>Cambridgeshire and Peterborough Domestic Abuse and Sexual Violence (DASV) Partnership  Lesley Rich Domestic Abuse and MARAC Manager    </vt:lpstr>
      <vt:lpstr>DASV Partnership –  What do we do?</vt:lpstr>
      <vt:lpstr>The IDVA (Independent Domestic Violence Advisory) Service</vt:lpstr>
      <vt:lpstr>What IDVA support might look like</vt:lpstr>
      <vt:lpstr>Multi Agency Risk Assessment Conference (MARAC)  </vt:lpstr>
      <vt:lpstr>Key Headlines 2025-2026  2587 referrals to the IDVA Service  1353 referrals to MARAC  15,143 DA incidents reported to Cambs Constabulary   2,087 Serious sexual offences reported to Cambs Constabulary   899 people supported by DA Outreach services  92 women and 111 children housed in refuges in Peterborough &amp; Cambridgeshire  Tip of the iceberg! Many victims never report DASV</vt:lpstr>
      <vt:lpstr>What are IDVAs hearing from their clients regarding their experience in Family  Court?   There can sometimes be a delay in case progression/issue of court orders   There can sometimes be a reliance on police records or criminal conviction as the primary evidence of domestic abuse. Reality is that many victims don’t report to police  It’s helpful when alternative supporting evidence is considered: victim’s diary/log, third party witness reports, medical records, school records, digital and communications evidence etc.  Victims have reported feeling unsafe when interim arrangements are in place whilst awaiting fact-finding hearings</vt:lpstr>
      <vt:lpstr>What helps victims in the Family Court   Special measures – separate entrance/exit, safe waiting area,  given the opportunity to leave court earlier than the perpetrator  Recognition of coercive and controlling behaviours  Trauma informed practice – understanding that trauma affects a  victim’s memory, presentation, communication and emotional  responses  Allowing their IDVA to provide emotional support in the courtroom</vt:lpstr>
      <vt:lpstr>Domestic Homicide Reviews (DHRs) soon to be named DARDRs  Introduced in 2011 on a statutory basis under Domestic  Abuse, Crime &amp; Victims Act  A review of circumstances in which the death of a person 16 or  over has, or appears to have, resulted from violence, abuse or neglect by: a relative, intimate or former intimate partner or a member of the  same household  DHRs also take place when there is a suicide and the circumstances may be linked to domestic abuse  Held with a view to identify lessons learnt from the death  Name change will better reflect the full range of deaths that can result from domestic abuse, not just homicides.         </vt:lpstr>
      <vt:lpstr>LOCAL DOMESTIC HOMICIDE REVIEWS AND FAMILY COURTS (DHRs)  Of 26 DHRs in past five years, three had recent contact with the Family Court.  Dan – murdered by his father-in-law within days of Family Court proceedings. Perpetrator perceived his daughter had been wronged by the Family Court decision preventing her taking their child to live abroad.   Daniel – Child Arrangement Order proceedings spanned four years and there  was a NMO in place for 12 months during that period. Murdered by his  father-in-law who was worried the Family Court would find in Daniel’s favour.  Ava – took her own life. There had been Family Court proceedings relating to child removal. </vt:lpstr>
      <vt:lpstr>Ava – lessons identified by the DHR  During child welfare proceedings, parents often make increased attempts to reduce drug and alcohol use which leaves them more vulnerable to overdose  post court decision.  Where the decision to remove a child is imminent, the risk of domestic abuse increases.  The final court date should be communicated to wider networks to allow for  multi-agency safety planning and support.  The Family Court arena provides opportunity to gain protective orders where domestic abuse is known. Agencies should consider utilising the opportunity to apply for a non-molestation order where child removal proceedings are within the court.   </vt:lpstr>
      <vt:lpstr>A final thought     </vt:lpstr>
      <vt:lpstr>Thank you for listening     Happy to take any questions       </vt:lpstr>
    </vt:vector>
  </TitlesOfParts>
  <Company>Cambridgeshire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DOMESTIC VIOLENCE</dc:title>
  <dc:creator>gd170</dc:creator>
  <cp:lastModifiedBy>Lisa Hannant</cp:lastModifiedBy>
  <cp:revision>5</cp:revision>
  <cp:lastPrinted>2019-07-29T14:26:54Z</cp:lastPrinted>
  <dcterms:created xsi:type="dcterms:W3CDTF">2005-02-01T11:27:36Z</dcterms:created>
  <dcterms:modified xsi:type="dcterms:W3CDTF">2026-07-16T15:18:34Z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0x010100C57C6CD0E82793449ED47C3CF6282433</vt:lpwstr>
  </property>
  <property fmtid="{D5CDD505-2E9C-101B-9397-08002B2CF9AE}" pid="3" name="MediaServiceImageTags">
    <vt:lpwstr/>
  </property>
</Properties>
</file>