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113" d="100"/>
          <a:sy n="113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DA39-91F4-4C58-901C-8B217599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82F90-F470-4497-A3FF-3E16E464C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BDEB-8C6A-402D-B9A1-9BFD929E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9BB8-9CBD-4EF9-9041-68579E05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03709-D6DB-4132-8B64-B2A07869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A7BC-0B95-47BC-983A-1055031E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F2FD-3015-432E-8C43-B89A4CA04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65E9F-B09C-4615-8E3A-C63656E5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5B9F8-FE89-4F69-946A-39A6A599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FFD7A-B792-4683-B95B-01A5D816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2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ED05B-684F-49A1-AE7C-7C362FCF0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098FA-C9AC-4C85-96E9-1F0723FAE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3CDF4-0188-472F-B534-2070EF27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C1B18-67EA-4E6D-8B57-18A1F8AA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DBFD-0F6B-4701-8E63-9DB14895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8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88C5-B1D6-4E0E-967A-4746F84D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3D36-59D3-4784-B593-2C9B31033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9DD94-4F14-489A-B8A1-172252EF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29EB6-9550-4FAD-B512-9931E0E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BEC7C-D1CD-4456-A2AC-947C6CFF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6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CED4-0C12-4804-9BF2-E8CF761E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3BA32-833B-457B-BA00-328E4DC5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F8F22-DD00-4AF6-9DF6-0604E4FC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CD90-C977-4E50-A97C-00A5045A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1D0C5-F316-4157-8781-544D49F0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2AAE-71C6-4DE9-857A-83238549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9B76-26F8-4667-9DB5-BD41F2909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B258B-A955-4626-8F4F-673B8EC0C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F9F-63B4-43FF-B918-8B8E3B97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4DF31-85A5-48F7-A1AB-3FA9BD67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60CD0-8BBF-427D-9E88-2D461665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8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1AE5-4F90-4762-AD0F-AF2A40C6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87816-AAD8-4360-80EB-3A848F6C9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5F1E2-2CCB-4287-AF5D-2936A9AA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CEA6C-69E9-44B9-A593-5DB70EF72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0D9CA-3BA2-4A16-9A04-5EF06D338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838F4-089C-41B1-B421-BFE4451F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36CA1-8426-452A-B97C-45D31E88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A782F-739E-4F52-A784-91BE4EC5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8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2ADD-CB1A-4BB9-9184-57F75B6A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3C2C7-A993-46F5-905A-43E29A63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C28DE-FA14-4FD6-9F90-21125068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88E73-D346-49FD-941B-A05800FF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C7F20-8C4D-4691-8E1C-811AC874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1F2A0-5DB1-4A2A-9707-74E1CB6A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21AD8-1C4B-4BD1-836D-9807074F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7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4AC7-0CBD-49DF-99B2-AEA8FC52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2E07-8E33-4DF5-9893-2CF236FE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7B6D2-C2E7-47B7-83DA-BFB4251F0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9B5E3-38D9-41D9-A12D-26DF436B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F0CEB-6D72-42F2-A83B-A681CD7F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51A22-216D-4586-BDED-2FAAD354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1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7063-674E-4302-8359-4D7C600C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963B4-C22A-45A5-A950-60DEAAD8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5A702-0F7C-4120-91BA-CEE6E3082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0FB3-F268-4A4F-938C-FC847DFD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8034E-FB40-4BE8-BFFB-97AD84FB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AEE4E-CE59-4661-8E93-112F94C5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>
              <a:lumMod val="20000"/>
              <a:lumOff val="80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0025E-C836-4BA9-977A-D8FBFCC1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9F2D8-8206-4B5F-AD08-92C076E6C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13889-7B52-4E79-89D5-9BEED97DF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30A7-14AF-4574-856D-6C6909FBA165}" type="datetimeFigureOut">
              <a:rPr lang="en-GB" smtClean="0"/>
              <a:t>16/07/2026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2123-5DE9-4D77-AA36-045FFEE48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8425C-6268-45A1-BF69-B0DFDF064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F71A-EABB-40E4-AAE7-EAAF8A593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2878-6CBA-4BE8-B68C-F48BC6A5D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Injuries in children under 1 year 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FEF54-E97F-4B5F-BFBB-1BAA91BC3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Dr Basheer Peer Mohamed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Consultant Paediatrician</a:t>
            </a:r>
          </a:p>
        </p:txBody>
      </p:sp>
    </p:spTree>
    <p:extLst>
      <p:ext uri="{BB962C8B-B14F-4D97-AF65-F5344CB8AC3E}">
        <p14:creationId xmlns:p14="http://schemas.microsoft.com/office/powerpoint/2010/main" val="290145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3CAA-F6D6-404A-AFA9-05E73BE5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Fractures indicative of NAI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9431E-A169-46EF-A1E0-2FD025F2F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163" y="1749068"/>
            <a:ext cx="5301674" cy="39615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7AD85-DB3A-4898-801A-B2017E13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563" y="5768955"/>
            <a:ext cx="3980874" cy="6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9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69D5-28DE-4866-B34A-26942A57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Fractures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FC4B-1C8F-43B6-9154-8EA776EA5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Skull</a:t>
            </a:r>
          </a:p>
          <a:p>
            <a:pPr marL="0" indent="0">
              <a:buNone/>
            </a:pPr>
            <a:r>
              <a:rPr lang="en-GB" dirty="0"/>
              <a:t>	Most commonly from a fall injury</a:t>
            </a:r>
          </a:p>
          <a:p>
            <a:pPr marL="0" indent="0">
              <a:buNone/>
            </a:pPr>
            <a:r>
              <a:rPr lang="en-GB" dirty="0"/>
              <a:t>	Parietal bone fracture is the commonest</a:t>
            </a:r>
          </a:p>
          <a:p>
            <a:pPr marL="0" indent="0">
              <a:buNone/>
            </a:pPr>
            <a:r>
              <a:rPr lang="en-GB" dirty="0"/>
              <a:t>	Parietal fractures especially linear fractures are known to 	occur equally from accidental and NA injuries</a:t>
            </a:r>
          </a:p>
          <a:p>
            <a:pPr marL="0" indent="0">
              <a:buNone/>
            </a:pPr>
            <a:r>
              <a:rPr lang="en-GB" dirty="0"/>
              <a:t>	Bilateral fractures can occur from a single impact although 	rare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17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4233-DF3E-4962-9AF8-06318ACF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Fractures- ribs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F93E7-F76F-4615-8B3B-5936D1F2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6E432-F620-455A-9625-4CA12E99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62" y="2612978"/>
            <a:ext cx="11565275" cy="1388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3F77A-DE47-4A2B-98BC-B7B0A8A1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33" y="4234923"/>
            <a:ext cx="3414907" cy="13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5A71-7F9E-49BB-86E2-36477DB7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05D0-753C-48F4-BD8E-0625FFACD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Humerus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Femur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F3220-98F3-4CEE-ABF8-42369E3F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19" y="2537343"/>
            <a:ext cx="9709156" cy="1783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7C525-B420-4ECC-84FC-D1C8E8B6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9" y="5222418"/>
            <a:ext cx="9709156" cy="7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8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670C-719D-49C2-A359-6DFFEB6F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78378-CBAE-48E5-948C-3A33BF329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Metaphyseal fractures of the long bones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02122-AE7A-4D30-93F9-299C04DE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54" y="2681307"/>
            <a:ext cx="9667692" cy="19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C388-9F0D-470B-9E88-ABA2227A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Abusive Head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CBA8-78A5-4947-B17F-CCDE561D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Shaking/ Shaking-impact injury causing</a:t>
            </a:r>
          </a:p>
          <a:p>
            <a:pPr lvl="1"/>
            <a:r>
              <a:rPr lang="en-GB" dirty="0"/>
              <a:t>Sub-</a:t>
            </a:r>
            <a:r>
              <a:rPr lang="en-GB" dirty="0" err="1"/>
              <a:t>dural</a:t>
            </a:r>
            <a:r>
              <a:rPr lang="en-GB" dirty="0"/>
              <a:t> haemorrhages/ collections</a:t>
            </a:r>
          </a:p>
          <a:p>
            <a:pPr lvl="1"/>
            <a:r>
              <a:rPr lang="en-GB" dirty="0"/>
              <a:t>Sub-arachnoid haemorrhages</a:t>
            </a:r>
          </a:p>
          <a:p>
            <a:pPr lvl="1"/>
            <a:r>
              <a:rPr lang="en-GB" dirty="0"/>
              <a:t>Torn bridging veins</a:t>
            </a:r>
          </a:p>
          <a:p>
            <a:pPr lvl="1"/>
            <a:r>
              <a:rPr lang="en-GB" dirty="0"/>
              <a:t>Thrombosed cortical veins</a:t>
            </a:r>
          </a:p>
          <a:p>
            <a:pPr lvl="1"/>
            <a:r>
              <a:rPr lang="en-GB" dirty="0"/>
              <a:t>Cerebral contusion</a:t>
            </a:r>
          </a:p>
          <a:p>
            <a:pPr lvl="1"/>
            <a:r>
              <a:rPr lang="en-GB" dirty="0"/>
              <a:t>Cerebral parenchymal injury</a:t>
            </a:r>
          </a:p>
          <a:p>
            <a:pPr lvl="1"/>
            <a:r>
              <a:rPr lang="en-GB" dirty="0"/>
              <a:t>With or without skull fracture</a:t>
            </a:r>
          </a:p>
          <a:p>
            <a:pPr lvl="1"/>
            <a:r>
              <a:rPr lang="en-GB" dirty="0"/>
              <a:t>Retinal Haemorrhages</a:t>
            </a:r>
          </a:p>
          <a:p>
            <a:pPr lvl="1"/>
            <a:r>
              <a:rPr lang="en-GB" dirty="0"/>
              <a:t>Spinal haemorrhage</a:t>
            </a:r>
          </a:p>
        </p:txBody>
      </p:sp>
    </p:spTree>
    <p:extLst>
      <p:ext uri="{BB962C8B-B14F-4D97-AF65-F5344CB8AC3E}">
        <p14:creationId xmlns:p14="http://schemas.microsoft.com/office/powerpoint/2010/main" val="70577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E950-6592-44E2-9056-6A972902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96D4-3785-4703-ACBD-D6AB9042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Bite injury</a:t>
            </a:r>
          </a:p>
          <a:p>
            <a:r>
              <a:rPr lang="en-GB" dirty="0"/>
              <a:t>Intraoral injuries</a:t>
            </a:r>
          </a:p>
          <a:p>
            <a:r>
              <a:rPr lang="en-GB" dirty="0"/>
              <a:t>Burns and scalds</a:t>
            </a:r>
          </a:p>
        </p:txBody>
      </p:sp>
    </p:spTree>
    <p:extLst>
      <p:ext uri="{BB962C8B-B14F-4D97-AF65-F5344CB8AC3E}">
        <p14:creationId xmlns:p14="http://schemas.microsoft.com/office/powerpoint/2010/main" val="19871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C681-DCA6-4FF5-B111-AF49EBFD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0111"/>
          </a:xfrm>
        </p:spPr>
        <p:txBody>
          <a:bodyPr/>
          <a:lstStyle/>
          <a:p>
            <a:pPr algn="ctr"/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3855-F483-4469-A271-641325359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2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DF5A-1988-422A-90D4-3386830C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3166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9AAE5-7590-4846-BBCA-D3059CBC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9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50AC-BAD0-4E48-B11C-F49AD411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E521-5917-4D08-898E-85E89529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overview of accidental and non-accidental injuries in infants</a:t>
            </a:r>
          </a:p>
          <a:p>
            <a:r>
              <a:rPr lang="en-GB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 &amp;A</a:t>
            </a:r>
          </a:p>
        </p:txBody>
      </p:sp>
    </p:spTree>
    <p:extLst>
      <p:ext uri="{BB962C8B-B14F-4D97-AF65-F5344CB8AC3E}">
        <p14:creationId xmlns:p14="http://schemas.microsoft.com/office/powerpoint/2010/main" val="423782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77FD-D695-4E74-A3DC-05143F73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Accidental injuries- Bruising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5C8E-5550-47F2-816D-1821803F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Rare</a:t>
            </a:r>
          </a:p>
          <a:p>
            <a:r>
              <a:rPr lang="en-GB" dirty="0"/>
              <a:t>Those who cruise don’t bruise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073BF-D767-47C1-AC97-E6E41087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00" y="3248026"/>
            <a:ext cx="5956345" cy="3063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2B954-3ED8-404A-AA99-292473E04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752179"/>
            <a:ext cx="5180491" cy="3604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7A0A8-2D2F-4430-88E9-6CC0A3A20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70" y="5304241"/>
            <a:ext cx="5570821" cy="10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96D-13BA-4EF3-8E15-D4C82D09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Those who cruise don’t bruise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17C90D-A172-4E18-A5F7-FCE73822B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3" r="4616"/>
          <a:stretch/>
        </p:blipFill>
        <p:spPr>
          <a:xfrm>
            <a:off x="766618" y="2318326"/>
            <a:ext cx="5415652" cy="35017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3115A-FD1B-43D6-9B83-5F1427BB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81" y="2318327"/>
            <a:ext cx="5085256" cy="35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53B3-CF0D-43C1-BBEC-F2E8FC3E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D12D4C-998D-48DA-BA2D-5B99B9AB1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636" y="117603"/>
            <a:ext cx="9897856" cy="23148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FC61F-3571-4F47-AFD8-6231B91D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63" y="2432501"/>
            <a:ext cx="3334641" cy="4279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D2BF8-9584-43B5-8DC6-3D02A6456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19" y="2432501"/>
            <a:ext cx="2640855" cy="43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3B49-6877-45A3-B1A4-B3C26F69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7E3E-3168-4155-B802-12B08775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40FEB-D775-4CA1-A355-9F31F7133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" y="1672851"/>
            <a:ext cx="10856559" cy="40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3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3A362-1649-4815-8666-2199F20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Range of Non-Accidental Injuries in infants</a:t>
            </a:r>
            <a:br>
              <a:rPr lang="en-GB" dirty="0"/>
            </a:br>
            <a:r>
              <a:rPr lang="en-GB" dirty="0"/>
              <a:t>				Bruising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5D9F-14BC-40F4-835A-29189ABC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1909" cy="4538230"/>
          </a:xfrm>
        </p:spPr>
        <p:txBody>
          <a:bodyPr>
            <a:normAutofit/>
          </a:bodyPr>
          <a:lstStyle/>
          <a:p>
            <a:r>
              <a:rPr lang="en-GB" dirty="0"/>
              <a:t>Any bruising in an infant would be considered suspicious</a:t>
            </a:r>
          </a:p>
          <a:p>
            <a:r>
              <a:rPr lang="en-GB" dirty="0"/>
              <a:t>Age 0----&gt;1 year. Likelihood of NAI increases. </a:t>
            </a:r>
          </a:p>
          <a:p>
            <a:r>
              <a:rPr lang="en-GB" dirty="0"/>
              <a:t>Inversely proportional to mobility. </a:t>
            </a:r>
          </a:p>
          <a:p>
            <a:r>
              <a:rPr lang="en-GB" dirty="0"/>
              <a:t>Site</a:t>
            </a:r>
          </a:p>
          <a:p>
            <a:r>
              <a:rPr lang="en-GB" dirty="0"/>
              <a:t>Pattern</a:t>
            </a:r>
          </a:p>
          <a:p>
            <a:r>
              <a:rPr lang="en-GB" dirty="0"/>
              <a:t>Cluster,  number, imprint </a:t>
            </a:r>
          </a:p>
          <a:p>
            <a:r>
              <a:rPr lang="en-GB" dirty="0"/>
              <a:t>Face, trunk, arms and legs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08B69-2517-4A46-BAC2-5D181DDF8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127" y="1940792"/>
            <a:ext cx="2640855" cy="43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C570-E9A1-4A53-8158-E285836C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C7D0-B014-4F59-AF49-E9B83270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C8779-E8DC-4C62-A7C3-8845EB70A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6" r="5868"/>
          <a:stretch/>
        </p:blipFill>
        <p:spPr>
          <a:xfrm>
            <a:off x="2898281" y="1825625"/>
            <a:ext cx="6782949" cy="41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3FAE-5E27-46DF-BD04-6FCA53DE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D51E61-DDE2-49A0-8F4F-6B2BC2E75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695" y="2780237"/>
            <a:ext cx="5974595" cy="2705130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23392-F7D5-4C46-8511-78004E470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" r="-1" b="8772"/>
          <a:stretch/>
        </p:blipFill>
        <p:spPr>
          <a:xfrm>
            <a:off x="3239231" y="1760472"/>
            <a:ext cx="4763522" cy="9499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0397DF-FB4D-4D9B-994C-329E955AD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231" y="5616453"/>
            <a:ext cx="5079999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203</Words>
  <Application>Microsoft Macintosh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Injuries in children under 1 year old</vt:lpstr>
      <vt:lpstr>Aims</vt:lpstr>
      <vt:lpstr>Accidental injuries- Bruising</vt:lpstr>
      <vt:lpstr>Those who cruise don’t bruise </vt:lpstr>
      <vt:lpstr>PowerPoint Presentation</vt:lpstr>
      <vt:lpstr>PowerPoint Presentation</vt:lpstr>
      <vt:lpstr>Range of Non-Accidental Injuries in infants     Bruising </vt:lpstr>
      <vt:lpstr>PowerPoint Presentation</vt:lpstr>
      <vt:lpstr>Fractures</vt:lpstr>
      <vt:lpstr>Fractures indicative of NAI</vt:lpstr>
      <vt:lpstr>Fractures </vt:lpstr>
      <vt:lpstr>Fractures- ribs</vt:lpstr>
      <vt:lpstr>Fractures</vt:lpstr>
      <vt:lpstr>Fractures</vt:lpstr>
      <vt:lpstr>Abusive Head Trauma</vt:lpstr>
      <vt:lpstr>Other injuries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 in children under 1 year old</dc:title>
  <dc:creator>BPM</dc:creator>
  <cp:lastModifiedBy>Lisa Hannant</cp:lastModifiedBy>
  <cp:revision>16</cp:revision>
  <dcterms:created xsi:type="dcterms:W3CDTF">2026-07-08T01:29:28Z</dcterms:created>
  <dcterms:modified xsi:type="dcterms:W3CDTF">2026-07-16T15:21:17Z</dcterms:modified>
</cp:coreProperties>
</file>