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7" r:id="rId2"/>
    <p:sldId id="310" r:id="rId3"/>
    <p:sldId id="309" r:id="rId4"/>
    <p:sldId id="316" r:id="rId5"/>
    <p:sldId id="317" r:id="rId6"/>
    <p:sldId id="318" r:id="rId7"/>
    <p:sldId id="319" r:id="rId8"/>
    <p:sldId id="320" r:id="rId9"/>
    <p:sldId id="321" r:id="rId10"/>
    <p:sldId id="322" r:id="rId11"/>
    <p:sldId id="323" r:id="rId12"/>
    <p:sldId id="324" r:id="rId13"/>
    <p:sldId id="325" r:id="rId14"/>
    <p:sldId id="326" r:id="rId15"/>
    <p:sldId id="327" r:id="rId16"/>
    <p:sldId id="328" r:id="rId17"/>
    <p:sldId id="329" r:id="rId18"/>
    <p:sldId id="330" r:id="rId19"/>
    <p:sldId id="331" r:id="rId20"/>
    <p:sldId id="332" r:id="rId21"/>
    <p:sldId id="333" r:id="rId22"/>
    <p:sldId id="334" r:id="rId23"/>
    <p:sldId id="335" r:id="rId24"/>
    <p:sldId id="336" r:id="rId25"/>
    <p:sldId id="338" r:id="rId26"/>
    <p:sldId id="337" r:id="rId27"/>
    <p:sldId id="339" r:id="rId28"/>
    <p:sldId id="340" r:id="rId29"/>
    <p:sldId id="341" r:id="rId30"/>
    <p:sldId id="342" r:id="rId31"/>
    <p:sldId id="343" r:id="rId32"/>
    <p:sldId id="344" r:id="rId33"/>
    <p:sldId id="345" r:id="rId34"/>
    <p:sldId id="346" r:id="rId35"/>
    <p:sldId id="373" r:id="rId36"/>
    <p:sldId id="374" r:id="rId37"/>
    <p:sldId id="348" r:id="rId38"/>
    <p:sldId id="349" r:id="rId39"/>
    <p:sldId id="350" r:id="rId40"/>
    <p:sldId id="351" r:id="rId41"/>
    <p:sldId id="352" r:id="rId42"/>
    <p:sldId id="353" r:id="rId43"/>
    <p:sldId id="354" r:id="rId44"/>
    <p:sldId id="364" r:id="rId45"/>
    <p:sldId id="365" r:id="rId46"/>
    <p:sldId id="368" r:id="rId47"/>
    <p:sldId id="366" r:id="rId48"/>
    <p:sldId id="367" r:id="rId49"/>
    <p:sldId id="355" r:id="rId50"/>
    <p:sldId id="356" r:id="rId51"/>
    <p:sldId id="357" r:id="rId52"/>
    <p:sldId id="370" r:id="rId53"/>
    <p:sldId id="369" r:id="rId54"/>
    <p:sldId id="371" r:id="rId55"/>
    <p:sldId id="372" r:id="rId56"/>
    <p:sldId id="358" r:id="rId57"/>
    <p:sldId id="359" r:id="rId58"/>
    <p:sldId id="360" r:id="rId59"/>
    <p:sldId id="361" r:id="rId60"/>
    <p:sldId id="362" r:id="rId61"/>
    <p:sldId id="363" r:id="rId6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292D"/>
    <a:srgbClr val="6C1D45"/>
    <a:srgbClr val="BD9B6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76594"/>
  </p:normalViewPr>
  <p:slideViewPr>
    <p:cSldViewPr snapToGrid="0">
      <p:cViewPr varScale="1">
        <p:scale>
          <a:sx n="90" d="100"/>
          <a:sy n="90" d="100"/>
        </p:scale>
        <p:origin x="44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GB"/>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948E8DB9-D7C0-45C6-B0FD-E59ECE31DFC9}" type="datetimeFigureOut">
              <a:rPr lang="en-GB" smtClean="0"/>
              <a:t>16/07/2026</a:t>
            </a:fld>
            <a:endParaRPr lang="en-GB"/>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GB"/>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GB"/>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C065522F-514E-4F36-A2A3-7371BBC8B19A}" type="slidenum">
              <a:rPr lang="en-GB" smtClean="0"/>
              <a:t>‹#›</a:t>
            </a:fld>
            <a:endParaRPr lang="en-GB"/>
          </a:p>
        </p:txBody>
      </p:sp>
    </p:spTree>
    <p:extLst>
      <p:ext uri="{BB962C8B-B14F-4D97-AF65-F5344CB8AC3E}">
        <p14:creationId xmlns:p14="http://schemas.microsoft.com/office/powerpoint/2010/main" val="3424699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65522F-514E-4F36-A2A3-7371BBC8B19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14107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CD9E80-754B-2396-88BD-580A6AB3B6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1EC1C3-B4C2-986C-86CC-A4B14F8CE6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694432-9F17-628E-AD05-6C14D5D3D3F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116F4F6-071E-D127-63E8-613A3DDC9E64}"/>
              </a:ext>
            </a:extLst>
          </p:cNvPr>
          <p:cNvSpPr>
            <a:spLocks noGrp="1"/>
          </p:cNvSpPr>
          <p:nvPr>
            <p:ph type="sldNum" sz="quarter" idx="5"/>
          </p:nvPr>
        </p:nvSpPr>
        <p:spPr/>
        <p:txBody>
          <a:bodyPr/>
          <a:lstStyle/>
          <a:p>
            <a:fld id="{C065522F-514E-4F36-A2A3-7371BBC8B19A}" type="slidenum">
              <a:rPr lang="en-GB" smtClean="0"/>
              <a:t>10</a:t>
            </a:fld>
            <a:endParaRPr lang="en-GB"/>
          </a:p>
        </p:txBody>
      </p:sp>
    </p:spTree>
    <p:extLst>
      <p:ext uri="{BB962C8B-B14F-4D97-AF65-F5344CB8AC3E}">
        <p14:creationId xmlns:p14="http://schemas.microsoft.com/office/powerpoint/2010/main" val="11022707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BBF93-4A75-E1D4-114C-1C15E050D5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46377F-8C55-F9BE-B242-E5F3F41122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23E05A-F02A-3CA3-F865-1FD159D8184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D0DA94B-4438-AC71-8B33-A40DE3D54801}"/>
              </a:ext>
            </a:extLst>
          </p:cNvPr>
          <p:cNvSpPr>
            <a:spLocks noGrp="1"/>
          </p:cNvSpPr>
          <p:nvPr>
            <p:ph type="sldNum" sz="quarter" idx="5"/>
          </p:nvPr>
        </p:nvSpPr>
        <p:spPr/>
        <p:txBody>
          <a:bodyPr/>
          <a:lstStyle/>
          <a:p>
            <a:fld id="{C065522F-514E-4F36-A2A3-7371BBC8B19A}" type="slidenum">
              <a:rPr lang="en-GB" smtClean="0"/>
              <a:t>11</a:t>
            </a:fld>
            <a:endParaRPr lang="en-GB"/>
          </a:p>
        </p:txBody>
      </p:sp>
    </p:spTree>
    <p:extLst>
      <p:ext uri="{BB962C8B-B14F-4D97-AF65-F5344CB8AC3E}">
        <p14:creationId xmlns:p14="http://schemas.microsoft.com/office/powerpoint/2010/main" val="22466758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DA64CF-5592-CFED-5D91-5F8EE6FED5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87342C-9226-9DCD-A116-31AAA80FBC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BE2502-A672-5F77-197B-5ED20E554BF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480B049-7E23-EBDC-2294-6A1E7D741F24}"/>
              </a:ext>
            </a:extLst>
          </p:cNvPr>
          <p:cNvSpPr>
            <a:spLocks noGrp="1"/>
          </p:cNvSpPr>
          <p:nvPr>
            <p:ph type="sldNum" sz="quarter" idx="5"/>
          </p:nvPr>
        </p:nvSpPr>
        <p:spPr/>
        <p:txBody>
          <a:bodyPr/>
          <a:lstStyle/>
          <a:p>
            <a:fld id="{C065522F-514E-4F36-A2A3-7371BBC8B19A}" type="slidenum">
              <a:rPr lang="en-GB" smtClean="0"/>
              <a:t>12</a:t>
            </a:fld>
            <a:endParaRPr lang="en-GB"/>
          </a:p>
        </p:txBody>
      </p:sp>
    </p:spTree>
    <p:extLst>
      <p:ext uri="{BB962C8B-B14F-4D97-AF65-F5344CB8AC3E}">
        <p14:creationId xmlns:p14="http://schemas.microsoft.com/office/powerpoint/2010/main" val="3031638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870C8-01AB-CBCA-8CBE-5F7A1491B3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E060CB-0504-E98E-B26A-E6F44BBF2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E065C8-C172-1950-5604-74A88B2A5EB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3CB62BB-4BF1-5F47-F98F-30707F67A6C3}"/>
              </a:ext>
            </a:extLst>
          </p:cNvPr>
          <p:cNvSpPr>
            <a:spLocks noGrp="1"/>
          </p:cNvSpPr>
          <p:nvPr>
            <p:ph type="sldNum" sz="quarter" idx="5"/>
          </p:nvPr>
        </p:nvSpPr>
        <p:spPr/>
        <p:txBody>
          <a:bodyPr/>
          <a:lstStyle/>
          <a:p>
            <a:fld id="{C065522F-514E-4F36-A2A3-7371BBC8B19A}" type="slidenum">
              <a:rPr lang="en-GB" smtClean="0"/>
              <a:t>13</a:t>
            </a:fld>
            <a:endParaRPr lang="en-GB"/>
          </a:p>
        </p:txBody>
      </p:sp>
    </p:spTree>
    <p:extLst>
      <p:ext uri="{BB962C8B-B14F-4D97-AF65-F5344CB8AC3E}">
        <p14:creationId xmlns:p14="http://schemas.microsoft.com/office/powerpoint/2010/main" val="6983188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FEF12-EF4C-7B88-8E90-FFC9A41010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AAB7CB-4193-A235-6208-8CF2AC85E6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6A4CF2-BE0D-5C65-5762-4F6DE07AC7B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2BDC762-EBDB-13E6-B3C1-41DF964ED677}"/>
              </a:ext>
            </a:extLst>
          </p:cNvPr>
          <p:cNvSpPr>
            <a:spLocks noGrp="1"/>
          </p:cNvSpPr>
          <p:nvPr>
            <p:ph type="sldNum" sz="quarter" idx="5"/>
          </p:nvPr>
        </p:nvSpPr>
        <p:spPr/>
        <p:txBody>
          <a:bodyPr/>
          <a:lstStyle/>
          <a:p>
            <a:fld id="{C065522F-514E-4F36-A2A3-7371BBC8B19A}" type="slidenum">
              <a:rPr lang="en-GB" smtClean="0"/>
              <a:t>14</a:t>
            </a:fld>
            <a:endParaRPr lang="en-GB"/>
          </a:p>
        </p:txBody>
      </p:sp>
    </p:spTree>
    <p:extLst>
      <p:ext uri="{BB962C8B-B14F-4D97-AF65-F5344CB8AC3E}">
        <p14:creationId xmlns:p14="http://schemas.microsoft.com/office/powerpoint/2010/main" val="31845316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52D26-AAF5-C148-5E04-063619C9B2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5600A1-51FD-0933-C555-03638EF205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CE6ED0-E919-7B43-D1D5-959ABDDFB69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8774427-AAD7-2FF3-0744-3562B65E1617}"/>
              </a:ext>
            </a:extLst>
          </p:cNvPr>
          <p:cNvSpPr>
            <a:spLocks noGrp="1"/>
          </p:cNvSpPr>
          <p:nvPr>
            <p:ph type="sldNum" sz="quarter" idx="5"/>
          </p:nvPr>
        </p:nvSpPr>
        <p:spPr/>
        <p:txBody>
          <a:bodyPr/>
          <a:lstStyle/>
          <a:p>
            <a:fld id="{C065522F-514E-4F36-A2A3-7371BBC8B19A}" type="slidenum">
              <a:rPr lang="en-GB" smtClean="0"/>
              <a:t>15</a:t>
            </a:fld>
            <a:endParaRPr lang="en-GB"/>
          </a:p>
        </p:txBody>
      </p:sp>
    </p:spTree>
    <p:extLst>
      <p:ext uri="{BB962C8B-B14F-4D97-AF65-F5344CB8AC3E}">
        <p14:creationId xmlns:p14="http://schemas.microsoft.com/office/powerpoint/2010/main" val="6635955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477E3-8D72-93E7-5B80-CBD2A825EE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7419AD-430B-29FE-D70C-7EF1D107B0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957A55-2D6F-85EC-8647-F6E8CDD93CA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407E1F4-E082-506B-723F-7B244030E7DA}"/>
              </a:ext>
            </a:extLst>
          </p:cNvPr>
          <p:cNvSpPr>
            <a:spLocks noGrp="1"/>
          </p:cNvSpPr>
          <p:nvPr>
            <p:ph type="sldNum" sz="quarter" idx="5"/>
          </p:nvPr>
        </p:nvSpPr>
        <p:spPr/>
        <p:txBody>
          <a:bodyPr/>
          <a:lstStyle/>
          <a:p>
            <a:fld id="{C065522F-514E-4F36-A2A3-7371BBC8B19A}" type="slidenum">
              <a:rPr lang="en-GB" smtClean="0"/>
              <a:t>16</a:t>
            </a:fld>
            <a:endParaRPr lang="en-GB"/>
          </a:p>
        </p:txBody>
      </p:sp>
    </p:spTree>
    <p:extLst>
      <p:ext uri="{BB962C8B-B14F-4D97-AF65-F5344CB8AC3E}">
        <p14:creationId xmlns:p14="http://schemas.microsoft.com/office/powerpoint/2010/main" val="29648097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1F67FD-3101-244B-F259-F4ABA91210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49D8E9-AA83-A49F-C01D-1D1FD14782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7F52CD-8617-4C9C-925D-3C11ADF1BF7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EE872EE-9C9E-8411-D985-62F4013450BD}"/>
              </a:ext>
            </a:extLst>
          </p:cNvPr>
          <p:cNvSpPr>
            <a:spLocks noGrp="1"/>
          </p:cNvSpPr>
          <p:nvPr>
            <p:ph type="sldNum" sz="quarter" idx="5"/>
          </p:nvPr>
        </p:nvSpPr>
        <p:spPr/>
        <p:txBody>
          <a:bodyPr/>
          <a:lstStyle/>
          <a:p>
            <a:fld id="{C065522F-514E-4F36-A2A3-7371BBC8B19A}" type="slidenum">
              <a:rPr lang="en-GB" smtClean="0"/>
              <a:t>17</a:t>
            </a:fld>
            <a:endParaRPr lang="en-GB"/>
          </a:p>
        </p:txBody>
      </p:sp>
    </p:spTree>
    <p:extLst>
      <p:ext uri="{BB962C8B-B14F-4D97-AF65-F5344CB8AC3E}">
        <p14:creationId xmlns:p14="http://schemas.microsoft.com/office/powerpoint/2010/main" val="10773269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06F29-BAF5-9F55-7803-6CD3670BF3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82277F-3949-8438-8CFC-A042D13967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C7385E-1B97-F17D-42DC-7C62F2487E3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6F53B68-2FB1-E01F-9ABF-3D38D0698BD2}"/>
              </a:ext>
            </a:extLst>
          </p:cNvPr>
          <p:cNvSpPr>
            <a:spLocks noGrp="1"/>
          </p:cNvSpPr>
          <p:nvPr>
            <p:ph type="sldNum" sz="quarter" idx="5"/>
          </p:nvPr>
        </p:nvSpPr>
        <p:spPr/>
        <p:txBody>
          <a:bodyPr/>
          <a:lstStyle/>
          <a:p>
            <a:fld id="{C065522F-514E-4F36-A2A3-7371BBC8B19A}" type="slidenum">
              <a:rPr lang="en-GB" smtClean="0"/>
              <a:t>18</a:t>
            </a:fld>
            <a:endParaRPr lang="en-GB"/>
          </a:p>
        </p:txBody>
      </p:sp>
    </p:spTree>
    <p:extLst>
      <p:ext uri="{BB962C8B-B14F-4D97-AF65-F5344CB8AC3E}">
        <p14:creationId xmlns:p14="http://schemas.microsoft.com/office/powerpoint/2010/main" val="3256115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E790D-1544-0331-5F52-89FEB1CDC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0E8C43-5B85-FE53-F552-4530733640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8B6CAD1-6AAE-BD3D-F8CC-4A5EAF70EE9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9BA6858-6106-02D4-4B63-4287D2061684}"/>
              </a:ext>
            </a:extLst>
          </p:cNvPr>
          <p:cNvSpPr>
            <a:spLocks noGrp="1"/>
          </p:cNvSpPr>
          <p:nvPr>
            <p:ph type="sldNum" sz="quarter" idx="5"/>
          </p:nvPr>
        </p:nvSpPr>
        <p:spPr/>
        <p:txBody>
          <a:bodyPr/>
          <a:lstStyle/>
          <a:p>
            <a:fld id="{C065522F-514E-4F36-A2A3-7371BBC8B19A}" type="slidenum">
              <a:rPr lang="en-GB" smtClean="0"/>
              <a:t>19</a:t>
            </a:fld>
            <a:endParaRPr lang="en-GB"/>
          </a:p>
        </p:txBody>
      </p:sp>
    </p:spTree>
    <p:extLst>
      <p:ext uri="{BB962C8B-B14F-4D97-AF65-F5344CB8AC3E}">
        <p14:creationId xmlns:p14="http://schemas.microsoft.com/office/powerpoint/2010/main" val="3130252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92458B-3EE4-1A0D-A6D4-3C6A915AD9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2BD4A1-BC94-A621-74B9-98FE3717EF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D06603-41C7-D410-3D49-39BE5B7A72E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5805E1D-C017-0FE2-6C1D-8D64F297A8B7}"/>
              </a:ext>
            </a:extLst>
          </p:cNvPr>
          <p:cNvSpPr>
            <a:spLocks noGrp="1"/>
          </p:cNvSpPr>
          <p:nvPr>
            <p:ph type="sldNum" sz="quarter" idx="5"/>
          </p:nvPr>
        </p:nvSpPr>
        <p:spPr/>
        <p:txBody>
          <a:bodyPr/>
          <a:lstStyle/>
          <a:p>
            <a:fld id="{C065522F-514E-4F36-A2A3-7371BBC8B19A}" type="slidenum">
              <a:rPr lang="en-GB" smtClean="0"/>
              <a:t>2</a:t>
            </a:fld>
            <a:endParaRPr lang="en-GB"/>
          </a:p>
        </p:txBody>
      </p:sp>
    </p:spTree>
    <p:extLst>
      <p:ext uri="{BB962C8B-B14F-4D97-AF65-F5344CB8AC3E}">
        <p14:creationId xmlns:p14="http://schemas.microsoft.com/office/powerpoint/2010/main" val="9604898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280E1-34E6-CB57-36D5-0A9FC43133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F33974-4548-DCFE-EC40-6670B25310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3C7BC3-FFEA-4A18-7A3B-AF5004ABE5F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6E80885-152C-67BF-4B5E-4F23E1F2C4CC}"/>
              </a:ext>
            </a:extLst>
          </p:cNvPr>
          <p:cNvSpPr>
            <a:spLocks noGrp="1"/>
          </p:cNvSpPr>
          <p:nvPr>
            <p:ph type="sldNum" sz="quarter" idx="5"/>
          </p:nvPr>
        </p:nvSpPr>
        <p:spPr/>
        <p:txBody>
          <a:bodyPr/>
          <a:lstStyle/>
          <a:p>
            <a:fld id="{C065522F-514E-4F36-A2A3-7371BBC8B19A}" type="slidenum">
              <a:rPr lang="en-GB" smtClean="0"/>
              <a:t>20</a:t>
            </a:fld>
            <a:endParaRPr lang="en-GB"/>
          </a:p>
        </p:txBody>
      </p:sp>
    </p:spTree>
    <p:extLst>
      <p:ext uri="{BB962C8B-B14F-4D97-AF65-F5344CB8AC3E}">
        <p14:creationId xmlns:p14="http://schemas.microsoft.com/office/powerpoint/2010/main" val="27708988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1BF54-8C15-2EA5-66AF-AFB7694796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5BAF58-C7A5-E0CB-5034-7E1F3D03D6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729E9A-16CF-4E91-649B-70D0BF04747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2B840E0-3A8F-23CD-F477-054A3B089DE0}"/>
              </a:ext>
            </a:extLst>
          </p:cNvPr>
          <p:cNvSpPr>
            <a:spLocks noGrp="1"/>
          </p:cNvSpPr>
          <p:nvPr>
            <p:ph type="sldNum" sz="quarter" idx="5"/>
          </p:nvPr>
        </p:nvSpPr>
        <p:spPr/>
        <p:txBody>
          <a:bodyPr/>
          <a:lstStyle/>
          <a:p>
            <a:fld id="{C065522F-514E-4F36-A2A3-7371BBC8B19A}" type="slidenum">
              <a:rPr lang="en-GB" smtClean="0"/>
              <a:t>21</a:t>
            </a:fld>
            <a:endParaRPr lang="en-GB"/>
          </a:p>
        </p:txBody>
      </p:sp>
    </p:spTree>
    <p:extLst>
      <p:ext uri="{BB962C8B-B14F-4D97-AF65-F5344CB8AC3E}">
        <p14:creationId xmlns:p14="http://schemas.microsoft.com/office/powerpoint/2010/main" val="15551062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F41E6-A550-6B9A-B018-DCF3C4E057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1CAD32-E321-3BE2-6044-00F8AE18B1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54A3B5-0005-22E6-E7CE-6544B768F5D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DA5C3BA-E4A0-8056-4B6C-83BCA20A0D20}"/>
              </a:ext>
            </a:extLst>
          </p:cNvPr>
          <p:cNvSpPr>
            <a:spLocks noGrp="1"/>
          </p:cNvSpPr>
          <p:nvPr>
            <p:ph type="sldNum" sz="quarter" idx="5"/>
          </p:nvPr>
        </p:nvSpPr>
        <p:spPr/>
        <p:txBody>
          <a:bodyPr/>
          <a:lstStyle/>
          <a:p>
            <a:fld id="{C065522F-514E-4F36-A2A3-7371BBC8B19A}" type="slidenum">
              <a:rPr lang="en-GB" smtClean="0"/>
              <a:t>22</a:t>
            </a:fld>
            <a:endParaRPr lang="en-GB"/>
          </a:p>
        </p:txBody>
      </p:sp>
    </p:spTree>
    <p:extLst>
      <p:ext uri="{BB962C8B-B14F-4D97-AF65-F5344CB8AC3E}">
        <p14:creationId xmlns:p14="http://schemas.microsoft.com/office/powerpoint/2010/main" val="34731276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F2A12-2C33-5BB8-FDBD-E5E254B311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580CB1-8FDC-5597-31AD-6E2C9CCD3B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CE0538-3BDF-B7BE-FB3C-70EB664F7E5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CE34FB0D-6414-8BDD-C7B2-FCB85C3E180E}"/>
              </a:ext>
            </a:extLst>
          </p:cNvPr>
          <p:cNvSpPr>
            <a:spLocks noGrp="1"/>
          </p:cNvSpPr>
          <p:nvPr>
            <p:ph type="sldNum" sz="quarter" idx="5"/>
          </p:nvPr>
        </p:nvSpPr>
        <p:spPr/>
        <p:txBody>
          <a:bodyPr/>
          <a:lstStyle/>
          <a:p>
            <a:fld id="{C065522F-514E-4F36-A2A3-7371BBC8B19A}" type="slidenum">
              <a:rPr lang="en-GB" smtClean="0"/>
              <a:t>23</a:t>
            </a:fld>
            <a:endParaRPr lang="en-GB"/>
          </a:p>
        </p:txBody>
      </p:sp>
    </p:spTree>
    <p:extLst>
      <p:ext uri="{BB962C8B-B14F-4D97-AF65-F5344CB8AC3E}">
        <p14:creationId xmlns:p14="http://schemas.microsoft.com/office/powerpoint/2010/main" val="42173988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C02C1-A165-E209-3DC4-7B2527C888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6E3A2-F0CC-595F-D609-0C9B1CCE41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BFC99D-173F-13D0-0B8A-3B8898067CC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B54A38B-B39F-1C15-37AB-C31517EEBF75}"/>
              </a:ext>
            </a:extLst>
          </p:cNvPr>
          <p:cNvSpPr>
            <a:spLocks noGrp="1"/>
          </p:cNvSpPr>
          <p:nvPr>
            <p:ph type="sldNum" sz="quarter" idx="5"/>
          </p:nvPr>
        </p:nvSpPr>
        <p:spPr/>
        <p:txBody>
          <a:bodyPr/>
          <a:lstStyle/>
          <a:p>
            <a:fld id="{C065522F-514E-4F36-A2A3-7371BBC8B19A}" type="slidenum">
              <a:rPr lang="en-GB" smtClean="0"/>
              <a:t>24</a:t>
            </a:fld>
            <a:endParaRPr lang="en-GB"/>
          </a:p>
        </p:txBody>
      </p:sp>
    </p:spTree>
    <p:extLst>
      <p:ext uri="{BB962C8B-B14F-4D97-AF65-F5344CB8AC3E}">
        <p14:creationId xmlns:p14="http://schemas.microsoft.com/office/powerpoint/2010/main" val="36383700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CC8DD3-BD77-A964-F22B-7EB619E88E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3AF909-A77F-3326-2FFA-BAB59D7B4A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556700-8681-EB19-B7E7-1ABA6F086EB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98AAF0C-422E-39BA-6D27-DFB3DEC1E5E4}"/>
              </a:ext>
            </a:extLst>
          </p:cNvPr>
          <p:cNvSpPr>
            <a:spLocks noGrp="1"/>
          </p:cNvSpPr>
          <p:nvPr>
            <p:ph type="sldNum" sz="quarter" idx="5"/>
          </p:nvPr>
        </p:nvSpPr>
        <p:spPr/>
        <p:txBody>
          <a:bodyPr/>
          <a:lstStyle/>
          <a:p>
            <a:fld id="{C065522F-514E-4F36-A2A3-7371BBC8B19A}" type="slidenum">
              <a:rPr lang="en-GB" smtClean="0"/>
              <a:t>25</a:t>
            </a:fld>
            <a:endParaRPr lang="en-GB"/>
          </a:p>
        </p:txBody>
      </p:sp>
    </p:spTree>
    <p:extLst>
      <p:ext uri="{BB962C8B-B14F-4D97-AF65-F5344CB8AC3E}">
        <p14:creationId xmlns:p14="http://schemas.microsoft.com/office/powerpoint/2010/main" val="253624317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39AE0-4905-AD01-6634-AB1FBB1187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3993C8-59FB-0674-3B93-2BE2EFDFA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061893-4CA1-31F7-CFCE-D60964AC722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5D1322F-6BA7-2FB1-1F7A-79BF08A1F2C0}"/>
              </a:ext>
            </a:extLst>
          </p:cNvPr>
          <p:cNvSpPr>
            <a:spLocks noGrp="1"/>
          </p:cNvSpPr>
          <p:nvPr>
            <p:ph type="sldNum" sz="quarter" idx="5"/>
          </p:nvPr>
        </p:nvSpPr>
        <p:spPr/>
        <p:txBody>
          <a:bodyPr/>
          <a:lstStyle/>
          <a:p>
            <a:fld id="{C065522F-514E-4F36-A2A3-7371BBC8B19A}" type="slidenum">
              <a:rPr lang="en-GB" smtClean="0"/>
              <a:t>26</a:t>
            </a:fld>
            <a:endParaRPr lang="en-GB"/>
          </a:p>
        </p:txBody>
      </p:sp>
    </p:spTree>
    <p:extLst>
      <p:ext uri="{BB962C8B-B14F-4D97-AF65-F5344CB8AC3E}">
        <p14:creationId xmlns:p14="http://schemas.microsoft.com/office/powerpoint/2010/main" val="24507368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C9885-BB71-8783-BCD1-C373E02223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729070-B0CF-A0D2-B707-3CB44B369B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034ECE-29DC-9351-5C0C-98CFF8252F2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4D5117D-6395-89C0-8E7D-43C44F71D2BA}"/>
              </a:ext>
            </a:extLst>
          </p:cNvPr>
          <p:cNvSpPr>
            <a:spLocks noGrp="1"/>
          </p:cNvSpPr>
          <p:nvPr>
            <p:ph type="sldNum" sz="quarter" idx="5"/>
          </p:nvPr>
        </p:nvSpPr>
        <p:spPr/>
        <p:txBody>
          <a:bodyPr/>
          <a:lstStyle/>
          <a:p>
            <a:fld id="{C065522F-514E-4F36-A2A3-7371BBC8B19A}" type="slidenum">
              <a:rPr lang="en-GB" smtClean="0"/>
              <a:t>27</a:t>
            </a:fld>
            <a:endParaRPr lang="en-GB"/>
          </a:p>
        </p:txBody>
      </p:sp>
    </p:spTree>
    <p:extLst>
      <p:ext uri="{BB962C8B-B14F-4D97-AF65-F5344CB8AC3E}">
        <p14:creationId xmlns:p14="http://schemas.microsoft.com/office/powerpoint/2010/main" val="33106558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2F98B-4178-2C8C-0087-4F85956D01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DDCC9E-DFD6-DB4A-C082-B721A22C1C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52152F-F860-CD9D-FA4A-ED57FDF19F8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CED94B3-636F-76B9-273B-8CAC71D2D0CD}"/>
              </a:ext>
            </a:extLst>
          </p:cNvPr>
          <p:cNvSpPr>
            <a:spLocks noGrp="1"/>
          </p:cNvSpPr>
          <p:nvPr>
            <p:ph type="sldNum" sz="quarter" idx="5"/>
          </p:nvPr>
        </p:nvSpPr>
        <p:spPr/>
        <p:txBody>
          <a:bodyPr/>
          <a:lstStyle/>
          <a:p>
            <a:fld id="{C065522F-514E-4F36-A2A3-7371BBC8B19A}" type="slidenum">
              <a:rPr lang="en-GB" smtClean="0"/>
              <a:t>28</a:t>
            </a:fld>
            <a:endParaRPr lang="en-GB"/>
          </a:p>
        </p:txBody>
      </p:sp>
    </p:spTree>
    <p:extLst>
      <p:ext uri="{BB962C8B-B14F-4D97-AF65-F5344CB8AC3E}">
        <p14:creationId xmlns:p14="http://schemas.microsoft.com/office/powerpoint/2010/main" val="31334536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1145B6-9E9D-C365-BBD5-7CFAD70D8F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99174-4107-1FB1-FC32-0EBE950E15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9088CA-373B-E70D-6F96-0CC0E50A45C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3FA2E7D-7BF6-1600-0FA3-9D5950034333}"/>
              </a:ext>
            </a:extLst>
          </p:cNvPr>
          <p:cNvSpPr>
            <a:spLocks noGrp="1"/>
          </p:cNvSpPr>
          <p:nvPr>
            <p:ph type="sldNum" sz="quarter" idx="5"/>
          </p:nvPr>
        </p:nvSpPr>
        <p:spPr/>
        <p:txBody>
          <a:bodyPr/>
          <a:lstStyle/>
          <a:p>
            <a:fld id="{C065522F-514E-4F36-A2A3-7371BBC8B19A}" type="slidenum">
              <a:rPr lang="en-GB" smtClean="0"/>
              <a:t>29</a:t>
            </a:fld>
            <a:endParaRPr lang="en-GB"/>
          </a:p>
        </p:txBody>
      </p:sp>
    </p:spTree>
    <p:extLst>
      <p:ext uri="{BB962C8B-B14F-4D97-AF65-F5344CB8AC3E}">
        <p14:creationId xmlns:p14="http://schemas.microsoft.com/office/powerpoint/2010/main" val="2994750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C7EB3-005C-950D-BE70-92CD4785F4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839986-EEFB-7DDB-D822-B056D152BF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E27F6C-0ADE-C68D-8E30-DA71D2EFAD6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886300E-EB6C-F767-B900-94920F240181}"/>
              </a:ext>
            </a:extLst>
          </p:cNvPr>
          <p:cNvSpPr>
            <a:spLocks noGrp="1"/>
          </p:cNvSpPr>
          <p:nvPr>
            <p:ph type="sldNum" sz="quarter" idx="5"/>
          </p:nvPr>
        </p:nvSpPr>
        <p:spPr/>
        <p:txBody>
          <a:bodyPr/>
          <a:lstStyle/>
          <a:p>
            <a:fld id="{C065522F-514E-4F36-A2A3-7371BBC8B19A}" type="slidenum">
              <a:rPr lang="en-GB" smtClean="0"/>
              <a:t>3</a:t>
            </a:fld>
            <a:endParaRPr lang="en-GB"/>
          </a:p>
        </p:txBody>
      </p:sp>
    </p:spTree>
    <p:extLst>
      <p:ext uri="{BB962C8B-B14F-4D97-AF65-F5344CB8AC3E}">
        <p14:creationId xmlns:p14="http://schemas.microsoft.com/office/powerpoint/2010/main" val="38052794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9109BB-71C5-31B0-7BAC-E747EFF11B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3E3096-664C-AB71-2AED-FEA97843A8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921C25-705F-1EFC-B036-92D93AD086B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184EAD1-25BA-5FB0-17DF-1D9156368168}"/>
              </a:ext>
            </a:extLst>
          </p:cNvPr>
          <p:cNvSpPr>
            <a:spLocks noGrp="1"/>
          </p:cNvSpPr>
          <p:nvPr>
            <p:ph type="sldNum" sz="quarter" idx="5"/>
          </p:nvPr>
        </p:nvSpPr>
        <p:spPr/>
        <p:txBody>
          <a:bodyPr/>
          <a:lstStyle/>
          <a:p>
            <a:fld id="{C065522F-514E-4F36-A2A3-7371BBC8B19A}" type="slidenum">
              <a:rPr lang="en-GB" smtClean="0"/>
              <a:t>30</a:t>
            </a:fld>
            <a:endParaRPr lang="en-GB"/>
          </a:p>
        </p:txBody>
      </p:sp>
    </p:spTree>
    <p:extLst>
      <p:ext uri="{BB962C8B-B14F-4D97-AF65-F5344CB8AC3E}">
        <p14:creationId xmlns:p14="http://schemas.microsoft.com/office/powerpoint/2010/main" val="17681114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2F1FC3-F297-BCB5-08CD-018D25DD36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49CE93-6F4F-08CD-9C23-7F94E189DD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056BDB-1148-EFF9-1380-CA3FA2DD8F7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7335D70-D102-6272-90CD-9000368BD923}"/>
              </a:ext>
            </a:extLst>
          </p:cNvPr>
          <p:cNvSpPr>
            <a:spLocks noGrp="1"/>
          </p:cNvSpPr>
          <p:nvPr>
            <p:ph type="sldNum" sz="quarter" idx="5"/>
          </p:nvPr>
        </p:nvSpPr>
        <p:spPr/>
        <p:txBody>
          <a:bodyPr/>
          <a:lstStyle/>
          <a:p>
            <a:fld id="{C065522F-514E-4F36-A2A3-7371BBC8B19A}" type="slidenum">
              <a:rPr lang="en-GB" smtClean="0"/>
              <a:t>31</a:t>
            </a:fld>
            <a:endParaRPr lang="en-GB"/>
          </a:p>
        </p:txBody>
      </p:sp>
    </p:spTree>
    <p:extLst>
      <p:ext uri="{BB962C8B-B14F-4D97-AF65-F5344CB8AC3E}">
        <p14:creationId xmlns:p14="http://schemas.microsoft.com/office/powerpoint/2010/main" val="35983284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A279BC-77CE-9D6B-B734-7C0BEAC2AE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44A424-9845-40C6-090D-43C3C500D5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7533D9-9E41-E329-8966-A1DCA7BE66E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286E065-B22A-5C23-4B80-2D16E9A2A9E4}"/>
              </a:ext>
            </a:extLst>
          </p:cNvPr>
          <p:cNvSpPr>
            <a:spLocks noGrp="1"/>
          </p:cNvSpPr>
          <p:nvPr>
            <p:ph type="sldNum" sz="quarter" idx="5"/>
          </p:nvPr>
        </p:nvSpPr>
        <p:spPr/>
        <p:txBody>
          <a:bodyPr/>
          <a:lstStyle/>
          <a:p>
            <a:fld id="{C065522F-514E-4F36-A2A3-7371BBC8B19A}" type="slidenum">
              <a:rPr lang="en-GB" smtClean="0"/>
              <a:t>32</a:t>
            </a:fld>
            <a:endParaRPr lang="en-GB"/>
          </a:p>
        </p:txBody>
      </p:sp>
    </p:spTree>
    <p:extLst>
      <p:ext uri="{BB962C8B-B14F-4D97-AF65-F5344CB8AC3E}">
        <p14:creationId xmlns:p14="http://schemas.microsoft.com/office/powerpoint/2010/main" val="35388889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4B377-2F26-DDDD-E6EE-D297839CC6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A17955-30BD-566F-979F-D7C2D0EB54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538D45-42D2-016B-DCBD-2F0C63F99A5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3F200F6-8BA5-0274-1578-765E8FB2DFE5}"/>
              </a:ext>
            </a:extLst>
          </p:cNvPr>
          <p:cNvSpPr>
            <a:spLocks noGrp="1"/>
          </p:cNvSpPr>
          <p:nvPr>
            <p:ph type="sldNum" sz="quarter" idx="5"/>
          </p:nvPr>
        </p:nvSpPr>
        <p:spPr/>
        <p:txBody>
          <a:bodyPr/>
          <a:lstStyle/>
          <a:p>
            <a:fld id="{C065522F-514E-4F36-A2A3-7371BBC8B19A}" type="slidenum">
              <a:rPr lang="en-GB" smtClean="0"/>
              <a:t>33</a:t>
            </a:fld>
            <a:endParaRPr lang="en-GB"/>
          </a:p>
        </p:txBody>
      </p:sp>
    </p:spTree>
    <p:extLst>
      <p:ext uri="{BB962C8B-B14F-4D97-AF65-F5344CB8AC3E}">
        <p14:creationId xmlns:p14="http://schemas.microsoft.com/office/powerpoint/2010/main" val="11415770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E0663-1E15-5612-7A35-31E9512622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D1F2E74-EF02-71DA-1744-56AAEC441D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5EBACE-06E3-75FB-F2F4-0A973827BCA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0623359-4E44-9BD9-115C-C19445C84025}"/>
              </a:ext>
            </a:extLst>
          </p:cNvPr>
          <p:cNvSpPr>
            <a:spLocks noGrp="1"/>
          </p:cNvSpPr>
          <p:nvPr>
            <p:ph type="sldNum" sz="quarter" idx="5"/>
          </p:nvPr>
        </p:nvSpPr>
        <p:spPr/>
        <p:txBody>
          <a:bodyPr/>
          <a:lstStyle/>
          <a:p>
            <a:fld id="{C065522F-514E-4F36-A2A3-7371BBC8B19A}" type="slidenum">
              <a:rPr lang="en-GB" smtClean="0"/>
              <a:t>34</a:t>
            </a:fld>
            <a:endParaRPr lang="en-GB"/>
          </a:p>
        </p:txBody>
      </p:sp>
    </p:spTree>
    <p:extLst>
      <p:ext uri="{BB962C8B-B14F-4D97-AF65-F5344CB8AC3E}">
        <p14:creationId xmlns:p14="http://schemas.microsoft.com/office/powerpoint/2010/main" val="7122311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D488D-6E65-5E8F-E27E-53633E0689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538F2A-4D62-9760-6AA3-211BAE1A6BB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93A450-737B-B509-46DD-2496F5F91B9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D99A9BA-A0DF-987B-5D35-D57397E70866}"/>
              </a:ext>
            </a:extLst>
          </p:cNvPr>
          <p:cNvSpPr>
            <a:spLocks noGrp="1"/>
          </p:cNvSpPr>
          <p:nvPr>
            <p:ph type="sldNum" sz="quarter" idx="5"/>
          </p:nvPr>
        </p:nvSpPr>
        <p:spPr/>
        <p:txBody>
          <a:bodyPr/>
          <a:lstStyle/>
          <a:p>
            <a:fld id="{C065522F-514E-4F36-A2A3-7371BBC8B19A}" type="slidenum">
              <a:rPr lang="en-GB" smtClean="0"/>
              <a:t>35</a:t>
            </a:fld>
            <a:endParaRPr lang="en-GB"/>
          </a:p>
        </p:txBody>
      </p:sp>
    </p:spTree>
    <p:extLst>
      <p:ext uri="{BB962C8B-B14F-4D97-AF65-F5344CB8AC3E}">
        <p14:creationId xmlns:p14="http://schemas.microsoft.com/office/powerpoint/2010/main" val="16780737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72B16-B692-4B4B-FF9D-F063201F63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9A3D5C-5947-821F-6D08-1781F8C72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190342-3002-7DC3-299B-9DBC68A9648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08BFB50-BA75-5A46-7A5B-2A44D970E24D}"/>
              </a:ext>
            </a:extLst>
          </p:cNvPr>
          <p:cNvSpPr>
            <a:spLocks noGrp="1"/>
          </p:cNvSpPr>
          <p:nvPr>
            <p:ph type="sldNum" sz="quarter" idx="5"/>
          </p:nvPr>
        </p:nvSpPr>
        <p:spPr/>
        <p:txBody>
          <a:bodyPr/>
          <a:lstStyle/>
          <a:p>
            <a:fld id="{C065522F-514E-4F36-A2A3-7371BBC8B19A}" type="slidenum">
              <a:rPr lang="en-GB" smtClean="0"/>
              <a:t>36</a:t>
            </a:fld>
            <a:endParaRPr lang="en-GB"/>
          </a:p>
        </p:txBody>
      </p:sp>
    </p:spTree>
    <p:extLst>
      <p:ext uri="{BB962C8B-B14F-4D97-AF65-F5344CB8AC3E}">
        <p14:creationId xmlns:p14="http://schemas.microsoft.com/office/powerpoint/2010/main" val="6366543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171399-C39D-180A-5727-068B9E5106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4846C7-0272-82AD-CC9B-253F15870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607AF3-1C47-C22D-99BA-822270F809A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BB3FE38-758C-52CE-EFA7-B7641D3F26B3}"/>
              </a:ext>
            </a:extLst>
          </p:cNvPr>
          <p:cNvSpPr>
            <a:spLocks noGrp="1"/>
          </p:cNvSpPr>
          <p:nvPr>
            <p:ph type="sldNum" sz="quarter" idx="5"/>
          </p:nvPr>
        </p:nvSpPr>
        <p:spPr/>
        <p:txBody>
          <a:bodyPr/>
          <a:lstStyle/>
          <a:p>
            <a:fld id="{C065522F-514E-4F36-A2A3-7371BBC8B19A}" type="slidenum">
              <a:rPr lang="en-GB" smtClean="0"/>
              <a:t>37</a:t>
            </a:fld>
            <a:endParaRPr lang="en-GB"/>
          </a:p>
        </p:txBody>
      </p:sp>
    </p:spTree>
    <p:extLst>
      <p:ext uri="{BB962C8B-B14F-4D97-AF65-F5344CB8AC3E}">
        <p14:creationId xmlns:p14="http://schemas.microsoft.com/office/powerpoint/2010/main" val="91477208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ABA21-6648-4F6B-0110-700C134CBC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EA8C05-582F-062D-5357-6B82865360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95F078-4A66-325F-7B49-9A6167D116D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F638C00-D60C-716C-F85A-8114B8C8856A}"/>
              </a:ext>
            </a:extLst>
          </p:cNvPr>
          <p:cNvSpPr>
            <a:spLocks noGrp="1"/>
          </p:cNvSpPr>
          <p:nvPr>
            <p:ph type="sldNum" sz="quarter" idx="5"/>
          </p:nvPr>
        </p:nvSpPr>
        <p:spPr/>
        <p:txBody>
          <a:bodyPr/>
          <a:lstStyle/>
          <a:p>
            <a:fld id="{C065522F-514E-4F36-A2A3-7371BBC8B19A}" type="slidenum">
              <a:rPr lang="en-GB" smtClean="0"/>
              <a:t>38</a:t>
            </a:fld>
            <a:endParaRPr lang="en-GB"/>
          </a:p>
        </p:txBody>
      </p:sp>
    </p:spTree>
    <p:extLst>
      <p:ext uri="{BB962C8B-B14F-4D97-AF65-F5344CB8AC3E}">
        <p14:creationId xmlns:p14="http://schemas.microsoft.com/office/powerpoint/2010/main" val="352426708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DA2A4-79B4-3179-6E6D-0F308FE366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BB88BF-5EF9-5757-C7F0-B729B78001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C774E8-E63C-A2F2-BD77-B60569EC0C2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7885CFD-99EC-8E6A-6AEB-6F876415FA82}"/>
              </a:ext>
            </a:extLst>
          </p:cNvPr>
          <p:cNvSpPr>
            <a:spLocks noGrp="1"/>
          </p:cNvSpPr>
          <p:nvPr>
            <p:ph type="sldNum" sz="quarter" idx="5"/>
          </p:nvPr>
        </p:nvSpPr>
        <p:spPr/>
        <p:txBody>
          <a:bodyPr/>
          <a:lstStyle/>
          <a:p>
            <a:fld id="{C065522F-514E-4F36-A2A3-7371BBC8B19A}" type="slidenum">
              <a:rPr lang="en-GB" smtClean="0"/>
              <a:t>39</a:t>
            </a:fld>
            <a:endParaRPr lang="en-GB"/>
          </a:p>
        </p:txBody>
      </p:sp>
    </p:spTree>
    <p:extLst>
      <p:ext uri="{BB962C8B-B14F-4D97-AF65-F5344CB8AC3E}">
        <p14:creationId xmlns:p14="http://schemas.microsoft.com/office/powerpoint/2010/main" val="2530899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9D895-0B03-6190-0E6F-60AB69868E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DF744A-F5E8-0272-92A0-A6B15817DF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8EB96E-945F-BCED-49E7-E27C5C0C4B20}"/>
              </a:ext>
            </a:extLst>
          </p:cNvPr>
          <p:cNvSpPr>
            <a:spLocks noGrp="1"/>
          </p:cNvSpPr>
          <p:nvPr>
            <p:ph type="body" idx="1"/>
          </p:nvPr>
        </p:nvSpPr>
        <p:spPr/>
        <p:txBody>
          <a:bodyPr/>
          <a:lstStyle/>
          <a:p>
            <a:r>
              <a:rPr lang="en-GB" dirty="0"/>
              <a:t>The Appellants had initially sought to argue that the definition of father could be wider than biological father. This was abandoned by the Appeal Hearing – </a:t>
            </a:r>
          </a:p>
          <a:p>
            <a:r>
              <a:rPr lang="en-GB" dirty="0"/>
              <a:t>Para 4 - </a:t>
            </a:r>
            <a:r>
              <a:rPr lang="en-GB" sz="1200" kern="1200" dirty="0">
                <a:solidFill>
                  <a:schemeClr val="tx1"/>
                </a:solidFill>
                <a:effectLst/>
                <a:latin typeface="+mn-lt"/>
                <a:ea typeface="+mn-ea"/>
                <a:cs typeface="+mn-cs"/>
              </a:rPr>
              <a:t>here was, therefore, an</a:t>
            </a:r>
          </a:p>
          <a:p>
            <a:r>
              <a:rPr lang="en-GB" sz="1200" kern="1200" dirty="0">
                <a:solidFill>
                  <a:schemeClr val="tx1"/>
                </a:solidFill>
                <a:effectLst/>
                <a:latin typeface="+mn-lt"/>
                <a:ea typeface="+mn-ea"/>
                <a:cs typeface="+mn-cs"/>
              </a:rPr>
              <a:t>acceptance by all those before the court that the common law definition of</a:t>
            </a:r>
          </a:p>
          <a:p>
            <a:r>
              <a:rPr lang="en-GB" sz="1200" kern="1200" dirty="0">
                <a:solidFill>
                  <a:schemeClr val="tx1"/>
                </a:solidFill>
                <a:effectLst/>
                <a:latin typeface="+mn-lt"/>
                <a:ea typeface="+mn-ea"/>
                <a:cs typeface="+mn-cs"/>
              </a:rPr>
              <a:t>‘father’ applied, so that only the individual whose sperm has fertilised an ovum</a:t>
            </a:r>
          </a:p>
          <a:p>
            <a:r>
              <a:rPr lang="en-GB" sz="1200" kern="1200" dirty="0">
                <a:solidFill>
                  <a:schemeClr val="tx1"/>
                </a:solidFill>
                <a:effectLst/>
                <a:latin typeface="+mn-lt"/>
                <a:ea typeface="+mn-ea"/>
                <a:cs typeface="+mn-cs"/>
              </a:rPr>
              <a:t>so as to create the embryo from which the living child has developed can be</a:t>
            </a:r>
          </a:p>
          <a:p>
            <a:r>
              <a:rPr lang="en-GB" sz="1200" kern="1200" dirty="0">
                <a:solidFill>
                  <a:schemeClr val="tx1"/>
                </a:solidFill>
                <a:effectLst/>
                <a:latin typeface="+mn-lt"/>
                <a:ea typeface="+mn-ea"/>
                <a:cs typeface="+mn-cs"/>
              </a:rPr>
              <a:t>regarded, in law, as that child’s father [‘the genetic father’].”</a:t>
            </a:r>
          </a:p>
          <a:p>
            <a:endParaRPr lang="en-GB" dirty="0"/>
          </a:p>
        </p:txBody>
      </p:sp>
      <p:sp>
        <p:nvSpPr>
          <p:cNvPr id="4" name="Slide Number Placeholder 3">
            <a:extLst>
              <a:ext uri="{FF2B5EF4-FFF2-40B4-BE49-F238E27FC236}">
                <a16:creationId xmlns:a16="http://schemas.microsoft.com/office/drawing/2014/main" id="{28E621D0-439B-2228-2BA8-BF5E1BD757D8}"/>
              </a:ext>
            </a:extLst>
          </p:cNvPr>
          <p:cNvSpPr>
            <a:spLocks noGrp="1"/>
          </p:cNvSpPr>
          <p:nvPr>
            <p:ph type="sldNum" sz="quarter" idx="5"/>
          </p:nvPr>
        </p:nvSpPr>
        <p:spPr/>
        <p:txBody>
          <a:bodyPr/>
          <a:lstStyle/>
          <a:p>
            <a:fld id="{C065522F-514E-4F36-A2A3-7371BBC8B19A}" type="slidenum">
              <a:rPr lang="en-GB" smtClean="0"/>
              <a:t>4</a:t>
            </a:fld>
            <a:endParaRPr lang="en-GB"/>
          </a:p>
        </p:txBody>
      </p:sp>
    </p:spTree>
    <p:extLst>
      <p:ext uri="{BB962C8B-B14F-4D97-AF65-F5344CB8AC3E}">
        <p14:creationId xmlns:p14="http://schemas.microsoft.com/office/powerpoint/2010/main" val="49205595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A8E67A-71AD-AB31-2194-E47FC78B91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5854D2-671A-8E9A-C667-8EE4508062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D72D97-5AAF-866D-BCA5-F66C8E3D2F9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94227AF-FA33-9567-BBDA-044ED47FE843}"/>
              </a:ext>
            </a:extLst>
          </p:cNvPr>
          <p:cNvSpPr>
            <a:spLocks noGrp="1"/>
          </p:cNvSpPr>
          <p:nvPr>
            <p:ph type="sldNum" sz="quarter" idx="5"/>
          </p:nvPr>
        </p:nvSpPr>
        <p:spPr/>
        <p:txBody>
          <a:bodyPr/>
          <a:lstStyle/>
          <a:p>
            <a:fld id="{C065522F-514E-4F36-A2A3-7371BBC8B19A}" type="slidenum">
              <a:rPr lang="en-GB" smtClean="0"/>
              <a:t>40</a:t>
            </a:fld>
            <a:endParaRPr lang="en-GB"/>
          </a:p>
        </p:txBody>
      </p:sp>
    </p:spTree>
    <p:extLst>
      <p:ext uri="{BB962C8B-B14F-4D97-AF65-F5344CB8AC3E}">
        <p14:creationId xmlns:p14="http://schemas.microsoft.com/office/powerpoint/2010/main" val="41604497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18283-D9A6-4E43-9513-2009CCCFD9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7DB324-CAB4-F805-545F-BF2ABB94BC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DFC551-4DA1-DFC4-10D8-FE18FDBF16C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24464C9-7A1C-26C0-6BA6-C513864878FA}"/>
              </a:ext>
            </a:extLst>
          </p:cNvPr>
          <p:cNvSpPr>
            <a:spLocks noGrp="1"/>
          </p:cNvSpPr>
          <p:nvPr>
            <p:ph type="sldNum" sz="quarter" idx="5"/>
          </p:nvPr>
        </p:nvSpPr>
        <p:spPr/>
        <p:txBody>
          <a:bodyPr/>
          <a:lstStyle/>
          <a:p>
            <a:fld id="{C065522F-514E-4F36-A2A3-7371BBC8B19A}" type="slidenum">
              <a:rPr lang="en-GB" smtClean="0"/>
              <a:t>41</a:t>
            </a:fld>
            <a:endParaRPr lang="en-GB"/>
          </a:p>
        </p:txBody>
      </p:sp>
    </p:spTree>
    <p:extLst>
      <p:ext uri="{BB962C8B-B14F-4D97-AF65-F5344CB8AC3E}">
        <p14:creationId xmlns:p14="http://schemas.microsoft.com/office/powerpoint/2010/main" val="225289596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05ED4-0A96-400C-C8CC-E34ECD5266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FA6D88-EA5F-86A4-F310-DA989FEC91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176C78-9D68-266C-F361-84227CEDA0E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FF4C9C0-EE3F-8A83-F2EB-6F6BE894B673}"/>
              </a:ext>
            </a:extLst>
          </p:cNvPr>
          <p:cNvSpPr>
            <a:spLocks noGrp="1"/>
          </p:cNvSpPr>
          <p:nvPr>
            <p:ph type="sldNum" sz="quarter" idx="5"/>
          </p:nvPr>
        </p:nvSpPr>
        <p:spPr/>
        <p:txBody>
          <a:bodyPr/>
          <a:lstStyle/>
          <a:p>
            <a:fld id="{C065522F-514E-4F36-A2A3-7371BBC8B19A}" type="slidenum">
              <a:rPr lang="en-GB" smtClean="0"/>
              <a:t>42</a:t>
            </a:fld>
            <a:endParaRPr lang="en-GB"/>
          </a:p>
        </p:txBody>
      </p:sp>
    </p:spTree>
    <p:extLst>
      <p:ext uri="{BB962C8B-B14F-4D97-AF65-F5344CB8AC3E}">
        <p14:creationId xmlns:p14="http://schemas.microsoft.com/office/powerpoint/2010/main" val="158966374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9D22E-A8AD-C3F7-49E2-DA1575EA46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E7FE21-195B-349F-284A-3A9B81A789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7B2F2F-ED62-26C3-3906-58E269192BE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1602757-FBED-DECF-5573-1CEF347D1A2C}"/>
              </a:ext>
            </a:extLst>
          </p:cNvPr>
          <p:cNvSpPr>
            <a:spLocks noGrp="1"/>
          </p:cNvSpPr>
          <p:nvPr>
            <p:ph type="sldNum" sz="quarter" idx="5"/>
          </p:nvPr>
        </p:nvSpPr>
        <p:spPr/>
        <p:txBody>
          <a:bodyPr/>
          <a:lstStyle/>
          <a:p>
            <a:fld id="{C065522F-514E-4F36-A2A3-7371BBC8B19A}" type="slidenum">
              <a:rPr lang="en-GB" smtClean="0"/>
              <a:t>43</a:t>
            </a:fld>
            <a:endParaRPr lang="en-GB"/>
          </a:p>
        </p:txBody>
      </p:sp>
    </p:spTree>
    <p:extLst>
      <p:ext uri="{BB962C8B-B14F-4D97-AF65-F5344CB8AC3E}">
        <p14:creationId xmlns:p14="http://schemas.microsoft.com/office/powerpoint/2010/main" val="278612328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4FEE4-BDEB-78AF-8F50-1FBEE0B04F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0DDC3D-F60C-0598-8B6D-7D222344E7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F4AC40-FEAC-DF90-12BE-8DCCC777E29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C82F76C-866C-22B9-57FD-0448DBE224A1}"/>
              </a:ext>
            </a:extLst>
          </p:cNvPr>
          <p:cNvSpPr>
            <a:spLocks noGrp="1"/>
          </p:cNvSpPr>
          <p:nvPr>
            <p:ph type="sldNum" sz="quarter" idx="5"/>
          </p:nvPr>
        </p:nvSpPr>
        <p:spPr/>
        <p:txBody>
          <a:bodyPr/>
          <a:lstStyle/>
          <a:p>
            <a:fld id="{C065522F-514E-4F36-A2A3-7371BBC8B19A}" type="slidenum">
              <a:rPr lang="en-GB" smtClean="0"/>
              <a:t>44</a:t>
            </a:fld>
            <a:endParaRPr lang="en-GB"/>
          </a:p>
        </p:txBody>
      </p:sp>
    </p:spTree>
    <p:extLst>
      <p:ext uri="{BB962C8B-B14F-4D97-AF65-F5344CB8AC3E}">
        <p14:creationId xmlns:p14="http://schemas.microsoft.com/office/powerpoint/2010/main" val="381251664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E6335-3D5A-4762-E411-43725DB747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8EB97B-8C7E-BF61-08B5-469299B436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2B31E9-2583-0A67-B964-4D82FEABE7C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830C2E6-FB8E-484C-B79C-7A1AECE65E1E}"/>
              </a:ext>
            </a:extLst>
          </p:cNvPr>
          <p:cNvSpPr>
            <a:spLocks noGrp="1"/>
          </p:cNvSpPr>
          <p:nvPr>
            <p:ph type="sldNum" sz="quarter" idx="5"/>
          </p:nvPr>
        </p:nvSpPr>
        <p:spPr/>
        <p:txBody>
          <a:bodyPr/>
          <a:lstStyle/>
          <a:p>
            <a:fld id="{C065522F-514E-4F36-A2A3-7371BBC8B19A}" type="slidenum">
              <a:rPr lang="en-GB" smtClean="0"/>
              <a:t>45</a:t>
            </a:fld>
            <a:endParaRPr lang="en-GB"/>
          </a:p>
        </p:txBody>
      </p:sp>
    </p:spTree>
    <p:extLst>
      <p:ext uri="{BB962C8B-B14F-4D97-AF65-F5344CB8AC3E}">
        <p14:creationId xmlns:p14="http://schemas.microsoft.com/office/powerpoint/2010/main" val="219066047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99A0F-1A26-F0A8-88AE-0D026A5174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71632D-EC93-3D27-F9CF-55AFE49F27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9A4A2B-8038-AFFB-67D2-94A865B5735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6C1AE80-81F0-C002-4E1F-62629A57ABA6}"/>
              </a:ext>
            </a:extLst>
          </p:cNvPr>
          <p:cNvSpPr>
            <a:spLocks noGrp="1"/>
          </p:cNvSpPr>
          <p:nvPr>
            <p:ph type="sldNum" sz="quarter" idx="5"/>
          </p:nvPr>
        </p:nvSpPr>
        <p:spPr/>
        <p:txBody>
          <a:bodyPr/>
          <a:lstStyle/>
          <a:p>
            <a:fld id="{C065522F-514E-4F36-A2A3-7371BBC8B19A}" type="slidenum">
              <a:rPr lang="en-GB" smtClean="0"/>
              <a:t>46</a:t>
            </a:fld>
            <a:endParaRPr lang="en-GB"/>
          </a:p>
        </p:txBody>
      </p:sp>
    </p:spTree>
    <p:extLst>
      <p:ext uri="{BB962C8B-B14F-4D97-AF65-F5344CB8AC3E}">
        <p14:creationId xmlns:p14="http://schemas.microsoft.com/office/powerpoint/2010/main" val="67662638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C29F8-D8A3-49FA-064A-70371D75CB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A4695F-B142-1051-EB88-4727D90F03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090DCD-5DAD-3716-A16C-F872A1D81F9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3E1835A-F267-95B7-17B3-2F2F199C89E0}"/>
              </a:ext>
            </a:extLst>
          </p:cNvPr>
          <p:cNvSpPr>
            <a:spLocks noGrp="1"/>
          </p:cNvSpPr>
          <p:nvPr>
            <p:ph type="sldNum" sz="quarter" idx="5"/>
          </p:nvPr>
        </p:nvSpPr>
        <p:spPr/>
        <p:txBody>
          <a:bodyPr/>
          <a:lstStyle/>
          <a:p>
            <a:fld id="{C065522F-514E-4F36-A2A3-7371BBC8B19A}" type="slidenum">
              <a:rPr lang="en-GB" smtClean="0"/>
              <a:t>47</a:t>
            </a:fld>
            <a:endParaRPr lang="en-GB"/>
          </a:p>
        </p:txBody>
      </p:sp>
    </p:spTree>
    <p:extLst>
      <p:ext uri="{BB962C8B-B14F-4D97-AF65-F5344CB8AC3E}">
        <p14:creationId xmlns:p14="http://schemas.microsoft.com/office/powerpoint/2010/main" val="193510748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45AD5-3970-92F1-B691-71A4E75C68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1EEF92-021D-63D8-3B0C-A20D2F6B74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34F2F1-46F2-4AE9-8CD1-115D5DB8D82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01CD1CB-C76E-AFAE-A226-0D8B095BCC4C}"/>
              </a:ext>
            </a:extLst>
          </p:cNvPr>
          <p:cNvSpPr>
            <a:spLocks noGrp="1"/>
          </p:cNvSpPr>
          <p:nvPr>
            <p:ph type="sldNum" sz="quarter" idx="5"/>
          </p:nvPr>
        </p:nvSpPr>
        <p:spPr/>
        <p:txBody>
          <a:bodyPr/>
          <a:lstStyle/>
          <a:p>
            <a:fld id="{C065522F-514E-4F36-A2A3-7371BBC8B19A}" type="slidenum">
              <a:rPr lang="en-GB" smtClean="0"/>
              <a:t>48</a:t>
            </a:fld>
            <a:endParaRPr lang="en-GB"/>
          </a:p>
        </p:txBody>
      </p:sp>
    </p:spTree>
    <p:extLst>
      <p:ext uri="{BB962C8B-B14F-4D97-AF65-F5344CB8AC3E}">
        <p14:creationId xmlns:p14="http://schemas.microsoft.com/office/powerpoint/2010/main" val="13049384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CDCE7-19A8-61B4-F4DF-E8F13008A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7634E2-1D32-5FB0-6B96-41BD3A1FE5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740398-EB1B-CC0B-B16A-CABE14B6134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E3EE23C-0385-EBF7-549D-014CB2E79DBC}"/>
              </a:ext>
            </a:extLst>
          </p:cNvPr>
          <p:cNvSpPr>
            <a:spLocks noGrp="1"/>
          </p:cNvSpPr>
          <p:nvPr>
            <p:ph type="sldNum" sz="quarter" idx="5"/>
          </p:nvPr>
        </p:nvSpPr>
        <p:spPr/>
        <p:txBody>
          <a:bodyPr/>
          <a:lstStyle/>
          <a:p>
            <a:fld id="{C065522F-514E-4F36-A2A3-7371BBC8B19A}" type="slidenum">
              <a:rPr lang="en-GB" smtClean="0"/>
              <a:t>49</a:t>
            </a:fld>
            <a:endParaRPr lang="en-GB"/>
          </a:p>
        </p:txBody>
      </p:sp>
    </p:spTree>
    <p:extLst>
      <p:ext uri="{BB962C8B-B14F-4D97-AF65-F5344CB8AC3E}">
        <p14:creationId xmlns:p14="http://schemas.microsoft.com/office/powerpoint/2010/main" val="3487875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52F5F-F473-7643-2DA2-49CBE18BB7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3B0D78-57FC-E4C7-5786-DBA2B1C2B4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CFA8BD-0774-4422-C7E2-B2C24289E0B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23ECEBF-A18E-0E6F-D2E3-6E6B1E761B6A}"/>
              </a:ext>
            </a:extLst>
          </p:cNvPr>
          <p:cNvSpPr>
            <a:spLocks noGrp="1"/>
          </p:cNvSpPr>
          <p:nvPr>
            <p:ph type="sldNum" sz="quarter" idx="5"/>
          </p:nvPr>
        </p:nvSpPr>
        <p:spPr/>
        <p:txBody>
          <a:bodyPr/>
          <a:lstStyle/>
          <a:p>
            <a:fld id="{C065522F-514E-4F36-A2A3-7371BBC8B19A}" type="slidenum">
              <a:rPr lang="en-GB" smtClean="0"/>
              <a:t>5</a:t>
            </a:fld>
            <a:endParaRPr lang="en-GB"/>
          </a:p>
        </p:txBody>
      </p:sp>
    </p:spTree>
    <p:extLst>
      <p:ext uri="{BB962C8B-B14F-4D97-AF65-F5344CB8AC3E}">
        <p14:creationId xmlns:p14="http://schemas.microsoft.com/office/powerpoint/2010/main" val="120782509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A10481-B36C-EB1D-5953-8BF4CD8425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582E67-21CB-F618-161F-4F2A13F269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220DBE-B98E-D39F-764A-199F935B5E2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F907AAA-322C-1DC9-947A-3641A8D9F925}"/>
              </a:ext>
            </a:extLst>
          </p:cNvPr>
          <p:cNvSpPr>
            <a:spLocks noGrp="1"/>
          </p:cNvSpPr>
          <p:nvPr>
            <p:ph type="sldNum" sz="quarter" idx="5"/>
          </p:nvPr>
        </p:nvSpPr>
        <p:spPr/>
        <p:txBody>
          <a:bodyPr/>
          <a:lstStyle/>
          <a:p>
            <a:fld id="{C065522F-514E-4F36-A2A3-7371BBC8B19A}" type="slidenum">
              <a:rPr lang="en-GB" smtClean="0"/>
              <a:t>50</a:t>
            </a:fld>
            <a:endParaRPr lang="en-GB"/>
          </a:p>
        </p:txBody>
      </p:sp>
    </p:spTree>
    <p:extLst>
      <p:ext uri="{BB962C8B-B14F-4D97-AF65-F5344CB8AC3E}">
        <p14:creationId xmlns:p14="http://schemas.microsoft.com/office/powerpoint/2010/main" val="210881647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E19EC-D191-0D75-5BF2-49188571A7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1807A3-542F-93EC-8593-1048BF40BD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6F76F4-8822-83BE-1520-EAEA64CB442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699A5CC-D406-2C74-5B90-8E25940C190C}"/>
              </a:ext>
            </a:extLst>
          </p:cNvPr>
          <p:cNvSpPr>
            <a:spLocks noGrp="1"/>
          </p:cNvSpPr>
          <p:nvPr>
            <p:ph type="sldNum" sz="quarter" idx="5"/>
          </p:nvPr>
        </p:nvSpPr>
        <p:spPr/>
        <p:txBody>
          <a:bodyPr/>
          <a:lstStyle/>
          <a:p>
            <a:fld id="{C065522F-514E-4F36-A2A3-7371BBC8B19A}" type="slidenum">
              <a:rPr lang="en-GB" smtClean="0"/>
              <a:t>51</a:t>
            </a:fld>
            <a:endParaRPr lang="en-GB"/>
          </a:p>
        </p:txBody>
      </p:sp>
    </p:spTree>
    <p:extLst>
      <p:ext uri="{BB962C8B-B14F-4D97-AF65-F5344CB8AC3E}">
        <p14:creationId xmlns:p14="http://schemas.microsoft.com/office/powerpoint/2010/main" val="310307807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28A01-11F6-A938-31A6-6AF8C59AC8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B10E6D-87DB-03E8-1D7E-B5AEFD7484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342C6E-CD8E-8530-15FC-957880EDF03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F743B0A-0F02-C4E0-7B7D-2F689B742D8C}"/>
              </a:ext>
            </a:extLst>
          </p:cNvPr>
          <p:cNvSpPr>
            <a:spLocks noGrp="1"/>
          </p:cNvSpPr>
          <p:nvPr>
            <p:ph type="sldNum" sz="quarter" idx="5"/>
          </p:nvPr>
        </p:nvSpPr>
        <p:spPr/>
        <p:txBody>
          <a:bodyPr/>
          <a:lstStyle/>
          <a:p>
            <a:fld id="{C065522F-514E-4F36-A2A3-7371BBC8B19A}" type="slidenum">
              <a:rPr lang="en-GB" smtClean="0"/>
              <a:t>52</a:t>
            </a:fld>
            <a:endParaRPr lang="en-GB"/>
          </a:p>
        </p:txBody>
      </p:sp>
    </p:spTree>
    <p:extLst>
      <p:ext uri="{BB962C8B-B14F-4D97-AF65-F5344CB8AC3E}">
        <p14:creationId xmlns:p14="http://schemas.microsoft.com/office/powerpoint/2010/main" val="39530024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B6B69-24A2-D361-A1A3-5615D8EDF7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287277-FDD5-FE3C-0CE3-6FE2F87D23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495CF5-19AA-939C-6B36-9A679D13091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D1D7E0D-E07F-E77D-99DE-41C1DDF15A4F}"/>
              </a:ext>
            </a:extLst>
          </p:cNvPr>
          <p:cNvSpPr>
            <a:spLocks noGrp="1"/>
          </p:cNvSpPr>
          <p:nvPr>
            <p:ph type="sldNum" sz="quarter" idx="5"/>
          </p:nvPr>
        </p:nvSpPr>
        <p:spPr/>
        <p:txBody>
          <a:bodyPr/>
          <a:lstStyle/>
          <a:p>
            <a:fld id="{C065522F-514E-4F36-A2A3-7371BBC8B19A}" type="slidenum">
              <a:rPr lang="en-GB" smtClean="0"/>
              <a:t>53</a:t>
            </a:fld>
            <a:endParaRPr lang="en-GB"/>
          </a:p>
        </p:txBody>
      </p:sp>
    </p:spTree>
    <p:extLst>
      <p:ext uri="{BB962C8B-B14F-4D97-AF65-F5344CB8AC3E}">
        <p14:creationId xmlns:p14="http://schemas.microsoft.com/office/powerpoint/2010/main" val="108624725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37241E-86A8-2CD0-7978-E50849B98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F3D9C9-A0FF-871E-FA9E-2B45E00928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77B276-95B2-208A-95C0-E5B617CBAD9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6C5E81A-21D1-C9EA-3F75-3727D6D39FA0}"/>
              </a:ext>
            </a:extLst>
          </p:cNvPr>
          <p:cNvSpPr>
            <a:spLocks noGrp="1"/>
          </p:cNvSpPr>
          <p:nvPr>
            <p:ph type="sldNum" sz="quarter" idx="5"/>
          </p:nvPr>
        </p:nvSpPr>
        <p:spPr/>
        <p:txBody>
          <a:bodyPr/>
          <a:lstStyle/>
          <a:p>
            <a:fld id="{C065522F-514E-4F36-A2A3-7371BBC8B19A}" type="slidenum">
              <a:rPr lang="en-GB" smtClean="0"/>
              <a:t>54</a:t>
            </a:fld>
            <a:endParaRPr lang="en-GB"/>
          </a:p>
        </p:txBody>
      </p:sp>
    </p:spTree>
    <p:extLst>
      <p:ext uri="{BB962C8B-B14F-4D97-AF65-F5344CB8AC3E}">
        <p14:creationId xmlns:p14="http://schemas.microsoft.com/office/powerpoint/2010/main" val="152716454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B579B-2C15-7F06-E0C7-D3E4C1214C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3E0803-CB0C-F740-4F98-C47739D9E6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3A10850-E741-0067-00AC-40EC3C1C7D8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B00A952-AF75-653D-BE1B-9F5D8C295822}"/>
              </a:ext>
            </a:extLst>
          </p:cNvPr>
          <p:cNvSpPr>
            <a:spLocks noGrp="1"/>
          </p:cNvSpPr>
          <p:nvPr>
            <p:ph type="sldNum" sz="quarter" idx="5"/>
          </p:nvPr>
        </p:nvSpPr>
        <p:spPr/>
        <p:txBody>
          <a:bodyPr/>
          <a:lstStyle/>
          <a:p>
            <a:fld id="{C065522F-514E-4F36-A2A3-7371BBC8B19A}" type="slidenum">
              <a:rPr lang="en-GB" smtClean="0"/>
              <a:t>55</a:t>
            </a:fld>
            <a:endParaRPr lang="en-GB"/>
          </a:p>
        </p:txBody>
      </p:sp>
    </p:spTree>
    <p:extLst>
      <p:ext uri="{BB962C8B-B14F-4D97-AF65-F5344CB8AC3E}">
        <p14:creationId xmlns:p14="http://schemas.microsoft.com/office/powerpoint/2010/main" val="236084275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C2077-7B42-DF46-4A64-222CCC67CC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B5CDA-AF30-825B-97DA-8B568B049C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65AAFA-A65D-82B8-3D83-8DE54509AB1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945FF97-6B06-E2FD-7597-5A0B1D3A5451}"/>
              </a:ext>
            </a:extLst>
          </p:cNvPr>
          <p:cNvSpPr>
            <a:spLocks noGrp="1"/>
          </p:cNvSpPr>
          <p:nvPr>
            <p:ph type="sldNum" sz="quarter" idx="5"/>
          </p:nvPr>
        </p:nvSpPr>
        <p:spPr/>
        <p:txBody>
          <a:bodyPr/>
          <a:lstStyle/>
          <a:p>
            <a:fld id="{C065522F-514E-4F36-A2A3-7371BBC8B19A}" type="slidenum">
              <a:rPr lang="en-GB" smtClean="0"/>
              <a:t>56</a:t>
            </a:fld>
            <a:endParaRPr lang="en-GB"/>
          </a:p>
        </p:txBody>
      </p:sp>
    </p:spTree>
    <p:extLst>
      <p:ext uri="{BB962C8B-B14F-4D97-AF65-F5344CB8AC3E}">
        <p14:creationId xmlns:p14="http://schemas.microsoft.com/office/powerpoint/2010/main" val="294658369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B2FA3D-028F-E3DC-1E62-9C7C5B2234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668BAA-60AE-602E-74E3-6105364449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260BDA-52B2-679C-2155-7D78D195FFF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5C75D29-3F0E-BD9A-AB65-AF64179A926F}"/>
              </a:ext>
            </a:extLst>
          </p:cNvPr>
          <p:cNvSpPr>
            <a:spLocks noGrp="1"/>
          </p:cNvSpPr>
          <p:nvPr>
            <p:ph type="sldNum" sz="quarter" idx="5"/>
          </p:nvPr>
        </p:nvSpPr>
        <p:spPr/>
        <p:txBody>
          <a:bodyPr/>
          <a:lstStyle/>
          <a:p>
            <a:fld id="{C065522F-514E-4F36-A2A3-7371BBC8B19A}" type="slidenum">
              <a:rPr lang="en-GB" smtClean="0"/>
              <a:t>57</a:t>
            </a:fld>
            <a:endParaRPr lang="en-GB"/>
          </a:p>
        </p:txBody>
      </p:sp>
    </p:spTree>
    <p:extLst>
      <p:ext uri="{BB962C8B-B14F-4D97-AF65-F5344CB8AC3E}">
        <p14:creationId xmlns:p14="http://schemas.microsoft.com/office/powerpoint/2010/main" val="33136294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3A307-0E8A-1E68-4D07-04C57B585C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B671A2-2D68-6F7C-2843-F5DA91883C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2B5A93-9F3A-3388-1DB8-5A6B8907B31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7DAC3C4-F504-49D8-4A7F-728967513477}"/>
              </a:ext>
            </a:extLst>
          </p:cNvPr>
          <p:cNvSpPr>
            <a:spLocks noGrp="1"/>
          </p:cNvSpPr>
          <p:nvPr>
            <p:ph type="sldNum" sz="quarter" idx="5"/>
          </p:nvPr>
        </p:nvSpPr>
        <p:spPr/>
        <p:txBody>
          <a:bodyPr/>
          <a:lstStyle/>
          <a:p>
            <a:fld id="{C065522F-514E-4F36-A2A3-7371BBC8B19A}" type="slidenum">
              <a:rPr lang="en-GB" smtClean="0"/>
              <a:t>58</a:t>
            </a:fld>
            <a:endParaRPr lang="en-GB"/>
          </a:p>
        </p:txBody>
      </p:sp>
    </p:spTree>
    <p:extLst>
      <p:ext uri="{BB962C8B-B14F-4D97-AF65-F5344CB8AC3E}">
        <p14:creationId xmlns:p14="http://schemas.microsoft.com/office/powerpoint/2010/main" val="3429656157"/>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A37F2-84DC-10FE-078A-0EB636D097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844008-22F4-AD93-0CF7-EAE8C9CDCC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AABCC9-B365-7001-BF91-9EA817438984}"/>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5B7177F-62B8-D357-B3A4-FFBA28C70262}"/>
              </a:ext>
            </a:extLst>
          </p:cNvPr>
          <p:cNvSpPr>
            <a:spLocks noGrp="1"/>
          </p:cNvSpPr>
          <p:nvPr>
            <p:ph type="sldNum" sz="quarter" idx="5"/>
          </p:nvPr>
        </p:nvSpPr>
        <p:spPr/>
        <p:txBody>
          <a:bodyPr/>
          <a:lstStyle/>
          <a:p>
            <a:fld id="{C065522F-514E-4F36-A2A3-7371BBC8B19A}" type="slidenum">
              <a:rPr lang="en-GB" smtClean="0"/>
              <a:t>59</a:t>
            </a:fld>
            <a:endParaRPr lang="en-GB"/>
          </a:p>
        </p:txBody>
      </p:sp>
    </p:spTree>
    <p:extLst>
      <p:ext uri="{BB962C8B-B14F-4D97-AF65-F5344CB8AC3E}">
        <p14:creationId xmlns:p14="http://schemas.microsoft.com/office/powerpoint/2010/main" val="892532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A7AC0-7CA7-6805-1F31-4CD360CCCE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B6D980-734F-0977-84B5-38D4EDA3CC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B64E78-8B2A-49B0-E13E-2983F19A542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F6C5B0F-0686-75C2-DA17-904AF91A86B9}"/>
              </a:ext>
            </a:extLst>
          </p:cNvPr>
          <p:cNvSpPr>
            <a:spLocks noGrp="1"/>
          </p:cNvSpPr>
          <p:nvPr>
            <p:ph type="sldNum" sz="quarter" idx="5"/>
          </p:nvPr>
        </p:nvSpPr>
        <p:spPr/>
        <p:txBody>
          <a:bodyPr/>
          <a:lstStyle/>
          <a:p>
            <a:fld id="{C065522F-514E-4F36-A2A3-7371BBC8B19A}" type="slidenum">
              <a:rPr lang="en-GB" smtClean="0"/>
              <a:t>6</a:t>
            </a:fld>
            <a:endParaRPr lang="en-GB"/>
          </a:p>
        </p:txBody>
      </p:sp>
    </p:spTree>
    <p:extLst>
      <p:ext uri="{BB962C8B-B14F-4D97-AF65-F5344CB8AC3E}">
        <p14:creationId xmlns:p14="http://schemas.microsoft.com/office/powerpoint/2010/main" val="132951225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FD23B-72A8-74F0-B882-A140BA563D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9FD921-D2D6-4FA9-9578-9FB10CDE493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434A78-74DD-E27B-D5A9-CDD173AE725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0D79620-34FB-9EB3-001A-4B76E3BE7F44}"/>
              </a:ext>
            </a:extLst>
          </p:cNvPr>
          <p:cNvSpPr>
            <a:spLocks noGrp="1"/>
          </p:cNvSpPr>
          <p:nvPr>
            <p:ph type="sldNum" sz="quarter" idx="5"/>
          </p:nvPr>
        </p:nvSpPr>
        <p:spPr/>
        <p:txBody>
          <a:bodyPr/>
          <a:lstStyle/>
          <a:p>
            <a:fld id="{C065522F-514E-4F36-A2A3-7371BBC8B19A}" type="slidenum">
              <a:rPr lang="en-GB" smtClean="0"/>
              <a:t>60</a:t>
            </a:fld>
            <a:endParaRPr lang="en-GB"/>
          </a:p>
        </p:txBody>
      </p:sp>
    </p:spTree>
    <p:extLst>
      <p:ext uri="{BB962C8B-B14F-4D97-AF65-F5344CB8AC3E}">
        <p14:creationId xmlns:p14="http://schemas.microsoft.com/office/powerpoint/2010/main" val="367960345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7E8753-53AE-E9A6-32B2-9C9116BFDB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23DE8C-B3D2-0520-54CB-AACE589118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073CCC2-AEE4-1A2E-1873-14AC4D386AA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3C2D654-7D66-0155-394E-71131039B210}"/>
              </a:ext>
            </a:extLst>
          </p:cNvPr>
          <p:cNvSpPr>
            <a:spLocks noGrp="1"/>
          </p:cNvSpPr>
          <p:nvPr>
            <p:ph type="sldNum" sz="quarter" idx="5"/>
          </p:nvPr>
        </p:nvSpPr>
        <p:spPr/>
        <p:txBody>
          <a:bodyPr/>
          <a:lstStyle/>
          <a:p>
            <a:fld id="{C065522F-514E-4F36-A2A3-7371BBC8B19A}" type="slidenum">
              <a:rPr lang="en-GB" smtClean="0"/>
              <a:t>61</a:t>
            </a:fld>
            <a:endParaRPr lang="en-GB"/>
          </a:p>
        </p:txBody>
      </p:sp>
    </p:spTree>
    <p:extLst>
      <p:ext uri="{BB962C8B-B14F-4D97-AF65-F5344CB8AC3E}">
        <p14:creationId xmlns:p14="http://schemas.microsoft.com/office/powerpoint/2010/main" val="3553117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FE7CB-4FBE-2802-39A7-B0810E87F3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EDB379-5C70-C7FC-01F6-D4E6D499C1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040DBB3-6A14-E7F9-1D21-B0B06C18E13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F5A4ECF-0C77-DFF1-8D43-CB887E3016F9}"/>
              </a:ext>
            </a:extLst>
          </p:cNvPr>
          <p:cNvSpPr>
            <a:spLocks noGrp="1"/>
          </p:cNvSpPr>
          <p:nvPr>
            <p:ph type="sldNum" sz="quarter" idx="5"/>
          </p:nvPr>
        </p:nvSpPr>
        <p:spPr/>
        <p:txBody>
          <a:bodyPr/>
          <a:lstStyle/>
          <a:p>
            <a:fld id="{C065522F-514E-4F36-A2A3-7371BBC8B19A}" type="slidenum">
              <a:rPr lang="en-GB" smtClean="0"/>
              <a:t>7</a:t>
            </a:fld>
            <a:endParaRPr lang="en-GB"/>
          </a:p>
        </p:txBody>
      </p:sp>
    </p:spTree>
    <p:extLst>
      <p:ext uri="{BB962C8B-B14F-4D97-AF65-F5344CB8AC3E}">
        <p14:creationId xmlns:p14="http://schemas.microsoft.com/office/powerpoint/2010/main" val="841517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68BDC-DBE6-D266-F2A6-AD46B6FDED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F81E6E-B35D-C6DE-C3E4-27DDE52AC3E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428F0F-66F4-EE4C-7275-5586A03A151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6D5FF1D-4DEC-3F1F-1D0D-D170C7BD5D0D}"/>
              </a:ext>
            </a:extLst>
          </p:cNvPr>
          <p:cNvSpPr>
            <a:spLocks noGrp="1"/>
          </p:cNvSpPr>
          <p:nvPr>
            <p:ph type="sldNum" sz="quarter" idx="5"/>
          </p:nvPr>
        </p:nvSpPr>
        <p:spPr/>
        <p:txBody>
          <a:bodyPr/>
          <a:lstStyle/>
          <a:p>
            <a:fld id="{C065522F-514E-4F36-A2A3-7371BBC8B19A}" type="slidenum">
              <a:rPr lang="en-GB" smtClean="0"/>
              <a:t>8</a:t>
            </a:fld>
            <a:endParaRPr lang="en-GB"/>
          </a:p>
        </p:txBody>
      </p:sp>
    </p:spTree>
    <p:extLst>
      <p:ext uri="{BB962C8B-B14F-4D97-AF65-F5344CB8AC3E}">
        <p14:creationId xmlns:p14="http://schemas.microsoft.com/office/powerpoint/2010/main" val="1584535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4BBF2-8B8E-AB6C-0E76-D76D6C3EAB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5D6E01-F809-DCDE-BEC5-256C3E6A80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E6BCC0-DBB5-431C-DECA-96A49959D06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1E77477-A22C-8A87-6F37-9E0DDDD223F9}"/>
              </a:ext>
            </a:extLst>
          </p:cNvPr>
          <p:cNvSpPr>
            <a:spLocks noGrp="1"/>
          </p:cNvSpPr>
          <p:nvPr>
            <p:ph type="sldNum" sz="quarter" idx="5"/>
          </p:nvPr>
        </p:nvSpPr>
        <p:spPr/>
        <p:txBody>
          <a:bodyPr/>
          <a:lstStyle/>
          <a:p>
            <a:fld id="{C065522F-514E-4F36-A2A3-7371BBC8B19A}" type="slidenum">
              <a:rPr lang="en-GB" smtClean="0"/>
              <a:t>9</a:t>
            </a:fld>
            <a:endParaRPr lang="en-GB"/>
          </a:p>
        </p:txBody>
      </p:sp>
    </p:spTree>
    <p:extLst>
      <p:ext uri="{BB962C8B-B14F-4D97-AF65-F5344CB8AC3E}">
        <p14:creationId xmlns:p14="http://schemas.microsoft.com/office/powerpoint/2010/main" val="3323162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D03F2-6A10-F1F8-5434-6FD8EDB7FB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2529E68-7EAE-932F-78FC-1AD3C02697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A5C05D2-5DB1-5727-02CA-4A151A56B1B6}"/>
              </a:ext>
            </a:extLst>
          </p:cNvPr>
          <p:cNvSpPr>
            <a:spLocks noGrp="1"/>
          </p:cNvSpPr>
          <p:nvPr>
            <p:ph type="dt" sz="half" idx="10"/>
          </p:nvPr>
        </p:nvSpPr>
        <p:spPr/>
        <p:txBody>
          <a:bodyPr/>
          <a:lstStyle/>
          <a:p>
            <a:fld id="{948F1544-FCE6-4B59-81F3-0F1838E13F9D}" type="datetime1">
              <a:rPr lang="en-GB" smtClean="0"/>
              <a:t>16/07/2026</a:t>
            </a:fld>
            <a:endParaRPr lang="en-GB"/>
          </a:p>
        </p:txBody>
      </p:sp>
      <p:sp>
        <p:nvSpPr>
          <p:cNvPr id="5" name="Footer Placeholder 4">
            <a:extLst>
              <a:ext uri="{FF2B5EF4-FFF2-40B4-BE49-F238E27FC236}">
                <a16:creationId xmlns:a16="http://schemas.microsoft.com/office/drawing/2014/main" id="{B108C377-933F-A3BF-8FE5-A7D7B97BD8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41AB601-D035-7B7B-5C93-75EEB9C5FD32}"/>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1381976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B628C-20F0-40C1-E6CA-BF828FBFB79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597CE76-0188-8D6A-2B88-A7B3B3A972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E8E56B-0914-A056-15FD-C1AD0691E1F3}"/>
              </a:ext>
            </a:extLst>
          </p:cNvPr>
          <p:cNvSpPr>
            <a:spLocks noGrp="1"/>
          </p:cNvSpPr>
          <p:nvPr>
            <p:ph type="dt" sz="half" idx="10"/>
          </p:nvPr>
        </p:nvSpPr>
        <p:spPr/>
        <p:txBody>
          <a:bodyPr/>
          <a:lstStyle/>
          <a:p>
            <a:fld id="{40430075-A750-4E72-AB0B-F2CA4982A251}" type="datetime1">
              <a:rPr lang="en-GB" smtClean="0"/>
              <a:t>16/07/2026</a:t>
            </a:fld>
            <a:endParaRPr lang="en-GB"/>
          </a:p>
        </p:txBody>
      </p:sp>
      <p:sp>
        <p:nvSpPr>
          <p:cNvPr id="5" name="Footer Placeholder 4">
            <a:extLst>
              <a:ext uri="{FF2B5EF4-FFF2-40B4-BE49-F238E27FC236}">
                <a16:creationId xmlns:a16="http://schemas.microsoft.com/office/drawing/2014/main" id="{35A5797F-29A3-682D-A001-F8232E8104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721F18-B8AF-B84F-3CD2-BD38B5A7294A}"/>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39537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D2993B-5668-445E-FEE6-F2C39FB0EF6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999F2C6-BCF2-7745-87A0-24E3FC1C55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27C36E-FF34-5ACD-2621-38371131DD09}"/>
              </a:ext>
            </a:extLst>
          </p:cNvPr>
          <p:cNvSpPr>
            <a:spLocks noGrp="1"/>
          </p:cNvSpPr>
          <p:nvPr>
            <p:ph type="dt" sz="half" idx="10"/>
          </p:nvPr>
        </p:nvSpPr>
        <p:spPr/>
        <p:txBody>
          <a:bodyPr/>
          <a:lstStyle/>
          <a:p>
            <a:fld id="{EF8903E8-8B50-4752-B082-6136DD48E61E}" type="datetime1">
              <a:rPr lang="en-GB" smtClean="0"/>
              <a:t>16/07/2026</a:t>
            </a:fld>
            <a:endParaRPr lang="en-GB"/>
          </a:p>
        </p:txBody>
      </p:sp>
      <p:sp>
        <p:nvSpPr>
          <p:cNvPr id="5" name="Footer Placeholder 4">
            <a:extLst>
              <a:ext uri="{FF2B5EF4-FFF2-40B4-BE49-F238E27FC236}">
                <a16:creationId xmlns:a16="http://schemas.microsoft.com/office/drawing/2014/main" id="{5D2B4BBF-70CE-8B4D-D04E-FB9E9C4B9D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290C8F-8A42-FBDF-97A0-7F7517D177E5}"/>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4236369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5D180-76DF-70C5-99CA-A3F233637F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D7A2D93-ECB8-EBF9-D899-8B284CC573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6155AC-7538-CF00-3224-313EB332C14A}"/>
              </a:ext>
            </a:extLst>
          </p:cNvPr>
          <p:cNvSpPr>
            <a:spLocks noGrp="1"/>
          </p:cNvSpPr>
          <p:nvPr>
            <p:ph type="dt" sz="half" idx="10"/>
          </p:nvPr>
        </p:nvSpPr>
        <p:spPr/>
        <p:txBody>
          <a:bodyPr/>
          <a:lstStyle/>
          <a:p>
            <a:fld id="{40E050AB-4912-4FC1-B4D5-5797E010E9FE}" type="datetime1">
              <a:rPr lang="en-GB" smtClean="0"/>
              <a:t>16/07/2026</a:t>
            </a:fld>
            <a:endParaRPr lang="en-GB"/>
          </a:p>
        </p:txBody>
      </p:sp>
      <p:sp>
        <p:nvSpPr>
          <p:cNvPr id="5" name="Footer Placeholder 4">
            <a:extLst>
              <a:ext uri="{FF2B5EF4-FFF2-40B4-BE49-F238E27FC236}">
                <a16:creationId xmlns:a16="http://schemas.microsoft.com/office/drawing/2014/main" id="{3C1F6128-D749-173D-96F1-CDCCBCBE6E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47AC2B-0DA0-97F5-4635-77AECD62337F}"/>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359501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C5A2-BC98-834B-FAD8-72FE79B286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3DBCD4B-5761-1D5C-830C-37FA09FCC79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2E7FAC-3DF3-C295-C6D3-636C23907988}"/>
              </a:ext>
            </a:extLst>
          </p:cNvPr>
          <p:cNvSpPr>
            <a:spLocks noGrp="1"/>
          </p:cNvSpPr>
          <p:nvPr>
            <p:ph type="dt" sz="half" idx="10"/>
          </p:nvPr>
        </p:nvSpPr>
        <p:spPr/>
        <p:txBody>
          <a:bodyPr/>
          <a:lstStyle/>
          <a:p>
            <a:fld id="{2853FC77-43F9-4C7A-B82C-7062F3BE391E}" type="datetime1">
              <a:rPr lang="en-GB" smtClean="0"/>
              <a:t>16/07/2026</a:t>
            </a:fld>
            <a:endParaRPr lang="en-GB"/>
          </a:p>
        </p:txBody>
      </p:sp>
      <p:sp>
        <p:nvSpPr>
          <p:cNvPr id="5" name="Footer Placeholder 4">
            <a:extLst>
              <a:ext uri="{FF2B5EF4-FFF2-40B4-BE49-F238E27FC236}">
                <a16:creationId xmlns:a16="http://schemas.microsoft.com/office/drawing/2014/main" id="{6BF81061-08F9-67DC-86A2-7F6A946D83E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3E5495F-AABD-5290-E00A-2952C3A73551}"/>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1604139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12E0E-14C6-D71C-4430-22EE69143D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E656EED-F2E8-D06F-C3A8-CB889E8604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9D5576F-8819-F741-5990-0FD25A7AEF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9D9033-2BA8-D9CC-0C80-E3C190EB071A}"/>
              </a:ext>
            </a:extLst>
          </p:cNvPr>
          <p:cNvSpPr>
            <a:spLocks noGrp="1"/>
          </p:cNvSpPr>
          <p:nvPr>
            <p:ph type="dt" sz="half" idx="10"/>
          </p:nvPr>
        </p:nvSpPr>
        <p:spPr/>
        <p:txBody>
          <a:bodyPr/>
          <a:lstStyle/>
          <a:p>
            <a:fld id="{C0C98634-C50D-4B02-B0BE-2D087A213599}" type="datetime1">
              <a:rPr lang="en-GB" smtClean="0"/>
              <a:t>16/07/2026</a:t>
            </a:fld>
            <a:endParaRPr lang="en-GB"/>
          </a:p>
        </p:txBody>
      </p:sp>
      <p:sp>
        <p:nvSpPr>
          <p:cNvPr id="6" name="Footer Placeholder 5">
            <a:extLst>
              <a:ext uri="{FF2B5EF4-FFF2-40B4-BE49-F238E27FC236}">
                <a16:creationId xmlns:a16="http://schemas.microsoft.com/office/drawing/2014/main" id="{8298F0AB-7CE6-B8BB-9F1F-C2178026AE1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3A185E-0F3A-3FB2-70ED-1E46046482A9}"/>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1409255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28487-7289-906A-5F1F-678F7D8BCBA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B8EB54C-325E-838B-9BBA-2DBBE8FD87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C58AC2-DFF8-6FDD-796B-D89507E6226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546B200-C643-1120-E068-7A939B0C1B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07FF17-2454-ADBD-15FA-5EEAAAC88FE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BE52DA4-8BDB-56C8-E52E-DEDEB98263FA}"/>
              </a:ext>
            </a:extLst>
          </p:cNvPr>
          <p:cNvSpPr>
            <a:spLocks noGrp="1"/>
          </p:cNvSpPr>
          <p:nvPr>
            <p:ph type="dt" sz="half" idx="10"/>
          </p:nvPr>
        </p:nvSpPr>
        <p:spPr/>
        <p:txBody>
          <a:bodyPr/>
          <a:lstStyle/>
          <a:p>
            <a:fld id="{F2A7CEDB-2140-4743-8E70-69B602CA716A}" type="datetime1">
              <a:rPr lang="en-GB" smtClean="0"/>
              <a:t>16/07/2026</a:t>
            </a:fld>
            <a:endParaRPr lang="en-GB"/>
          </a:p>
        </p:txBody>
      </p:sp>
      <p:sp>
        <p:nvSpPr>
          <p:cNvPr id="8" name="Footer Placeholder 7">
            <a:extLst>
              <a:ext uri="{FF2B5EF4-FFF2-40B4-BE49-F238E27FC236}">
                <a16:creationId xmlns:a16="http://schemas.microsoft.com/office/drawing/2014/main" id="{4F3872D6-8A46-1677-FD1D-1D442038F9B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46EAB1E-B8BC-9D5A-6E94-298DCD39BD45}"/>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2959846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744FA-A2AE-78E9-C5EB-779E6B32E1C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BFE923F-E856-39B6-FF07-1AA2740336E4}"/>
              </a:ext>
            </a:extLst>
          </p:cNvPr>
          <p:cNvSpPr>
            <a:spLocks noGrp="1"/>
          </p:cNvSpPr>
          <p:nvPr>
            <p:ph type="dt" sz="half" idx="10"/>
          </p:nvPr>
        </p:nvSpPr>
        <p:spPr/>
        <p:txBody>
          <a:bodyPr/>
          <a:lstStyle/>
          <a:p>
            <a:fld id="{139C8F33-85CD-49D2-9B33-E4345A18765E}" type="datetime1">
              <a:rPr lang="en-GB" smtClean="0"/>
              <a:t>16/07/2026</a:t>
            </a:fld>
            <a:endParaRPr lang="en-GB"/>
          </a:p>
        </p:txBody>
      </p:sp>
      <p:sp>
        <p:nvSpPr>
          <p:cNvPr id="4" name="Footer Placeholder 3">
            <a:extLst>
              <a:ext uri="{FF2B5EF4-FFF2-40B4-BE49-F238E27FC236}">
                <a16:creationId xmlns:a16="http://schemas.microsoft.com/office/drawing/2014/main" id="{272ACED9-BFA4-D09B-E71F-361E667BF0E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B3B7094-66B7-0793-00B6-69F9CE65A900}"/>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3748277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DB91D3-5401-0D14-5626-85CD433439AD}"/>
              </a:ext>
            </a:extLst>
          </p:cNvPr>
          <p:cNvSpPr>
            <a:spLocks noGrp="1"/>
          </p:cNvSpPr>
          <p:nvPr>
            <p:ph type="dt" sz="half" idx="10"/>
          </p:nvPr>
        </p:nvSpPr>
        <p:spPr/>
        <p:txBody>
          <a:bodyPr/>
          <a:lstStyle/>
          <a:p>
            <a:fld id="{5173ED26-4AA7-48DB-997C-5C6579079687}" type="datetime1">
              <a:rPr lang="en-GB" smtClean="0"/>
              <a:t>16/07/2026</a:t>
            </a:fld>
            <a:endParaRPr lang="en-GB"/>
          </a:p>
        </p:txBody>
      </p:sp>
      <p:sp>
        <p:nvSpPr>
          <p:cNvPr id="3" name="Footer Placeholder 2">
            <a:extLst>
              <a:ext uri="{FF2B5EF4-FFF2-40B4-BE49-F238E27FC236}">
                <a16:creationId xmlns:a16="http://schemas.microsoft.com/office/drawing/2014/main" id="{8E89D764-1D8D-8E91-8DB7-04800091CC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95FA32A-1ADB-8D07-FB68-9984ECE6B2EC}"/>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287407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088D6-2976-97FF-B1AC-D794C0CBEC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658A383-CE31-F7E7-7C5B-9EAB92A318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11D26A-7976-4C9E-81C1-48F7C5BFE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0A06EE-ECC2-664B-19E7-A3A48051E887}"/>
              </a:ext>
            </a:extLst>
          </p:cNvPr>
          <p:cNvSpPr>
            <a:spLocks noGrp="1"/>
          </p:cNvSpPr>
          <p:nvPr>
            <p:ph type="dt" sz="half" idx="10"/>
          </p:nvPr>
        </p:nvSpPr>
        <p:spPr/>
        <p:txBody>
          <a:bodyPr/>
          <a:lstStyle/>
          <a:p>
            <a:fld id="{6E71288B-6FF2-4A39-994F-49F332FF9990}" type="datetime1">
              <a:rPr lang="en-GB" smtClean="0"/>
              <a:t>16/07/2026</a:t>
            </a:fld>
            <a:endParaRPr lang="en-GB"/>
          </a:p>
        </p:txBody>
      </p:sp>
      <p:sp>
        <p:nvSpPr>
          <p:cNvPr id="6" name="Footer Placeholder 5">
            <a:extLst>
              <a:ext uri="{FF2B5EF4-FFF2-40B4-BE49-F238E27FC236}">
                <a16:creationId xmlns:a16="http://schemas.microsoft.com/office/drawing/2014/main" id="{07E02DB2-A1CC-8D47-E49F-B711BEC9F6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5AA6D3-2274-5553-2FBC-50CA571DDAA3}"/>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3083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1A9F1-5650-701B-D447-034ACAE083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58CCF3E-BA49-6319-F59F-0474DFBE9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3DA8D5C-7ED5-9B01-8DAC-18167874A9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2F7496-EE1F-E764-9B8D-4B0D8F2BBD7B}"/>
              </a:ext>
            </a:extLst>
          </p:cNvPr>
          <p:cNvSpPr>
            <a:spLocks noGrp="1"/>
          </p:cNvSpPr>
          <p:nvPr>
            <p:ph type="dt" sz="half" idx="10"/>
          </p:nvPr>
        </p:nvSpPr>
        <p:spPr/>
        <p:txBody>
          <a:bodyPr/>
          <a:lstStyle/>
          <a:p>
            <a:fld id="{2BC0CE6A-BA2F-43C3-ACD3-7803DE2F7166}" type="datetime1">
              <a:rPr lang="en-GB" smtClean="0"/>
              <a:t>16/07/2026</a:t>
            </a:fld>
            <a:endParaRPr lang="en-GB"/>
          </a:p>
        </p:txBody>
      </p:sp>
      <p:sp>
        <p:nvSpPr>
          <p:cNvPr id="6" name="Footer Placeholder 5">
            <a:extLst>
              <a:ext uri="{FF2B5EF4-FFF2-40B4-BE49-F238E27FC236}">
                <a16:creationId xmlns:a16="http://schemas.microsoft.com/office/drawing/2014/main" id="{DABD8015-19BA-2FE9-1586-F010542483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6036C9-C2D1-2DEF-A24E-9D2607933C76}"/>
              </a:ext>
            </a:extLst>
          </p:cNvPr>
          <p:cNvSpPr>
            <a:spLocks noGrp="1"/>
          </p:cNvSpPr>
          <p:nvPr>
            <p:ph type="sldNum" sz="quarter" idx="12"/>
          </p:nvPr>
        </p:nvSpPr>
        <p:spPr/>
        <p:txBody>
          <a:bodyPr/>
          <a:lstStyle/>
          <a:p>
            <a:fld id="{DBBA1B4E-F5F2-431B-8E33-7EBE3726D570}" type="slidenum">
              <a:rPr lang="en-GB" smtClean="0"/>
              <a:t>‹#›</a:t>
            </a:fld>
            <a:endParaRPr lang="en-GB"/>
          </a:p>
        </p:txBody>
      </p:sp>
    </p:spTree>
    <p:extLst>
      <p:ext uri="{BB962C8B-B14F-4D97-AF65-F5344CB8AC3E}">
        <p14:creationId xmlns:p14="http://schemas.microsoft.com/office/powerpoint/2010/main" val="281817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1F7224-F965-4716-95DE-4F8CE17444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F81C6E-6CCC-C72F-E23A-658FC706FD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C02B8A-FA40-30E7-FC03-225E7D8A4F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6D78B9B-97A4-439D-9F64-A42B2A576DC6}" type="datetime1">
              <a:rPr lang="en-GB" smtClean="0"/>
              <a:t>16/07/2026</a:t>
            </a:fld>
            <a:endParaRPr lang="en-GB"/>
          </a:p>
        </p:txBody>
      </p:sp>
      <p:sp>
        <p:nvSpPr>
          <p:cNvPr id="5" name="Footer Placeholder 4">
            <a:extLst>
              <a:ext uri="{FF2B5EF4-FFF2-40B4-BE49-F238E27FC236}">
                <a16:creationId xmlns:a16="http://schemas.microsoft.com/office/drawing/2014/main" id="{032E9A63-EDD7-F45B-6645-7CCBEC8F89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FEC68CC-55B8-882F-D7C3-1FFEBEFA9E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BA1B4E-F5F2-431B-8E33-7EBE3726D570}" type="slidenum">
              <a:rPr lang="en-GB" smtClean="0"/>
              <a:t>‹#›</a:t>
            </a:fld>
            <a:endParaRPr lang="en-GB"/>
          </a:p>
        </p:txBody>
      </p:sp>
    </p:spTree>
    <p:extLst>
      <p:ext uri="{BB962C8B-B14F-4D97-AF65-F5344CB8AC3E}">
        <p14:creationId xmlns:p14="http://schemas.microsoft.com/office/powerpoint/2010/main" val="1825583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hyperlink" Target="https://www.bailii.org/ew/cases/EWCA/Civ/2026/571.html"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hyperlink" Target="https://www.bailii.org/ew/cases/EWHC/Fam/2026/878.html" TargetMode="Externa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s://www.bailii.org/ew/cases/EWCA/Civ/2026/344.html" TargetMode="Externa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hyperlink" Target="https://www.bailii.org/ew/cases/EWFC/OJ/2026/106.html" TargetMode="Externa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 Id="rId5" Type="http://schemas.openxmlformats.org/officeDocument/2006/relationships/hyperlink" Target="https://www.bailii.org/ew/cases/EWFC/OJ/2025/515.html" TargetMode="Externa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1.xml"/><Relationship Id="rId1" Type="http://schemas.openxmlformats.org/officeDocument/2006/relationships/slideLayout" Target="../slideLayouts/slideLayout1.xml"/><Relationship Id="rId5" Type="http://schemas.openxmlformats.org/officeDocument/2006/relationships/hyperlink" Target="https://www.bailii.org/ew/cases/EWFC/OJ/2026/45.html" TargetMode="Externa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1.xml"/><Relationship Id="rId5" Type="http://schemas.openxmlformats.org/officeDocument/2006/relationships/hyperlink" Target="https://www.bailii.org/ew/cases/EWHC/Fam/2026/1140.html" TargetMode="Externa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1.xml"/><Relationship Id="rId6" Type="http://schemas.openxmlformats.org/officeDocument/2006/relationships/hyperlink" Target="https://www.bailii.org/cgi-bin/redirect.cgi?path=/uk/cases/UKSC/2015/35.html" TargetMode="External"/><Relationship Id="rId5" Type="http://schemas.openxmlformats.org/officeDocument/2006/relationships/hyperlink" Target="https://www.bailii.org/uk/cases/UKSC/2015/35.html" TargetMode="Externa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9.xml"/><Relationship Id="rId1" Type="http://schemas.openxmlformats.org/officeDocument/2006/relationships/slideLayout" Target="../slideLayouts/slideLayout1.xml"/><Relationship Id="rId5" Type="http://schemas.openxmlformats.org/officeDocument/2006/relationships/hyperlink" Target="https://caselaw.nationalarchives.gov.uk/ewfc/2026/38"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www.legislation.gov.uk/id/ukpga/1989/40/section/8" TargetMode="External"/><Relationship Id="rId2" Type="http://schemas.openxmlformats.org/officeDocument/2006/relationships/notesSlide" Target="../notesSlides/notesSlide55.xml"/><Relationship Id="rId1" Type="http://schemas.openxmlformats.org/officeDocument/2006/relationships/slideLayout" Target="../slideLayouts/slideLayout1.xml"/><Relationship Id="rId6" Type="http://schemas.openxmlformats.org/officeDocument/2006/relationships/hyperlink" Target="http://www.legislation.gov.uk/id/ukpga/1989/40/section/46" TargetMode="External"/><Relationship Id="rId5" Type="http://schemas.openxmlformats.org/officeDocument/2006/relationships/hyperlink" Target="http://www.legislation.gov.uk/id/ukpga/1989/40" TargetMode="External"/><Relationship Id="rId4" Type="http://schemas.openxmlformats.org/officeDocument/2006/relationships/image" Target="../media/image2.png"/></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C1D45"/>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5D332CE-14A1-0554-685B-4E03631A9B4A}"/>
              </a:ext>
            </a:extLst>
          </p:cNvPr>
          <p:cNvSpPr txBox="1"/>
          <p:nvPr/>
        </p:nvSpPr>
        <p:spPr>
          <a:xfrm>
            <a:off x="4153085" y="2044007"/>
            <a:ext cx="4111382" cy="2800767"/>
          </a:xfrm>
          <a:prstGeom prst="rect">
            <a:avLst/>
          </a:prstGeom>
          <a:noFill/>
        </p:spPr>
        <p:txBody>
          <a:bodyPr wrap="non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noFill/>
                </a:ln>
                <a:solidFill>
                  <a:prstClr val="white"/>
                </a:solidFill>
                <a:effectLst/>
                <a:uLnTx/>
                <a:uFillTx/>
                <a:latin typeface="Aptos"/>
                <a:ea typeface="+mn-ea"/>
                <a:cs typeface="Courier New"/>
              </a:rPr>
              <a:t>LFJB Training Day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600" b="0" i="0" u="none" strike="noStrike" kern="1200" cap="none" spc="0" normalizeH="0" baseline="0" noProof="0" dirty="0">
                <a:ln>
                  <a:noFill/>
                </a:ln>
                <a:solidFill>
                  <a:prstClr val="white"/>
                </a:solidFill>
                <a:effectLst/>
                <a:uLnTx/>
                <a:uFillTx/>
                <a:latin typeface="Aptos"/>
                <a:ea typeface="+mn-ea"/>
                <a:cs typeface="Courier New"/>
              </a:rPr>
              <a:t>Private Law Update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3600" b="0" i="0" u="none" strike="noStrike" kern="1200" cap="none" spc="0" normalizeH="0" baseline="0" noProof="0" dirty="0">
              <a:ln>
                <a:noFill/>
              </a:ln>
              <a:solidFill>
                <a:prstClr val="white"/>
              </a:solidFill>
              <a:effectLst/>
              <a:uLnTx/>
              <a:uFillTx/>
              <a:latin typeface="Aptos"/>
              <a:ea typeface="+mn-ea"/>
              <a:cs typeface="Courier New" panose="02070309020205020404" pitchFamily="49"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Aptos"/>
                <a:ea typeface="+mn-ea"/>
                <a:cs typeface="Courier New"/>
              </a:rPr>
              <a:t>10 July 2026</a:t>
            </a:r>
            <a:endParaRPr kumimoji="0" lang="en-GB" sz="2800" b="0" i="0" u="none" strike="noStrike" kern="1200" cap="none" spc="0" normalizeH="0" baseline="0" noProof="0" dirty="0">
              <a:ln>
                <a:noFill/>
              </a:ln>
              <a:solidFill>
                <a:prstClr val="white"/>
              </a:solidFill>
              <a:effectLst/>
              <a:uLnTx/>
              <a:uFillTx/>
              <a:latin typeface="Aptos"/>
              <a:ea typeface="+mn-ea"/>
              <a:cs typeface="Courier New"/>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3600" b="1" i="0" u="none" strike="noStrike" kern="1200" cap="none" spc="0" normalizeH="0" baseline="0" noProof="0" dirty="0">
              <a:ln>
                <a:noFill/>
              </a:ln>
              <a:solidFill>
                <a:prstClr val="white"/>
              </a:solidFill>
              <a:effectLst/>
              <a:uLnTx/>
              <a:uFillTx/>
              <a:latin typeface="Courier New" panose="02070309020205020404" pitchFamily="49" charset="0"/>
              <a:ea typeface="+mn-ea"/>
              <a:cs typeface="Courier New" panose="02070309020205020404" pitchFamily="49" charset="0"/>
            </a:endParaRPr>
          </a:p>
        </p:txBody>
      </p:sp>
      <p:pic>
        <p:nvPicPr>
          <p:cNvPr id="5" name="Picture 4" descr="A black and white sign with white text&#10;&#10;Description automatically generated">
            <a:extLst>
              <a:ext uri="{FF2B5EF4-FFF2-40B4-BE49-F238E27FC236}">
                <a16:creationId xmlns:a16="http://schemas.microsoft.com/office/drawing/2014/main" id="{F5CA8541-9E68-2483-C72A-F92F8191A5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sp>
        <p:nvSpPr>
          <p:cNvPr id="8" name="TextBox 7">
            <a:extLst>
              <a:ext uri="{FF2B5EF4-FFF2-40B4-BE49-F238E27FC236}">
                <a16:creationId xmlns:a16="http://schemas.microsoft.com/office/drawing/2014/main" id="{949DD70C-5890-ED25-0D6B-478103047090}"/>
              </a:ext>
            </a:extLst>
          </p:cNvPr>
          <p:cNvSpPr txBox="1"/>
          <p:nvPr/>
        </p:nvSpPr>
        <p:spPr>
          <a:xfrm>
            <a:off x="3752771" y="4326198"/>
            <a:ext cx="4686458" cy="9233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rPr>
              <a:t>Iva Filipovic and Rebecca Clarke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Slide Number Placeholder 1">
            <a:extLst>
              <a:ext uri="{FF2B5EF4-FFF2-40B4-BE49-F238E27FC236}">
                <a16:creationId xmlns:a16="http://schemas.microsoft.com/office/drawing/2014/main" id="{73C7DD3A-176E-D572-63D5-CFA509C9016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BA1B4E-F5F2-431B-8E33-7EBE3726D570}" type="slidenum">
              <a:rPr kumimoji="0" lang="en-GB" sz="1200" b="0" i="0" u="none" strike="noStrike" kern="1200" cap="none" spc="0" normalizeH="0" baseline="0" noProof="0" smtClean="0">
                <a:ln>
                  <a:noFill/>
                </a:ln>
                <a:solidFill>
                  <a:prstClr val="black">
                    <a:tint val="82000"/>
                  </a:prstClr>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tint val="82000"/>
                </a:prstClr>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47205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16DCF-7204-5EA2-D962-D17E2FC38B4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A0A06CFB-9C4C-3967-E13E-45B017C33BF9}"/>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C1FAC0D9-9F09-E21F-D7D4-1ED3891053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088249F1-A706-31C1-9B06-96828704B419}"/>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CCE56953-C07E-32D5-3D89-4D36EA10F7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3160A408-6505-2471-EA7C-AC2DCA5C5242}"/>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63ADB72D-431B-E78F-3FF2-5B8EDC14B535}"/>
              </a:ext>
            </a:extLst>
          </p:cNvPr>
          <p:cNvSpPr>
            <a:spLocks noGrp="1"/>
          </p:cNvSpPr>
          <p:nvPr>
            <p:ph type="sldNum" sz="quarter" idx="12"/>
          </p:nvPr>
        </p:nvSpPr>
        <p:spPr/>
        <p:txBody>
          <a:bodyPr/>
          <a:lstStyle/>
          <a:p>
            <a:fld id="{DBBA1B4E-F5F2-431B-8E33-7EBE3726D570}" type="slidenum">
              <a:rPr lang="en-GB" smtClean="0"/>
              <a:t>10</a:t>
            </a:fld>
            <a:endParaRPr lang="en-GB"/>
          </a:p>
        </p:txBody>
      </p:sp>
      <p:sp>
        <p:nvSpPr>
          <p:cNvPr id="9" name="TextBox 8">
            <a:extLst>
              <a:ext uri="{FF2B5EF4-FFF2-40B4-BE49-F238E27FC236}">
                <a16:creationId xmlns:a16="http://schemas.microsoft.com/office/drawing/2014/main" id="{0810EF16-7B4B-4E71-E004-32191B431C28}"/>
              </a:ext>
            </a:extLst>
          </p:cNvPr>
          <p:cNvSpPr txBox="1"/>
          <p:nvPr/>
        </p:nvSpPr>
        <p:spPr>
          <a:xfrm>
            <a:off x="838200" y="1357888"/>
            <a:ext cx="9907788" cy="6647974"/>
          </a:xfrm>
          <a:prstGeom prst="rect">
            <a:avLst/>
          </a:prstGeom>
          <a:noFill/>
        </p:spPr>
        <p:txBody>
          <a:bodyPr wrap="square" rtlCol="0">
            <a:spAutoFit/>
          </a:bodyPr>
          <a:lstStyle/>
          <a:p>
            <a:r>
              <a:rPr lang="en-US" sz="2000" dirty="0"/>
              <a:t>THE FACTS: </a:t>
            </a:r>
          </a:p>
          <a:p>
            <a:r>
              <a:rPr lang="en-US" sz="2000" b="1" dirty="0"/>
              <a:t>Re P</a:t>
            </a:r>
          </a:p>
          <a:p>
            <a:pPr marL="342900" indent="-342900">
              <a:buFont typeface="Arial" panose="020B0604020202020204" pitchFamily="34" charset="0"/>
              <a:buChar char="•"/>
            </a:pPr>
            <a:r>
              <a:rPr lang="en-US" sz="2000" dirty="0"/>
              <a:t>By the time of the final hearing, the mother was in a closer relationship with TP2. </a:t>
            </a:r>
          </a:p>
          <a:p>
            <a:endParaRPr lang="en-US" sz="2000" dirty="0"/>
          </a:p>
          <a:p>
            <a:pPr marL="342900" indent="-342900">
              <a:buFont typeface="Arial" panose="020B0604020202020204" pitchFamily="34" charset="0"/>
              <a:buChar char="•"/>
            </a:pPr>
            <a:r>
              <a:rPr lang="en-US" sz="2000" dirty="0"/>
              <a:t>The mother and TP2 sought a declaration that TP2 was P’s father and that any PR that TP1 had should be terminated. The mother asked for PR to be conferred on TP2. </a:t>
            </a:r>
          </a:p>
          <a:p>
            <a:endParaRPr lang="en-US" sz="2000" dirty="0"/>
          </a:p>
          <a:p>
            <a:pPr marL="342900" indent="-342900">
              <a:buFont typeface="Arial" panose="020B0604020202020204" pitchFamily="34" charset="0"/>
              <a:buChar char="•"/>
            </a:pPr>
            <a:r>
              <a:rPr lang="en-US" sz="2000" dirty="0"/>
              <a:t>TP1 sought to retain his registration as, “father”. </a:t>
            </a:r>
          </a:p>
          <a:p>
            <a:endParaRPr lang="en-US" sz="2000" dirty="0"/>
          </a:p>
          <a:p>
            <a:pPr marL="342900" indent="-342900">
              <a:buFont typeface="Arial" panose="020B0604020202020204" pitchFamily="34" charset="0"/>
              <a:buChar char="•"/>
            </a:pPr>
            <a:r>
              <a:rPr lang="en-US" sz="2000" dirty="0"/>
              <a:t>CG sought a declaration that neither twin was established to be P’s father and that PR should be afforded to TP2 by making of a child arrangements order instead. </a:t>
            </a:r>
          </a:p>
          <a:p>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368836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0DA64-AEF7-D44B-C700-8B8F2DB3358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8A1522C-ECA7-247D-5DD2-023449B78448}"/>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0A7DD541-35B9-A40E-F7F5-081BFCE887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21D1EC76-8A15-322E-0985-1FB99F0D9A17}"/>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B8E218A7-870F-E35E-E590-CDA9799C14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D11618B3-0949-1CA6-3CD0-2CD43C6F096F}"/>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37EC94F-326C-3F35-0851-957EE7B81A79}"/>
              </a:ext>
            </a:extLst>
          </p:cNvPr>
          <p:cNvSpPr>
            <a:spLocks noGrp="1"/>
          </p:cNvSpPr>
          <p:nvPr>
            <p:ph type="sldNum" sz="quarter" idx="12"/>
          </p:nvPr>
        </p:nvSpPr>
        <p:spPr/>
        <p:txBody>
          <a:bodyPr/>
          <a:lstStyle/>
          <a:p>
            <a:fld id="{DBBA1B4E-F5F2-431B-8E33-7EBE3726D570}" type="slidenum">
              <a:rPr lang="en-GB" smtClean="0"/>
              <a:t>11</a:t>
            </a:fld>
            <a:endParaRPr lang="en-GB"/>
          </a:p>
        </p:txBody>
      </p:sp>
      <p:sp>
        <p:nvSpPr>
          <p:cNvPr id="9" name="TextBox 8">
            <a:extLst>
              <a:ext uri="{FF2B5EF4-FFF2-40B4-BE49-F238E27FC236}">
                <a16:creationId xmlns:a16="http://schemas.microsoft.com/office/drawing/2014/main" id="{A6651774-60C2-5CE6-6AC5-76E05E6D4EF6}"/>
              </a:ext>
            </a:extLst>
          </p:cNvPr>
          <p:cNvSpPr txBox="1"/>
          <p:nvPr/>
        </p:nvSpPr>
        <p:spPr>
          <a:xfrm>
            <a:off x="838200" y="1357888"/>
            <a:ext cx="9907788" cy="7263527"/>
          </a:xfrm>
          <a:prstGeom prst="rect">
            <a:avLst/>
          </a:prstGeom>
          <a:noFill/>
        </p:spPr>
        <p:txBody>
          <a:bodyPr wrap="square" rtlCol="0">
            <a:spAutoFit/>
          </a:bodyPr>
          <a:lstStyle/>
          <a:p>
            <a:r>
              <a:rPr lang="en-US" sz="2000" dirty="0"/>
              <a:t>THE FACTS: </a:t>
            </a:r>
          </a:p>
          <a:p>
            <a:r>
              <a:rPr lang="en-US" sz="2000" b="1" dirty="0"/>
              <a:t>Re P</a:t>
            </a:r>
          </a:p>
          <a:p>
            <a:pPr marL="342900" indent="-342900">
              <a:buFont typeface="Arial" panose="020B0604020202020204" pitchFamily="34" charset="0"/>
              <a:buChar char="•"/>
            </a:pPr>
            <a:r>
              <a:rPr lang="en-US" sz="2000" dirty="0"/>
              <a:t>At First Instance: The Judge declined to make any declaration as sought by TP2 or the CG.  The Judge deemed that given the probability of either brother being P’s father was exactly 50/50, then no party was able to discharge the burden that either TP1 or TP2 is  or is not P’s father. </a:t>
            </a:r>
          </a:p>
          <a:p>
            <a:pPr marL="342900" indent="-342900">
              <a:buFont typeface="Arial" panose="020B0604020202020204" pitchFamily="34" charset="0"/>
              <a:buChar char="•"/>
            </a:pPr>
            <a:r>
              <a:rPr lang="en-US" sz="2000" dirty="0"/>
              <a:t>The Judge also doubted that there was jurisdiction to make the declaration sought by the CG. </a:t>
            </a:r>
          </a:p>
          <a:p>
            <a:pPr marL="342900" indent="-342900">
              <a:buFont typeface="Arial" panose="020B0604020202020204" pitchFamily="34" charset="0"/>
              <a:buChar char="•"/>
            </a:pPr>
            <a:r>
              <a:rPr lang="en-US" sz="2000" dirty="0"/>
              <a:t>The Judge acknowledged that keeping the birth certificate as the father being TP1 may on one hand perpetuate an untruth, but on another view, it may be true and the registration is not necessarily wrong. </a:t>
            </a:r>
          </a:p>
          <a:p>
            <a:pPr marL="342900" indent="-342900">
              <a:buFont typeface="Arial" panose="020B0604020202020204" pitchFamily="34" charset="0"/>
              <a:buChar char="•"/>
            </a:pPr>
            <a:r>
              <a:rPr lang="en-US" sz="2000" dirty="0"/>
              <a:t>The Judge does not attribute PR to either TP1 or TP2, leaving decisions to the mother.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27110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BE26F-300F-1785-7CF0-803AC09CB58D}"/>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139EE1E1-D219-CE3E-120C-44A8346CB790}"/>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DAEEABBC-E5E7-27B9-135C-0FE7F0169E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8E1FE1DA-91FA-5E73-C317-F1E88D25CD0C}"/>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0BAA332D-43E0-B273-E2BB-4539F4AD041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478CCB89-DAE1-BF48-1236-3F0106CC26C6}"/>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C70745D6-A9CF-E49C-A3B3-0119FDB2F965}"/>
              </a:ext>
            </a:extLst>
          </p:cNvPr>
          <p:cNvSpPr>
            <a:spLocks noGrp="1"/>
          </p:cNvSpPr>
          <p:nvPr>
            <p:ph type="sldNum" sz="quarter" idx="12"/>
          </p:nvPr>
        </p:nvSpPr>
        <p:spPr/>
        <p:txBody>
          <a:bodyPr/>
          <a:lstStyle/>
          <a:p>
            <a:fld id="{DBBA1B4E-F5F2-431B-8E33-7EBE3726D570}" type="slidenum">
              <a:rPr lang="en-GB" smtClean="0"/>
              <a:t>12</a:t>
            </a:fld>
            <a:endParaRPr lang="en-GB"/>
          </a:p>
        </p:txBody>
      </p:sp>
      <p:sp>
        <p:nvSpPr>
          <p:cNvPr id="9" name="TextBox 8">
            <a:extLst>
              <a:ext uri="{FF2B5EF4-FFF2-40B4-BE49-F238E27FC236}">
                <a16:creationId xmlns:a16="http://schemas.microsoft.com/office/drawing/2014/main" id="{47ADBDE1-07EF-6398-1820-30F9889C4D46}"/>
              </a:ext>
            </a:extLst>
          </p:cNvPr>
          <p:cNvSpPr txBox="1"/>
          <p:nvPr/>
        </p:nvSpPr>
        <p:spPr>
          <a:xfrm>
            <a:off x="838200" y="1357888"/>
            <a:ext cx="9907788" cy="6340197"/>
          </a:xfrm>
          <a:prstGeom prst="rect">
            <a:avLst/>
          </a:prstGeom>
          <a:noFill/>
        </p:spPr>
        <p:txBody>
          <a:bodyPr wrap="square" rtlCol="0">
            <a:spAutoFit/>
          </a:bodyPr>
          <a:lstStyle/>
          <a:p>
            <a:r>
              <a:rPr lang="en-US" sz="2000" dirty="0"/>
              <a:t>THE FACTS: </a:t>
            </a:r>
          </a:p>
          <a:p>
            <a:r>
              <a:rPr lang="en-US" sz="2000" b="1" dirty="0"/>
              <a:t>Re P</a:t>
            </a:r>
          </a:p>
          <a:p>
            <a:pPr marL="342900" indent="-342900">
              <a:buFont typeface="Arial" panose="020B0604020202020204" pitchFamily="34" charset="0"/>
              <a:buChar char="•"/>
            </a:pPr>
            <a:r>
              <a:rPr lang="en-US" sz="2000" dirty="0"/>
              <a:t>TP2 sought to appeal, he seeks the declaration that he is P’s father or in the alternative, that TP1 is not the father. </a:t>
            </a:r>
          </a:p>
          <a:p>
            <a:endParaRPr lang="en-US" sz="2000" dirty="0"/>
          </a:p>
          <a:p>
            <a:pPr marL="342900" indent="-342900">
              <a:buFont typeface="Arial" panose="020B0604020202020204" pitchFamily="34" charset="0"/>
              <a:buChar char="•"/>
            </a:pPr>
            <a:r>
              <a:rPr lang="en-US" sz="2000" dirty="0"/>
              <a:t>He challenged the Judge’s decision to do nothing to remove TP1 from the birth certificate and/or revoke such PR as TP1 may hold. </a:t>
            </a:r>
          </a:p>
          <a:p>
            <a:endParaRPr lang="en-US" sz="2000" dirty="0"/>
          </a:p>
          <a:p>
            <a:pPr marL="342900" indent="-342900">
              <a:buFont typeface="Arial" panose="020B0604020202020204" pitchFamily="34" charset="0"/>
              <a:buChar char="•"/>
            </a:pPr>
            <a:r>
              <a:rPr lang="en-US" sz="2000" dirty="0"/>
              <a:t>CG sought greater clarity on the position of paternity.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877449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17F37-B3C0-7E10-F10D-EE5CA13DF073}"/>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592605A4-B75D-B4CC-36A1-452D3476B088}"/>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F2FEA9E-E0AF-5D9F-A3FD-7394379FEB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C5681C9A-C736-7994-5ADE-227D67AA3573}"/>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88A9D2BA-72D4-4FC0-2305-BD6B96F376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7117301D-DFC7-9A40-B74A-612D865794FF}"/>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F99E2F87-163A-B77A-E0E3-981A5E9D9318}"/>
              </a:ext>
            </a:extLst>
          </p:cNvPr>
          <p:cNvSpPr>
            <a:spLocks noGrp="1"/>
          </p:cNvSpPr>
          <p:nvPr>
            <p:ph type="sldNum" sz="quarter" idx="12"/>
          </p:nvPr>
        </p:nvSpPr>
        <p:spPr/>
        <p:txBody>
          <a:bodyPr/>
          <a:lstStyle/>
          <a:p>
            <a:fld id="{DBBA1B4E-F5F2-431B-8E33-7EBE3726D570}" type="slidenum">
              <a:rPr lang="en-GB" smtClean="0"/>
              <a:t>13</a:t>
            </a:fld>
            <a:endParaRPr lang="en-GB"/>
          </a:p>
        </p:txBody>
      </p:sp>
      <p:sp>
        <p:nvSpPr>
          <p:cNvPr id="9" name="TextBox 8">
            <a:extLst>
              <a:ext uri="{FF2B5EF4-FFF2-40B4-BE49-F238E27FC236}">
                <a16:creationId xmlns:a16="http://schemas.microsoft.com/office/drawing/2014/main" id="{41F35EA7-7E07-6999-323C-F2F1ADEFB7DA}"/>
              </a:ext>
            </a:extLst>
          </p:cNvPr>
          <p:cNvSpPr txBox="1"/>
          <p:nvPr/>
        </p:nvSpPr>
        <p:spPr>
          <a:xfrm>
            <a:off x="838200" y="1357888"/>
            <a:ext cx="9907788" cy="6955750"/>
          </a:xfrm>
          <a:prstGeom prst="rect">
            <a:avLst/>
          </a:prstGeom>
          <a:noFill/>
        </p:spPr>
        <p:txBody>
          <a:bodyPr wrap="square" rtlCol="0">
            <a:spAutoFit/>
          </a:bodyPr>
          <a:lstStyle/>
          <a:p>
            <a:r>
              <a:rPr lang="en-US" sz="2000" dirty="0"/>
              <a:t>Arguments on appeal:</a:t>
            </a:r>
          </a:p>
          <a:p>
            <a:pPr marL="342900" indent="-342900">
              <a:buFont typeface="Arial" panose="020B0604020202020204" pitchFamily="34" charset="0"/>
              <a:buChar char="•"/>
            </a:pPr>
            <a:r>
              <a:rPr lang="en-US" sz="2000" b="1" dirty="0"/>
              <a:t>In J: </a:t>
            </a:r>
            <a:r>
              <a:rPr lang="en-US" sz="2000" dirty="0"/>
              <a:t>AJ argued that it does not matter that he is not the biological father, he has been treated as father, he argues that Parliament intended by s4(1) to allow individuals who discover that they are not the biological father, to still have PR. The registering of AJ as the father, triggers the acquisition of PR. </a:t>
            </a:r>
          </a:p>
          <a:p>
            <a:endParaRPr lang="en-US" sz="2000" dirty="0"/>
          </a:p>
          <a:p>
            <a:pPr marL="342900" indent="-342900">
              <a:buFont typeface="Arial" panose="020B0604020202020204" pitchFamily="34" charset="0"/>
              <a:buChar char="•"/>
            </a:pPr>
            <a:r>
              <a:rPr lang="en-US" sz="2000" b="1" dirty="0"/>
              <a:t>In M: </a:t>
            </a:r>
            <a:r>
              <a:rPr lang="en-US" sz="2000" dirty="0"/>
              <a:t>That being named on birth certificate is sufficient evidence that the person is the child’s father and this will remain the case until, if it be the case, a subsequent declaration of paternity to the contrary is made and/or an order terminating PR under s4 (2A). To hold otherwise would require every putative father to be advised of the need to obtain DNA testing prior to registration in the birth register entry.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421578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DBD80-DE70-2279-5540-CA68DE934FB4}"/>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880A7D7-BC5A-8305-2D0C-5AF97D8DC282}"/>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C5A94C4-DD5E-E22F-B253-D517082C3E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AA8BE8A-3CF6-CD20-0AC2-5525465B98B7}"/>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DAE4DFEB-6FA0-316D-BBA4-5E4A9CF902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2393D133-EEA1-FD2A-4397-9BFA46993932}"/>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946A3CAA-C7C1-1E85-C3D4-9533C41E50DA}"/>
              </a:ext>
            </a:extLst>
          </p:cNvPr>
          <p:cNvSpPr>
            <a:spLocks noGrp="1"/>
          </p:cNvSpPr>
          <p:nvPr>
            <p:ph type="sldNum" sz="quarter" idx="12"/>
          </p:nvPr>
        </p:nvSpPr>
        <p:spPr/>
        <p:txBody>
          <a:bodyPr/>
          <a:lstStyle/>
          <a:p>
            <a:fld id="{DBBA1B4E-F5F2-431B-8E33-7EBE3726D570}" type="slidenum">
              <a:rPr lang="en-GB" smtClean="0"/>
              <a:t>14</a:t>
            </a:fld>
            <a:endParaRPr lang="en-GB"/>
          </a:p>
        </p:txBody>
      </p:sp>
      <p:sp>
        <p:nvSpPr>
          <p:cNvPr id="9" name="TextBox 8">
            <a:extLst>
              <a:ext uri="{FF2B5EF4-FFF2-40B4-BE49-F238E27FC236}">
                <a16:creationId xmlns:a16="http://schemas.microsoft.com/office/drawing/2014/main" id="{793287EC-5516-B6FD-D541-73B52E459461}"/>
              </a:ext>
            </a:extLst>
          </p:cNvPr>
          <p:cNvSpPr txBox="1"/>
          <p:nvPr/>
        </p:nvSpPr>
        <p:spPr>
          <a:xfrm>
            <a:off x="838200" y="1357888"/>
            <a:ext cx="9907788" cy="8186857"/>
          </a:xfrm>
          <a:prstGeom prst="rect">
            <a:avLst/>
          </a:prstGeom>
          <a:noFill/>
        </p:spPr>
        <p:txBody>
          <a:bodyPr wrap="square" rtlCol="0">
            <a:spAutoFit/>
          </a:bodyPr>
          <a:lstStyle/>
          <a:p>
            <a:r>
              <a:rPr lang="en-US" sz="2000" dirty="0"/>
              <a:t>Arguments on appeal</a:t>
            </a:r>
          </a:p>
          <a:p>
            <a:pPr marL="342900" indent="-342900">
              <a:buFont typeface="Arial" panose="020B0604020202020204" pitchFamily="34" charset="0"/>
              <a:buChar char="•"/>
            </a:pPr>
            <a:r>
              <a:rPr lang="en-US" sz="2000" b="1" dirty="0"/>
              <a:t>In P: </a:t>
            </a:r>
            <a:r>
              <a:rPr lang="en-US" sz="2000" dirty="0"/>
              <a:t>TP2 argued that the judge should have made a declaration that the court could not identify who was the father. And, the Judge should have clarified whether any PR held by TP1 was as a result of registration by making a discharge order under s. 4 for the avoidance of doubt. Then the Judge could have looked at welfare of who should hold PR and make orders to either TP1 or TP2 or both of them.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CG sought a </a:t>
            </a:r>
            <a:r>
              <a:rPr lang="en-US" sz="2000"/>
              <a:t>declaration stating </a:t>
            </a:r>
            <a:r>
              <a:rPr lang="en-US" sz="2000" dirty="0"/>
              <a:t>that neither TP1 nor TP2 is the legal parent of P. The aim of the suggested declaration was to trigger a referral to the Registrar General so as to remove TP1 from being named as ‘father’ in the birth register entry. It was submitted that a statutory declaration should also be made, as required by Births and Deaths Registration Act 1953, s. 29(3) and s. 29A, stating that TP1 had been wrongly shown as ‘father’ in the birth register entry.</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129287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FA8485-5D74-E1CA-94E3-15706A7360C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0C622FD-26CC-070A-9977-2611C9C9FB2C}"/>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463E41EE-FF27-C544-9BDE-A6876B543C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9F2189DC-0204-79DC-BF5D-97255145363F}"/>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31542D40-9518-165E-C70E-717F6B730D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E0B9CDDD-79DD-E15A-376A-1FA155F74C51}"/>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C014432A-261B-6097-67D3-D93FB854B147}"/>
              </a:ext>
            </a:extLst>
          </p:cNvPr>
          <p:cNvSpPr>
            <a:spLocks noGrp="1"/>
          </p:cNvSpPr>
          <p:nvPr>
            <p:ph type="sldNum" sz="quarter" idx="12"/>
          </p:nvPr>
        </p:nvSpPr>
        <p:spPr/>
        <p:txBody>
          <a:bodyPr/>
          <a:lstStyle/>
          <a:p>
            <a:fld id="{DBBA1B4E-F5F2-431B-8E33-7EBE3726D570}" type="slidenum">
              <a:rPr lang="en-GB" smtClean="0"/>
              <a:t>15</a:t>
            </a:fld>
            <a:endParaRPr lang="en-GB"/>
          </a:p>
        </p:txBody>
      </p:sp>
      <p:sp>
        <p:nvSpPr>
          <p:cNvPr id="9" name="TextBox 8">
            <a:extLst>
              <a:ext uri="{FF2B5EF4-FFF2-40B4-BE49-F238E27FC236}">
                <a16:creationId xmlns:a16="http://schemas.microsoft.com/office/drawing/2014/main" id="{C2909C3E-D6F5-4AAB-2DBC-35B3D5480E79}"/>
              </a:ext>
            </a:extLst>
          </p:cNvPr>
          <p:cNvSpPr txBox="1"/>
          <p:nvPr/>
        </p:nvSpPr>
        <p:spPr>
          <a:xfrm>
            <a:off x="838200" y="1357888"/>
            <a:ext cx="9907788" cy="8494633"/>
          </a:xfrm>
          <a:prstGeom prst="rect">
            <a:avLst/>
          </a:prstGeom>
          <a:noFill/>
        </p:spPr>
        <p:txBody>
          <a:bodyPr wrap="square" rtlCol="0">
            <a:spAutoFit/>
          </a:bodyPr>
          <a:lstStyle/>
          <a:p>
            <a:r>
              <a:rPr lang="en-US" sz="2000" b="1" dirty="0"/>
              <a:t>The Decision</a:t>
            </a:r>
          </a:p>
          <a:p>
            <a:pPr marL="342900" indent="-342900">
              <a:buFont typeface="Arial" panose="020B0604020202020204" pitchFamily="34" charset="0"/>
              <a:buChar char="•"/>
            </a:pPr>
            <a:r>
              <a:rPr lang="en-US" sz="2000" dirty="0"/>
              <a:t>The Court hears argument on behalf of the Secretary of State, the Association of Lawyers for Children and Reunite. </a:t>
            </a:r>
          </a:p>
          <a:p>
            <a:pPr marL="342900" indent="-342900">
              <a:buFont typeface="Arial" panose="020B0604020202020204" pitchFamily="34" charset="0"/>
              <a:buChar char="•"/>
            </a:pPr>
            <a:r>
              <a:rPr lang="en-US" sz="2000" dirty="0"/>
              <a:t>The Court deems the arguments from the Secretary of State on interpretation are correct. </a:t>
            </a:r>
          </a:p>
          <a:p>
            <a:pPr marL="342900" indent="-342900">
              <a:buFont typeface="Arial" panose="020B0604020202020204" pitchFamily="34" charset="0"/>
              <a:buChar char="•"/>
            </a:pPr>
            <a:r>
              <a:rPr lang="en-US" sz="2000" dirty="0"/>
              <a:t>To deal with the issues (Para. 84): </a:t>
            </a:r>
          </a:p>
          <a:p>
            <a:pPr marL="457200" indent="-457200">
              <a:buFont typeface="+mj-lt"/>
              <a:buAutoNum type="arabicPeriod"/>
            </a:pPr>
            <a:r>
              <a:rPr lang="en-US" sz="2000" dirty="0"/>
              <a:t> The definition of ‘father’ for the purposes of CA 1989 is the common law definition and is limited to the child’s biological/genetic father. The definition does not and cannot extend to others who have acted as the child’s psychological/social father. </a:t>
            </a:r>
          </a:p>
          <a:p>
            <a:pPr marL="457200" indent="-457200">
              <a:buFont typeface="+mj-lt"/>
              <a:buAutoNum type="arabicPeriod"/>
            </a:pPr>
            <a:r>
              <a:rPr lang="en-US" sz="2000" dirty="0"/>
              <a:t>Where an individual is registered as a child’s ”father’ in their birth register entry, the PR attributed to such registration does not attach to that individual if they are not, in fact, the biological/genetic father of the child. In order to have PR under s.4 – the person must be the genetic/biological father; and must be registered as ”father” in the child’s birth registry entry. </a:t>
            </a:r>
          </a:p>
          <a:p>
            <a:pPr marL="457200" indent="-457200">
              <a:buFont typeface="+mj-lt"/>
              <a:buAutoNum type="arabicPeriod"/>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786522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D381C-9F51-2063-469B-B8003850110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97CDD69-C540-1150-4649-660AA41F2BE7}"/>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C417F9FF-AD7E-840B-17E3-B7D98B64FC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4D3F749D-2834-97E5-6F1B-C29179FF7105}"/>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50D82F8B-B0B1-56ED-54B7-025E93FB772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8783D66C-6C39-0690-27EF-E23EE051AC0E}"/>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462A9CE6-1D5B-7796-6497-B221042F506D}"/>
              </a:ext>
            </a:extLst>
          </p:cNvPr>
          <p:cNvSpPr>
            <a:spLocks noGrp="1"/>
          </p:cNvSpPr>
          <p:nvPr>
            <p:ph type="sldNum" sz="quarter" idx="12"/>
          </p:nvPr>
        </p:nvSpPr>
        <p:spPr/>
        <p:txBody>
          <a:bodyPr/>
          <a:lstStyle/>
          <a:p>
            <a:fld id="{DBBA1B4E-F5F2-431B-8E33-7EBE3726D570}" type="slidenum">
              <a:rPr lang="en-GB" smtClean="0"/>
              <a:t>16</a:t>
            </a:fld>
            <a:endParaRPr lang="en-GB"/>
          </a:p>
        </p:txBody>
      </p:sp>
      <p:sp>
        <p:nvSpPr>
          <p:cNvPr id="9" name="TextBox 8">
            <a:extLst>
              <a:ext uri="{FF2B5EF4-FFF2-40B4-BE49-F238E27FC236}">
                <a16:creationId xmlns:a16="http://schemas.microsoft.com/office/drawing/2014/main" id="{404BD5D2-FC36-10A3-A469-4EE52F7835C7}"/>
              </a:ext>
            </a:extLst>
          </p:cNvPr>
          <p:cNvSpPr txBox="1"/>
          <p:nvPr/>
        </p:nvSpPr>
        <p:spPr>
          <a:xfrm>
            <a:off x="838200" y="1357888"/>
            <a:ext cx="9907788" cy="7571303"/>
          </a:xfrm>
          <a:prstGeom prst="rect">
            <a:avLst/>
          </a:prstGeom>
          <a:noFill/>
        </p:spPr>
        <p:txBody>
          <a:bodyPr wrap="square" rtlCol="0">
            <a:spAutoFit/>
          </a:bodyPr>
          <a:lstStyle/>
          <a:p>
            <a:r>
              <a:rPr lang="en-US" sz="2000" dirty="0"/>
              <a:t>The Decision continued… </a:t>
            </a:r>
          </a:p>
          <a:p>
            <a:endParaRPr lang="en-US" sz="2000" dirty="0"/>
          </a:p>
          <a:p>
            <a:pPr marL="457200" indent="-457200">
              <a:buFont typeface="+mj-lt"/>
              <a:buAutoNum type="arabicPeriod"/>
            </a:pPr>
            <a:r>
              <a:rPr lang="en-US" sz="2000" dirty="0"/>
              <a:t>Although the parties may believe otherwise, no PR is acquired at any stage by an individual who is wrongly registered as ‘father’ in a birth registry entry. In consequence the question of whether PR in such circumstances is automatically terminated on the making of a declaration of non-parentage under FLA 1986, s. 55A or requires a bespoke order, simply does not arise. </a:t>
            </a:r>
          </a:p>
          <a:p>
            <a:pPr marL="457200" indent="-457200">
              <a:buFont typeface="+mj-lt"/>
              <a:buAutoNum type="arabicPeriod"/>
            </a:pPr>
            <a:endParaRPr lang="en-US" sz="2000" dirty="0"/>
          </a:p>
          <a:p>
            <a:pPr marL="457200" indent="-457200">
              <a:buFont typeface="+mj-lt"/>
              <a:buAutoNum type="arabicPeriod"/>
            </a:pPr>
            <a:r>
              <a:rPr lang="en-US" sz="2000" dirty="0"/>
              <a:t>Where the person has become a psychological or social parent, their role in the child’s life may be reflected by the making of a CAO and PR order under s12. </a:t>
            </a:r>
          </a:p>
          <a:p>
            <a:pPr marL="457200" indent="-457200">
              <a:buFont typeface="+mj-lt"/>
              <a:buAutoNum type="arabicPeriod"/>
            </a:pPr>
            <a:endParaRPr lang="en-US" sz="2000" dirty="0"/>
          </a:p>
          <a:p>
            <a:pPr marL="457200" indent="-457200">
              <a:buFont typeface="+mj-lt"/>
              <a:buAutoNum type="arabicPeriod"/>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99205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B4473-A4FC-7D0F-8559-675A3CD07F6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3E45808-7BAB-D036-3585-D8B6B2028F54}"/>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8BDF98A7-6167-0C42-4074-CF18F21F6B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3871A53-10EC-DD74-900E-9FE37EB86716}"/>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B2EFD9AE-52BC-9A2C-47DA-2640B59817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5E98F856-90DF-F389-A3A5-FED1A4C28401}"/>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B1944BB-863A-63A7-2E7D-F52105B20EEF}"/>
              </a:ext>
            </a:extLst>
          </p:cNvPr>
          <p:cNvSpPr>
            <a:spLocks noGrp="1"/>
          </p:cNvSpPr>
          <p:nvPr>
            <p:ph type="sldNum" sz="quarter" idx="12"/>
          </p:nvPr>
        </p:nvSpPr>
        <p:spPr/>
        <p:txBody>
          <a:bodyPr/>
          <a:lstStyle/>
          <a:p>
            <a:fld id="{DBBA1B4E-F5F2-431B-8E33-7EBE3726D570}" type="slidenum">
              <a:rPr lang="en-GB" smtClean="0"/>
              <a:t>17</a:t>
            </a:fld>
            <a:endParaRPr lang="en-GB"/>
          </a:p>
        </p:txBody>
      </p:sp>
      <p:sp>
        <p:nvSpPr>
          <p:cNvPr id="9" name="TextBox 8">
            <a:extLst>
              <a:ext uri="{FF2B5EF4-FFF2-40B4-BE49-F238E27FC236}">
                <a16:creationId xmlns:a16="http://schemas.microsoft.com/office/drawing/2014/main" id="{6B9F2527-C26C-D620-B67E-FCBCA5659363}"/>
              </a:ext>
            </a:extLst>
          </p:cNvPr>
          <p:cNvSpPr txBox="1"/>
          <p:nvPr/>
        </p:nvSpPr>
        <p:spPr>
          <a:xfrm>
            <a:off x="838200" y="1220561"/>
            <a:ext cx="9907788" cy="9417963"/>
          </a:xfrm>
          <a:prstGeom prst="rect">
            <a:avLst/>
          </a:prstGeom>
          <a:noFill/>
        </p:spPr>
        <p:txBody>
          <a:bodyPr wrap="square" rtlCol="0">
            <a:spAutoFit/>
          </a:bodyPr>
          <a:lstStyle/>
          <a:p>
            <a:r>
              <a:rPr lang="en-US" sz="2000" dirty="0"/>
              <a:t>The Decision continued… </a:t>
            </a:r>
          </a:p>
          <a:p>
            <a:pPr marL="457200" indent="-457200">
              <a:buFont typeface="+mj-lt"/>
              <a:buAutoNum type="arabicPeriod"/>
            </a:pPr>
            <a:r>
              <a:rPr lang="en-US" sz="2000" dirty="0"/>
              <a:t>Where an order for PR has been made under s. 4(1)(c) and non-paternity has been established, then the court must discharge the order on the basis that it was made without jurisdiction. </a:t>
            </a:r>
          </a:p>
          <a:p>
            <a:pPr marL="457200" indent="-457200">
              <a:buFont typeface="+mj-lt"/>
              <a:buAutoNum type="arabicPeriod"/>
            </a:pPr>
            <a:endParaRPr lang="en-US" sz="2000" dirty="0"/>
          </a:p>
          <a:p>
            <a:pPr marL="457200" indent="-457200">
              <a:buFont typeface="+mj-lt"/>
              <a:buAutoNum type="arabicPeriod"/>
            </a:pPr>
            <a:r>
              <a:rPr lang="en-US" sz="2000" dirty="0"/>
              <a:t> They invited the Secretary of State and Register General to consider having a simple statement of the definition of ‘father’ on the display at each Register Office. </a:t>
            </a:r>
          </a:p>
          <a:p>
            <a:pPr marL="457200" indent="-457200">
              <a:buFont typeface="+mj-lt"/>
              <a:buAutoNum type="arabicPeriod"/>
            </a:pPr>
            <a:endParaRPr lang="en-US" sz="2000" dirty="0"/>
          </a:p>
          <a:p>
            <a:pPr marL="457200" indent="-457200">
              <a:buFont typeface="+mj-lt"/>
              <a:buAutoNum type="arabicPeriod"/>
            </a:pPr>
            <a:r>
              <a:rPr lang="en-US" sz="2000" dirty="0"/>
              <a:t>Where there is a risk of child abduction and there is any uncertainty as to PR, the “left behind parent” should apply for an order under s. 8 to control departure and if justified, an order for PR under s12. </a:t>
            </a:r>
          </a:p>
          <a:p>
            <a:pPr marL="457200" indent="-457200">
              <a:buFont typeface="+mj-lt"/>
              <a:buAutoNum type="arabicPeriod"/>
            </a:pPr>
            <a:endParaRPr lang="en-US" sz="2000" dirty="0"/>
          </a:p>
          <a:p>
            <a:pPr marL="457200" indent="-457200">
              <a:buFont typeface="+mj-lt"/>
              <a:buAutoNum type="arabicPeriod"/>
            </a:pPr>
            <a:r>
              <a:rPr lang="en-US" sz="2000" dirty="0"/>
              <a:t>Where the court makes a declaration of non-parentage under s. 55A in a case, where up to now the non-father had thought they had PR, then the court should consider interim orders to avoid issues if child is abducted. </a:t>
            </a:r>
          </a:p>
          <a:p>
            <a:pPr marL="457200" indent="-457200">
              <a:buFont typeface="+mj-lt"/>
              <a:buAutoNum type="arabicPeriod"/>
            </a:pPr>
            <a:endParaRPr lang="en-US" sz="2000" dirty="0"/>
          </a:p>
          <a:p>
            <a:pPr marL="457200" indent="-457200">
              <a:buFont typeface="+mj-lt"/>
              <a:buAutoNum type="arabicPeriod"/>
            </a:pPr>
            <a:endParaRPr lang="en-US" sz="2000" dirty="0"/>
          </a:p>
          <a:p>
            <a:pPr marL="457200" indent="-457200">
              <a:buFont typeface="+mj-lt"/>
              <a:buAutoNum type="arabicPeriod"/>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2985495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E6503-4715-0804-737B-7BB94F67999D}"/>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5F89666-BA69-92CD-A9F8-3A8BB3D4AC3F}"/>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87837A3-2BE4-1974-DDD0-C540177C698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303D0537-A290-7440-E0CD-639E5EC4166A}"/>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65F03F3E-F10D-3FA3-E8DB-D8F703708F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59420865-19ED-4F96-C9A8-4B353C0B08A9}"/>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819319F-9521-6CC0-7F60-E0132C9E51C1}"/>
              </a:ext>
            </a:extLst>
          </p:cNvPr>
          <p:cNvSpPr>
            <a:spLocks noGrp="1"/>
          </p:cNvSpPr>
          <p:nvPr>
            <p:ph type="sldNum" sz="quarter" idx="12"/>
          </p:nvPr>
        </p:nvSpPr>
        <p:spPr/>
        <p:txBody>
          <a:bodyPr/>
          <a:lstStyle/>
          <a:p>
            <a:fld id="{DBBA1B4E-F5F2-431B-8E33-7EBE3726D570}" type="slidenum">
              <a:rPr lang="en-GB" smtClean="0"/>
              <a:t>18</a:t>
            </a:fld>
            <a:endParaRPr lang="en-GB"/>
          </a:p>
        </p:txBody>
      </p:sp>
      <p:sp>
        <p:nvSpPr>
          <p:cNvPr id="9" name="TextBox 8">
            <a:extLst>
              <a:ext uri="{FF2B5EF4-FFF2-40B4-BE49-F238E27FC236}">
                <a16:creationId xmlns:a16="http://schemas.microsoft.com/office/drawing/2014/main" id="{A778AC09-9755-55AC-47E9-F8D80D92937F}"/>
              </a:ext>
            </a:extLst>
          </p:cNvPr>
          <p:cNvSpPr txBox="1"/>
          <p:nvPr/>
        </p:nvSpPr>
        <p:spPr>
          <a:xfrm>
            <a:off x="838200" y="1357888"/>
            <a:ext cx="9907788" cy="8802410"/>
          </a:xfrm>
          <a:prstGeom prst="rect">
            <a:avLst/>
          </a:prstGeom>
          <a:noFill/>
        </p:spPr>
        <p:txBody>
          <a:bodyPr wrap="square" rtlCol="0">
            <a:spAutoFit/>
          </a:bodyPr>
          <a:lstStyle/>
          <a:p>
            <a:r>
              <a:rPr lang="en-US" sz="2000" dirty="0"/>
              <a:t>The Decision continued… </a:t>
            </a:r>
          </a:p>
          <a:p>
            <a:pPr marL="457200" indent="-457200">
              <a:buFont typeface="+mj-lt"/>
              <a:buAutoNum type="arabicPeriod"/>
            </a:pPr>
            <a:r>
              <a:rPr lang="en-US" sz="2000" dirty="0"/>
              <a:t>The appeals in Re J and M fail but Re P is a bit more complicated. </a:t>
            </a:r>
          </a:p>
          <a:p>
            <a:pPr marL="457200" indent="-457200">
              <a:buFont typeface="+mj-lt"/>
              <a:buAutoNum type="arabicPeriod"/>
            </a:pPr>
            <a:endParaRPr lang="en-US" sz="2000" dirty="0"/>
          </a:p>
          <a:p>
            <a:pPr marL="457200" indent="-457200">
              <a:buFont typeface="+mj-lt"/>
              <a:buAutoNum type="arabicPeriod"/>
            </a:pPr>
            <a:r>
              <a:rPr lang="en-US" sz="2000" dirty="0"/>
              <a:t>In Re P, the court agrees that TP1 should remain on birth certificate as there is not proof that he is not the father, so the declaration of non-parentage cannot be made. </a:t>
            </a:r>
          </a:p>
          <a:p>
            <a:pPr marL="457200" indent="-457200">
              <a:buFont typeface="+mj-lt"/>
              <a:buAutoNum type="arabicPeriod"/>
            </a:pPr>
            <a:endParaRPr lang="en-US" sz="2000" dirty="0"/>
          </a:p>
          <a:p>
            <a:pPr marL="457200" indent="-457200">
              <a:buFont typeface="+mj-lt"/>
              <a:buAutoNum type="arabicPeriod"/>
            </a:pPr>
            <a:r>
              <a:rPr lang="en-US" sz="2000" dirty="0"/>
              <a:t>The court say that the Judge at first instance was then wrong to not grapple with the issue of PR. (First instance Judge left this to CA as they were aware of the other appeals). </a:t>
            </a:r>
          </a:p>
          <a:p>
            <a:pPr marL="457200" indent="-457200">
              <a:buFont typeface="+mj-lt"/>
              <a:buAutoNum type="arabicPeriod"/>
            </a:pPr>
            <a:endParaRPr lang="en-US" sz="2000" dirty="0"/>
          </a:p>
          <a:p>
            <a:pPr marL="457200" indent="-457200">
              <a:buFont typeface="+mj-lt"/>
              <a:buAutoNum type="arabicPeriod"/>
            </a:pPr>
            <a:r>
              <a:rPr lang="en-US" sz="2000" dirty="0"/>
              <a:t>The Court decide to discharge PR because 1) as TP1 is not </a:t>
            </a:r>
            <a:r>
              <a:rPr lang="en-US" sz="2000" b="1" i="1" dirty="0"/>
              <a:t>proved to be</a:t>
            </a:r>
            <a:r>
              <a:rPr lang="en-US" sz="2000" dirty="0"/>
              <a:t> the father, he should not have been registered as ‘father’ and he is not a candidate for the acquisition of PR under s.4(1). And 2) It is not in P’s welfare interests for this ambiguity as to PR to continue. (Para. 96 – emphasis added). </a:t>
            </a:r>
          </a:p>
          <a:p>
            <a:pPr marL="457200" indent="-457200">
              <a:buFont typeface="+mj-lt"/>
              <a:buAutoNum type="arabicPeriod"/>
            </a:pPr>
            <a:endParaRPr lang="en-US" sz="2000" dirty="0"/>
          </a:p>
          <a:p>
            <a:pPr marL="457200" indent="-457200">
              <a:buFont typeface="+mj-lt"/>
              <a:buAutoNum type="arabicPeriod"/>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98393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9F930-8AF8-7383-A855-39669E551D2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04903E6-BFC7-AEAF-CF5D-3E427E6350DA}"/>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P – No 2: Welfare [2026] EWCA Civ 571</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BAC89880-B5D5-EA8A-F672-51EDF5B55F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DE69048E-CBF5-A17D-3A2D-5BA4FBF5EF9D}"/>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3926B8B2-75F6-D4AB-AD59-1C621777BEB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C0F45BF9-811C-3575-20AE-0CC4A31FEB05}"/>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37D8CD30-6AF8-3051-B0BF-389F42460CFD}"/>
              </a:ext>
            </a:extLst>
          </p:cNvPr>
          <p:cNvSpPr>
            <a:spLocks noGrp="1"/>
          </p:cNvSpPr>
          <p:nvPr>
            <p:ph type="sldNum" sz="quarter" idx="12"/>
          </p:nvPr>
        </p:nvSpPr>
        <p:spPr/>
        <p:txBody>
          <a:bodyPr/>
          <a:lstStyle/>
          <a:p>
            <a:fld id="{DBBA1B4E-F5F2-431B-8E33-7EBE3726D570}" type="slidenum">
              <a:rPr lang="en-GB" smtClean="0"/>
              <a:t>19</a:t>
            </a:fld>
            <a:endParaRPr lang="en-GB"/>
          </a:p>
        </p:txBody>
      </p:sp>
      <p:sp>
        <p:nvSpPr>
          <p:cNvPr id="9" name="TextBox 8">
            <a:extLst>
              <a:ext uri="{FF2B5EF4-FFF2-40B4-BE49-F238E27FC236}">
                <a16:creationId xmlns:a16="http://schemas.microsoft.com/office/drawing/2014/main" id="{CDCA4540-E8D2-1289-4995-3C439D80BC05}"/>
              </a:ext>
            </a:extLst>
          </p:cNvPr>
          <p:cNvSpPr txBox="1"/>
          <p:nvPr/>
        </p:nvSpPr>
        <p:spPr>
          <a:xfrm>
            <a:off x="635000" y="1238250"/>
            <a:ext cx="9907788" cy="5416868"/>
          </a:xfrm>
          <a:prstGeom prst="rect">
            <a:avLst/>
          </a:prstGeom>
          <a:noFill/>
        </p:spPr>
        <p:txBody>
          <a:bodyPr wrap="square" rtlCol="0">
            <a:spAutoFit/>
          </a:bodyPr>
          <a:lstStyle/>
          <a:p>
            <a:pPr marL="457200" indent="-457200">
              <a:buFont typeface="+mj-lt"/>
              <a:buAutoNum type="arabicPeriod"/>
            </a:pPr>
            <a:endParaRPr lang="en-US" sz="2000" dirty="0"/>
          </a:p>
          <a:p>
            <a:pPr marL="457200" indent="-457200">
              <a:buFont typeface="+mj-lt"/>
              <a:buAutoNum type="arabicPeriod"/>
            </a:pPr>
            <a:r>
              <a:rPr lang="en-US" sz="2000" dirty="0"/>
              <a:t>This is the welfare appeal from Re P,  12</a:t>
            </a:r>
            <a:r>
              <a:rPr lang="en-US" sz="2000" baseline="30000" dirty="0"/>
              <a:t>th</a:t>
            </a:r>
            <a:r>
              <a:rPr lang="en-US" sz="2000" dirty="0"/>
              <a:t> May 2026.</a:t>
            </a:r>
          </a:p>
          <a:p>
            <a:pPr marL="457200" indent="-457200">
              <a:buFont typeface="+mj-lt"/>
              <a:buAutoNum type="arabicPeriod"/>
            </a:pPr>
            <a:endParaRPr lang="en-US" sz="2000" dirty="0"/>
          </a:p>
          <a:p>
            <a:pPr marL="457200" indent="-457200">
              <a:buFont typeface="+mj-lt"/>
              <a:buAutoNum type="arabicPeriod"/>
            </a:pPr>
            <a:r>
              <a:rPr lang="en-US" sz="2000" dirty="0"/>
              <a:t>This case is a reminder of the difficulty in appealing a welfare decision.</a:t>
            </a:r>
          </a:p>
          <a:p>
            <a:pPr marL="457200" indent="-457200">
              <a:buFont typeface="+mj-lt"/>
              <a:buAutoNum type="arabicPeriod"/>
            </a:pPr>
            <a:endParaRPr lang="en-US" sz="2000" dirty="0"/>
          </a:p>
          <a:p>
            <a:pPr marL="457200" indent="-457200">
              <a:buFont typeface="+mj-lt"/>
              <a:buAutoNum type="arabicPeriod"/>
            </a:pPr>
            <a:r>
              <a:rPr lang="en-US" sz="2000" dirty="0"/>
              <a:t> </a:t>
            </a:r>
            <a:r>
              <a:rPr lang="en-US" sz="2000" dirty="0">
                <a:hlinkClick r:id="rId5"/>
              </a:rPr>
              <a:t>https://www.bailii.org/ew/cases/EWCA/Civ/2026/571.html</a:t>
            </a:r>
            <a:r>
              <a:rPr lang="en-US" sz="2000" dirty="0"/>
              <a:t>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35238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E37FF-F4CB-66F9-96D0-B0C777E8B4E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6DF9245-C60A-8179-211C-C7696858B303}"/>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GB" sz="1800" b="1">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02193BF4-66EE-CEC9-7D1C-ACFE6404E9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5B9B99BE-80C4-A585-CE2F-39D6F40D2688}"/>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35A08145-54DE-BEEA-ABD7-8B714FAD11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420E5E28-5B47-5371-4C8F-5F4171FA9D7D}"/>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649FFF5B-15CB-8A98-57AA-70FB92DCCE75}"/>
              </a:ext>
            </a:extLst>
          </p:cNvPr>
          <p:cNvSpPr>
            <a:spLocks noGrp="1"/>
          </p:cNvSpPr>
          <p:nvPr>
            <p:ph type="sldNum" sz="quarter" idx="12"/>
          </p:nvPr>
        </p:nvSpPr>
        <p:spPr/>
        <p:txBody>
          <a:bodyPr/>
          <a:lstStyle/>
          <a:p>
            <a:fld id="{DBBA1B4E-F5F2-431B-8E33-7EBE3726D570}" type="slidenum">
              <a:rPr lang="en-GB" smtClean="0"/>
              <a:t>2</a:t>
            </a:fld>
            <a:endParaRPr lang="en-GB"/>
          </a:p>
        </p:txBody>
      </p:sp>
      <p:sp>
        <p:nvSpPr>
          <p:cNvPr id="9" name="TextBox 8">
            <a:extLst>
              <a:ext uri="{FF2B5EF4-FFF2-40B4-BE49-F238E27FC236}">
                <a16:creationId xmlns:a16="http://schemas.microsoft.com/office/drawing/2014/main" id="{17F427B7-D322-9119-0388-00A91064EBEA}"/>
              </a:ext>
            </a:extLst>
          </p:cNvPr>
          <p:cNvSpPr txBox="1"/>
          <p:nvPr/>
        </p:nvSpPr>
        <p:spPr>
          <a:xfrm>
            <a:off x="1263316" y="2045368"/>
            <a:ext cx="7483642" cy="646331"/>
          </a:xfrm>
          <a:prstGeom prst="rect">
            <a:avLst/>
          </a:prstGeom>
          <a:noFill/>
        </p:spPr>
        <p:txBody>
          <a:bodyPr wrap="square" rtlCol="0">
            <a:spAutoFit/>
          </a:bodyPr>
          <a:lstStyle/>
          <a:p>
            <a:pPr marL="285750" indent="-285750">
              <a:buFont typeface="Arial" panose="020B0604020202020204" pitchFamily="34" charset="0"/>
              <a:buChar char="•"/>
            </a:pPr>
            <a:endParaRPr lang="en-US"/>
          </a:p>
          <a:p>
            <a:pPr marL="285750" indent="-285750">
              <a:buFont typeface="Arial" panose="020B0604020202020204" pitchFamily="34" charset="0"/>
              <a:buChar char="•"/>
            </a:pPr>
            <a:endParaRPr lang="en-US"/>
          </a:p>
        </p:txBody>
      </p:sp>
      <p:sp>
        <p:nvSpPr>
          <p:cNvPr id="2" name="TextBox 1">
            <a:extLst>
              <a:ext uri="{FF2B5EF4-FFF2-40B4-BE49-F238E27FC236}">
                <a16:creationId xmlns:a16="http://schemas.microsoft.com/office/drawing/2014/main" id="{57F56E11-84CD-5BE3-B377-D13749E41C38}"/>
              </a:ext>
            </a:extLst>
          </p:cNvPr>
          <p:cNvSpPr txBox="1"/>
          <p:nvPr/>
        </p:nvSpPr>
        <p:spPr>
          <a:xfrm>
            <a:off x="4489983" y="2138350"/>
            <a:ext cx="3212033" cy="1754326"/>
          </a:xfrm>
          <a:prstGeom prst="rect">
            <a:avLst/>
          </a:prstGeom>
          <a:noFill/>
        </p:spPr>
        <p:txBody>
          <a:bodyPr wrap="none" lIns="91440" tIns="45720" rIns="91440" bIns="45720" rtlCol="0" anchor="t">
            <a:spAutoFit/>
          </a:bodyPr>
          <a:lstStyle/>
          <a:p>
            <a:pPr algn="ctr"/>
            <a:r>
              <a:rPr lang="en-GB" sz="3600" b="1" dirty="0">
                <a:latin typeface="Aptos"/>
                <a:cs typeface="Courier New"/>
              </a:rPr>
              <a:t>Notable cases</a:t>
            </a:r>
          </a:p>
          <a:p>
            <a:pPr algn="ctr"/>
            <a:endParaRPr lang="en-GB" sz="3600" dirty="0">
              <a:latin typeface="Aptos"/>
              <a:cs typeface="Courier New" panose="02070309020205020404" pitchFamily="49" charset="0"/>
            </a:endParaRPr>
          </a:p>
          <a:p>
            <a:endParaRPr lang="en-GB" sz="36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820479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91C24-A745-5430-E308-406F52C34A6B}"/>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139F0CB-C9FA-77F8-2F48-E8985EADA905}"/>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P – No 2: Welfare [2026] EWCA Civ 571</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A1CC0B7B-A6E1-B6E6-199B-9A47378E956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24DAB90A-142C-2B80-802B-303A20272691}"/>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B4B617A0-C2BF-353B-7C90-D3B93DFFD88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6909DB1C-0C93-5F16-6514-49E61C0FA491}"/>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12B33E1C-17F3-CB36-984C-2E6EB38CA976}"/>
              </a:ext>
            </a:extLst>
          </p:cNvPr>
          <p:cNvSpPr>
            <a:spLocks noGrp="1"/>
          </p:cNvSpPr>
          <p:nvPr>
            <p:ph type="sldNum" sz="quarter" idx="12"/>
          </p:nvPr>
        </p:nvSpPr>
        <p:spPr/>
        <p:txBody>
          <a:bodyPr/>
          <a:lstStyle/>
          <a:p>
            <a:fld id="{DBBA1B4E-F5F2-431B-8E33-7EBE3726D570}" type="slidenum">
              <a:rPr lang="en-GB" smtClean="0"/>
              <a:t>20</a:t>
            </a:fld>
            <a:endParaRPr lang="en-GB"/>
          </a:p>
        </p:txBody>
      </p:sp>
      <p:sp>
        <p:nvSpPr>
          <p:cNvPr id="9" name="TextBox 8">
            <a:extLst>
              <a:ext uri="{FF2B5EF4-FFF2-40B4-BE49-F238E27FC236}">
                <a16:creationId xmlns:a16="http://schemas.microsoft.com/office/drawing/2014/main" id="{A19B4C5C-58BE-CB21-C1A3-BD2A5641FFB9}"/>
              </a:ext>
            </a:extLst>
          </p:cNvPr>
          <p:cNvSpPr txBox="1"/>
          <p:nvPr/>
        </p:nvSpPr>
        <p:spPr>
          <a:xfrm>
            <a:off x="538416" y="1549814"/>
            <a:ext cx="9907788" cy="7571303"/>
          </a:xfrm>
          <a:prstGeom prst="rect">
            <a:avLst/>
          </a:prstGeom>
          <a:noFill/>
        </p:spPr>
        <p:txBody>
          <a:bodyPr wrap="square" rtlCol="0">
            <a:spAutoFit/>
          </a:bodyPr>
          <a:lstStyle/>
          <a:p>
            <a:pPr marL="457200" indent="-457200">
              <a:buFont typeface="+mj-lt"/>
              <a:buAutoNum type="arabicPeriod"/>
            </a:pPr>
            <a:endParaRPr lang="en-US" sz="2000" dirty="0"/>
          </a:p>
          <a:p>
            <a:pPr marL="342900" indent="-342900">
              <a:buFont typeface="Arial" panose="020B0604020202020204" pitchFamily="34" charset="0"/>
              <a:buChar char="•"/>
            </a:pPr>
            <a:r>
              <a:rPr lang="en-US" sz="2000" b="1" dirty="0"/>
              <a:t>At first instance</a:t>
            </a:r>
            <a:r>
              <a:rPr lang="en-US" sz="2000" dirty="0"/>
              <a:t>: The judge made a child arrangements order for both children to live with their mother. Having noted that, under that order, the mother would have permission to take the children out of the jurisdiction for up to 28 days without needing to seek permission, the judge made orders expressly giving permission in like terms to each of TP1 and TP2, so that all three adults were each able to go out of the jurisdiction with the children, for up to 28 days, on the same terms. A regime of contact was established under which the subject child is to spend one weekend per month with TP1 and one weekend per month with TP2.</a:t>
            </a:r>
          </a:p>
          <a:p>
            <a:endParaRPr lang="en-US" sz="2000" dirty="0"/>
          </a:p>
          <a:p>
            <a:pPr marL="342900" indent="-342900">
              <a:buFont typeface="Arial" panose="020B0604020202020204" pitchFamily="34" charset="0"/>
              <a:buChar char="•"/>
            </a:pPr>
            <a:r>
              <a:rPr lang="en-US" sz="2000" dirty="0"/>
              <a:t>A prohibited steps order against TP1 from removing the child from the care of the mother was discharged.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286689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34A7D-4669-A6FC-DD41-4C84F60C545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4C83312-9C85-EC0D-B7B6-96FD6AA65F88}"/>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P – No 2: Welfare [2026] EWCA Civ 571</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1D28F01A-7D3D-1FC3-9A3F-5E63CB0D8C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8AAAF889-90EE-4079-5715-926466366C91}"/>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83BCDDC8-B462-5F2F-64DB-B3729AE8C5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A1617D41-FFDD-21E9-B081-8DD98A1FFCCB}"/>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4E8B8B28-253E-4AC7-F34E-D13E5F87F11D}"/>
              </a:ext>
            </a:extLst>
          </p:cNvPr>
          <p:cNvSpPr>
            <a:spLocks noGrp="1"/>
          </p:cNvSpPr>
          <p:nvPr>
            <p:ph type="sldNum" sz="quarter" idx="12"/>
          </p:nvPr>
        </p:nvSpPr>
        <p:spPr/>
        <p:txBody>
          <a:bodyPr/>
          <a:lstStyle/>
          <a:p>
            <a:fld id="{DBBA1B4E-F5F2-431B-8E33-7EBE3726D570}" type="slidenum">
              <a:rPr lang="en-GB" smtClean="0"/>
              <a:t>21</a:t>
            </a:fld>
            <a:endParaRPr lang="en-GB"/>
          </a:p>
        </p:txBody>
      </p:sp>
      <p:sp>
        <p:nvSpPr>
          <p:cNvPr id="9" name="TextBox 8">
            <a:extLst>
              <a:ext uri="{FF2B5EF4-FFF2-40B4-BE49-F238E27FC236}">
                <a16:creationId xmlns:a16="http://schemas.microsoft.com/office/drawing/2014/main" id="{ED11715C-44CB-5C83-20FE-A239EED86780}"/>
              </a:ext>
            </a:extLst>
          </p:cNvPr>
          <p:cNvSpPr txBox="1"/>
          <p:nvPr/>
        </p:nvSpPr>
        <p:spPr>
          <a:xfrm>
            <a:off x="538416" y="1549814"/>
            <a:ext cx="9907788" cy="6340197"/>
          </a:xfrm>
          <a:prstGeom prst="rect">
            <a:avLst/>
          </a:prstGeom>
          <a:noFill/>
        </p:spPr>
        <p:txBody>
          <a:bodyPr wrap="square" rtlCol="0">
            <a:spAutoFit/>
          </a:bodyPr>
          <a:lstStyle/>
          <a:p>
            <a:pPr marL="457200" indent="-457200">
              <a:buFont typeface="+mj-lt"/>
              <a:buAutoNum type="arabicPeriod"/>
            </a:pPr>
            <a:endParaRPr lang="en-US" sz="2000" dirty="0"/>
          </a:p>
          <a:p>
            <a:pPr marL="342900" indent="-342900">
              <a:buFont typeface="Arial" panose="020B0604020202020204" pitchFamily="34" charset="0"/>
              <a:buChar char="•"/>
            </a:pPr>
            <a:r>
              <a:rPr lang="en-US" sz="2000" dirty="0"/>
              <a:t>TP2 appeals with these two grounds: </a:t>
            </a:r>
          </a:p>
          <a:p>
            <a:endParaRPr lang="en-US" sz="2000" dirty="0"/>
          </a:p>
          <a:p>
            <a:r>
              <a:rPr lang="en-US" sz="2000" dirty="0"/>
              <a:t>Ground 5 - The court failed to adequately balance the risk posed by F1 of removing the children from F2’s care in June 2024.</a:t>
            </a:r>
          </a:p>
          <a:p>
            <a:endParaRPr lang="en-US" sz="2000" dirty="0"/>
          </a:p>
          <a:p>
            <a:r>
              <a:rPr lang="en-US" sz="2000" dirty="0"/>
              <a:t>Ground 6- The court failed to </a:t>
            </a:r>
            <a:r>
              <a:rPr lang="en-US" sz="2000" dirty="0" err="1"/>
              <a:t>analyse</a:t>
            </a:r>
            <a:r>
              <a:rPr lang="en-US" sz="2000" dirty="0"/>
              <a:t> properly, if at all, the impact on Child 1 of the child</a:t>
            </a:r>
          </a:p>
          <a:p>
            <a:r>
              <a:rPr lang="en-US" sz="2000" dirty="0"/>
              <a:t>arrangements and how such arrangements will psychologically affect their</a:t>
            </a:r>
          </a:p>
          <a:p>
            <a:r>
              <a:rPr lang="en-US" sz="2000" dirty="0"/>
              <a:t>understanding of their role within her family.’</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1119449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98636-CC1D-D2E4-4B81-364A244333B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130A936-4FE1-5A75-466F-95643C532C18}"/>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P – No 2: Welfare [2026] EWCA Civ 571</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61F2204A-1608-47DF-6806-EA9055EDD72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8E3A4C8F-AD2A-759B-1143-95F8134A1E2B}"/>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C44ED218-B921-7FEE-F932-27449495740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1BAD0DEE-E747-270E-DFBC-83FF7FBE6A99}"/>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22D27963-BD80-C94C-488A-51669BB8B901}"/>
              </a:ext>
            </a:extLst>
          </p:cNvPr>
          <p:cNvSpPr>
            <a:spLocks noGrp="1"/>
          </p:cNvSpPr>
          <p:nvPr>
            <p:ph type="sldNum" sz="quarter" idx="12"/>
          </p:nvPr>
        </p:nvSpPr>
        <p:spPr/>
        <p:txBody>
          <a:bodyPr/>
          <a:lstStyle/>
          <a:p>
            <a:fld id="{DBBA1B4E-F5F2-431B-8E33-7EBE3726D570}" type="slidenum">
              <a:rPr lang="en-GB" smtClean="0"/>
              <a:t>22</a:t>
            </a:fld>
            <a:endParaRPr lang="en-GB"/>
          </a:p>
        </p:txBody>
      </p:sp>
      <p:sp>
        <p:nvSpPr>
          <p:cNvPr id="9" name="TextBox 8">
            <a:extLst>
              <a:ext uri="{FF2B5EF4-FFF2-40B4-BE49-F238E27FC236}">
                <a16:creationId xmlns:a16="http://schemas.microsoft.com/office/drawing/2014/main" id="{B935E224-0E2D-185E-C41B-35580264A2FE}"/>
              </a:ext>
            </a:extLst>
          </p:cNvPr>
          <p:cNvSpPr txBox="1"/>
          <p:nvPr/>
        </p:nvSpPr>
        <p:spPr>
          <a:xfrm>
            <a:off x="538416" y="1549814"/>
            <a:ext cx="9907788" cy="7786747"/>
          </a:xfrm>
          <a:prstGeom prst="rect">
            <a:avLst/>
          </a:prstGeom>
          <a:noFill/>
        </p:spPr>
        <p:txBody>
          <a:bodyPr wrap="square" rtlCol="0">
            <a:spAutoFit/>
          </a:bodyPr>
          <a:lstStyle/>
          <a:p>
            <a:pPr marL="342900" indent="-342900">
              <a:buFont typeface="Arial" panose="020B0604020202020204" pitchFamily="34" charset="0"/>
              <a:buChar char="•"/>
            </a:pPr>
            <a:r>
              <a:rPr lang="en-US" sz="2000" dirty="0"/>
              <a:t>Dismisses the appeal. Part of the reasoning on ground 5: </a:t>
            </a:r>
          </a:p>
          <a:p>
            <a:pPr marL="342900" indent="-342900">
              <a:buFont typeface="Arial" panose="020B0604020202020204" pitchFamily="34" charset="0"/>
              <a:buChar char="•"/>
            </a:pPr>
            <a:endParaRPr lang="en-US" sz="2000" dirty="0"/>
          </a:p>
          <a:p>
            <a:r>
              <a:rPr lang="en-GB" dirty="0"/>
              <a:t>“</a:t>
            </a:r>
            <a:r>
              <a:rPr lang="en-GB" b="1" dirty="0"/>
              <a:t>The primary role of a judge in making a welfare evaluation is to look to</a:t>
            </a:r>
          </a:p>
          <a:p>
            <a:r>
              <a:rPr lang="en-GB" b="1" dirty="0"/>
              <a:t>the future. Past events may be an important element in assessing future risk, and it will</a:t>
            </a:r>
          </a:p>
          <a:p>
            <a:r>
              <a:rPr lang="en-GB" b="1" dirty="0"/>
              <a:t>be for the judge to attribute weight to any particular event when assessing any future</a:t>
            </a:r>
          </a:p>
          <a:p>
            <a:r>
              <a:rPr lang="en-GB" b="1" dirty="0"/>
              <a:t>risk of harm</a:t>
            </a:r>
            <a:r>
              <a:rPr lang="en-GB" dirty="0"/>
              <a:t>. In paragraph 94, the judge is doing precisely that; the whole paragraph is</a:t>
            </a:r>
          </a:p>
          <a:p>
            <a:r>
              <a:rPr lang="en-GB" dirty="0"/>
              <a:t>focussed on the 2024 incident and her conclusion, as to future risk, is that, if an ordered</a:t>
            </a:r>
          </a:p>
          <a:p>
            <a:r>
              <a:rPr lang="en-GB" dirty="0"/>
              <a:t>regime that better meets the children’s needs is put in place, TP1 would be less likely</a:t>
            </a:r>
          </a:p>
          <a:p>
            <a:r>
              <a:rPr lang="en-GB" dirty="0"/>
              <a:t>to take matters into his own hands. </a:t>
            </a:r>
            <a:r>
              <a:rPr lang="en-GB" b="1" dirty="0"/>
              <a:t>On appeal, this court could only overturn the</a:t>
            </a:r>
          </a:p>
          <a:p>
            <a:r>
              <a:rPr lang="en-GB" b="1" dirty="0"/>
              <a:t>decision of a judge on a point such as this if it was clear that the judge’s evaluation was</a:t>
            </a:r>
          </a:p>
          <a:p>
            <a:r>
              <a:rPr lang="en-GB" b="1" dirty="0"/>
              <a:t>wrong, in the sense of not being reasonably open to the judge on the evidence. There is</a:t>
            </a:r>
          </a:p>
          <a:p>
            <a:r>
              <a:rPr lang="en-GB" b="1" dirty="0"/>
              <a:t>simply no basis for holding that that is the case here</a:t>
            </a:r>
            <a:r>
              <a:rPr lang="en-GB" dirty="0"/>
              <a:t>. The judge was fully seized of the</a:t>
            </a:r>
          </a:p>
          <a:p>
            <a:r>
              <a:rPr lang="en-GB" dirty="0"/>
              <a:t>evidence in the case, as a whole, including the 2024 incident. She engaged in analysing</a:t>
            </a:r>
          </a:p>
          <a:p>
            <a:r>
              <a:rPr lang="en-GB" dirty="0"/>
              <a:t>future risk in the light of that evidence and came to a conclusion that was plainly open</a:t>
            </a:r>
          </a:p>
          <a:p>
            <a:r>
              <a:rPr lang="en-GB" dirty="0"/>
              <a:t>to her.” [para 21]</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476912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7C121-D168-8D2B-5710-468701917E63}"/>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48CBD72-B705-7909-451C-DEA2CEC73DCD}"/>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P – No 2: Welfare [2026] EWCA Civ 571</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ACAFEF90-0710-DB7E-3AC7-FD1217F625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FF82AF1B-A159-D887-CD00-0518528252AC}"/>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CC22A426-7ABF-DFF0-5C47-678E7E6326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0B8C7AA2-AC30-3C11-6EC3-5DE45B13A619}"/>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701CA0D1-2BE3-7493-628A-00C79AFAEEA6}"/>
              </a:ext>
            </a:extLst>
          </p:cNvPr>
          <p:cNvSpPr>
            <a:spLocks noGrp="1"/>
          </p:cNvSpPr>
          <p:nvPr>
            <p:ph type="sldNum" sz="quarter" idx="12"/>
          </p:nvPr>
        </p:nvSpPr>
        <p:spPr/>
        <p:txBody>
          <a:bodyPr/>
          <a:lstStyle/>
          <a:p>
            <a:fld id="{DBBA1B4E-F5F2-431B-8E33-7EBE3726D570}" type="slidenum">
              <a:rPr lang="en-GB" smtClean="0"/>
              <a:t>23</a:t>
            </a:fld>
            <a:endParaRPr lang="en-GB"/>
          </a:p>
        </p:txBody>
      </p:sp>
      <p:sp>
        <p:nvSpPr>
          <p:cNvPr id="9" name="TextBox 8">
            <a:extLst>
              <a:ext uri="{FF2B5EF4-FFF2-40B4-BE49-F238E27FC236}">
                <a16:creationId xmlns:a16="http://schemas.microsoft.com/office/drawing/2014/main" id="{16391AFF-2B48-01B5-86D9-B7AD3211CAF0}"/>
              </a:ext>
            </a:extLst>
          </p:cNvPr>
          <p:cNvSpPr txBox="1"/>
          <p:nvPr/>
        </p:nvSpPr>
        <p:spPr>
          <a:xfrm>
            <a:off x="538416" y="1549814"/>
            <a:ext cx="9907788" cy="6924973"/>
          </a:xfrm>
          <a:prstGeom prst="rect">
            <a:avLst/>
          </a:prstGeom>
          <a:noFill/>
        </p:spPr>
        <p:txBody>
          <a:bodyPr wrap="square" rtlCol="0">
            <a:spAutoFit/>
          </a:bodyPr>
          <a:lstStyle/>
          <a:p>
            <a:pPr marL="342900" indent="-342900">
              <a:buFont typeface="Arial" panose="020B0604020202020204" pitchFamily="34" charset="0"/>
              <a:buChar char="•"/>
            </a:pPr>
            <a:r>
              <a:rPr lang="en-US" sz="2000" dirty="0"/>
              <a:t>Dismisses the appeal. Part of the reasoning on ground 6: </a:t>
            </a:r>
          </a:p>
          <a:p>
            <a:pPr marL="342900" indent="-342900">
              <a:buFont typeface="Arial" panose="020B0604020202020204" pitchFamily="34" charset="0"/>
              <a:buChar char="•"/>
            </a:pPr>
            <a:endParaRPr lang="en-US" sz="2000" dirty="0"/>
          </a:p>
          <a:p>
            <a:r>
              <a:rPr lang="en-GB" dirty="0"/>
              <a:t>“Ground 6 is more generally drawn, but, again, it seeks to pick out a single alleged</a:t>
            </a:r>
          </a:p>
          <a:p>
            <a:r>
              <a:rPr lang="en-GB" dirty="0"/>
              <a:t>omission that the judge is said to have made in her welfare evaluation. The appellant</a:t>
            </a:r>
          </a:p>
          <a:p>
            <a:r>
              <a:rPr lang="en-GB" dirty="0"/>
              <a:t>assets that the judge failed to analyse properly, if at all, the impact on the child of the</a:t>
            </a:r>
          </a:p>
          <a:p>
            <a:r>
              <a:rPr lang="en-GB" dirty="0"/>
              <a:t>child arrangements and how such arrangements will psychologically affect their</a:t>
            </a:r>
          </a:p>
          <a:p>
            <a:r>
              <a:rPr lang="en-GB" dirty="0"/>
              <a:t>understanding of their role within her family.” [para 23] </a:t>
            </a:r>
            <a:endParaRPr lang="en-US" sz="2000" dirty="0"/>
          </a:p>
          <a:p>
            <a:pPr marL="342900" indent="-342900">
              <a:buFont typeface="Arial" panose="020B0604020202020204" pitchFamily="34" charset="0"/>
              <a:buChar char="•"/>
            </a:pPr>
            <a:endParaRPr lang="en-US" sz="2000" dirty="0"/>
          </a:p>
          <a:p>
            <a:r>
              <a:rPr lang="en-GB" dirty="0"/>
              <a:t>“The appellant’s central criticism under Ground 6 is that the child arrangements have</a:t>
            </a:r>
          </a:p>
          <a:p>
            <a:r>
              <a:rPr lang="en-GB" dirty="0"/>
              <a:t>focused too much on creating equality in the minds of the children to try and reflect</a:t>
            </a:r>
          </a:p>
          <a:p>
            <a:r>
              <a:rPr lang="en-GB" dirty="0"/>
              <a:t>reality, rather than focusing on the subject child’s emotional stability and their</a:t>
            </a:r>
          </a:p>
          <a:p>
            <a:r>
              <a:rPr lang="en-GB" dirty="0"/>
              <a:t>understanding of the role they have in the family. It is thus a challenge as to the degree</a:t>
            </a:r>
          </a:p>
          <a:p>
            <a:r>
              <a:rPr lang="en-GB" dirty="0"/>
              <a:t>to which the judge sought to reintroduce TP1 into the child’s life, rather than an</a:t>
            </a:r>
          </a:p>
          <a:p>
            <a:r>
              <a:rPr lang="en-GB" dirty="0"/>
              <a:t>assertion that the judge was wrong to do so at all.” [para 25]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308818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A66995-05D5-6D49-B514-FFC4E70B0DB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264EA51-1F53-1434-6F2E-B9F0770BC566}"/>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EDA98474-CB20-DCCF-8756-F78A693732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51A68BEA-BC3A-85C7-612C-BB8901E1B51A}"/>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33D442F1-B2CE-7E36-B538-1306A2E405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881E5BD8-9B94-AF0C-AFAF-147F4D4A8F5E}"/>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887B29F7-AEBC-06C3-551F-4913BAA5CCB8}"/>
              </a:ext>
            </a:extLst>
          </p:cNvPr>
          <p:cNvSpPr>
            <a:spLocks noGrp="1"/>
          </p:cNvSpPr>
          <p:nvPr>
            <p:ph type="sldNum" sz="quarter" idx="12"/>
          </p:nvPr>
        </p:nvSpPr>
        <p:spPr/>
        <p:txBody>
          <a:bodyPr/>
          <a:lstStyle/>
          <a:p>
            <a:fld id="{DBBA1B4E-F5F2-431B-8E33-7EBE3726D570}" type="slidenum">
              <a:rPr lang="en-GB" smtClean="0"/>
              <a:t>24</a:t>
            </a:fld>
            <a:endParaRPr lang="en-GB"/>
          </a:p>
        </p:txBody>
      </p:sp>
      <p:sp>
        <p:nvSpPr>
          <p:cNvPr id="9" name="TextBox 8">
            <a:extLst>
              <a:ext uri="{FF2B5EF4-FFF2-40B4-BE49-F238E27FC236}">
                <a16:creationId xmlns:a16="http://schemas.microsoft.com/office/drawing/2014/main" id="{D9F8E052-2BE4-7667-16CF-4FC2182C8ED2}"/>
              </a:ext>
            </a:extLst>
          </p:cNvPr>
          <p:cNvSpPr txBox="1"/>
          <p:nvPr/>
        </p:nvSpPr>
        <p:spPr>
          <a:xfrm>
            <a:off x="538416" y="1549814"/>
            <a:ext cx="9907788" cy="5078313"/>
          </a:xfrm>
          <a:prstGeom prst="rect">
            <a:avLst/>
          </a:prstGeom>
          <a:noFill/>
        </p:spPr>
        <p:txBody>
          <a:bodyPr wrap="square" rtlCol="0">
            <a:spAutoFit/>
          </a:bodyPr>
          <a:lstStyle/>
          <a:p>
            <a:pPr marL="342900" indent="-342900">
              <a:buFont typeface="Arial" panose="020B0604020202020204" pitchFamily="34" charset="0"/>
              <a:buChar char="•"/>
            </a:pPr>
            <a:r>
              <a:rPr lang="en-US" sz="2000" dirty="0"/>
              <a:t>Robert Albon – unregulated sperm donor to an extraordinary number of children. </a:t>
            </a:r>
          </a:p>
          <a:p>
            <a:endParaRPr lang="en-US" sz="2000" dirty="0"/>
          </a:p>
          <a:p>
            <a:pPr marL="342900" indent="-342900">
              <a:buFont typeface="Arial" panose="020B0604020202020204" pitchFamily="34" charset="0"/>
              <a:buChar char="•"/>
            </a:pPr>
            <a:r>
              <a:rPr lang="en-US" sz="2000" dirty="0"/>
              <a:t>The case deals with when the court can refuse a declaration of parentage on the basis of public policy.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hlinkClick r:id="rId5"/>
              </a:rPr>
              <a:t>https://www.bailii.org/ew/cases/EWHC/Fam/2026/878.html</a:t>
            </a:r>
            <a:r>
              <a:rPr lang="en-US" sz="2000" dirty="0"/>
              <a:t> </a:t>
            </a:r>
          </a:p>
          <a:p>
            <a:r>
              <a:rPr lang="en-GB" dirty="0"/>
              <a:t> </a:t>
            </a: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087965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9333E-533F-2F1A-F4DF-F0D3CC1927B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E93BF5B-D69F-8B63-A514-AF5075FA7B5F}"/>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5C9E6222-F459-3BDA-EDC4-9BFCD4015B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5906C2DE-177F-126E-74B5-FBB984620D0B}"/>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608B9E5A-86BA-C647-6E1A-6DBC171530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F735AB19-609F-26C3-2231-16953E34E7EB}"/>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353B220-CE55-47AB-BEDC-8A914DE733D1}"/>
              </a:ext>
            </a:extLst>
          </p:cNvPr>
          <p:cNvSpPr>
            <a:spLocks noGrp="1"/>
          </p:cNvSpPr>
          <p:nvPr>
            <p:ph type="sldNum" sz="quarter" idx="12"/>
          </p:nvPr>
        </p:nvSpPr>
        <p:spPr/>
        <p:txBody>
          <a:bodyPr/>
          <a:lstStyle/>
          <a:p>
            <a:fld id="{DBBA1B4E-F5F2-431B-8E33-7EBE3726D570}" type="slidenum">
              <a:rPr lang="en-GB" smtClean="0"/>
              <a:t>25</a:t>
            </a:fld>
            <a:endParaRPr lang="en-GB"/>
          </a:p>
        </p:txBody>
      </p:sp>
      <p:sp>
        <p:nvSpPr>
          <p:cNvPr id="9" name="TextBox 8">
            <a:extLst>
              <a:ext uri="{FF2B5EF4-FFF2-40B4-BE49-F238E27FC236}">
                <a16:creationId xmlns:a16="http://schemas.microsoft.com/office/drawing/2014/main" id="{3EC39EAA-6741-19B4-5BCA-398680170840}"/>
              </a:ext>
            </a:extLst>
          </p:cNvPr>
          <p:cNvSpPr txBox="1"/>
          <p:nvPr/>
        </p:nvSpPr>
        <p:spPr>
          <a:xfrm>
            <a:off x="538416" y="1549814"/>
            <a:ext cx="9907788" cy="7540526"/>
          </a:xfrm>
          <a:prstGeom prst="rect">
            <a:avLst/>
          </a:prstGeom>
          <a:noFill/>
        </p:spPr>
        <p:txBody>
          <a:bodyPr wrap="square" rtlCol="0">
            <a:spAutoFit/>
          </a:bodyPr>
          <a:lstStyle/>
          <a:p>
            <a:endParaRPr lang="en-US" sz="2000" dirty="0"/>
          </a:p>
          <a:p>
            <a:pPr marL="342900" indent="-342900">
              <a:buFont typeface="Arial" panose="020B0604020202020204" pitchFamily="34" charset="0"/>
              <a:buChar char="•"/>
            </a:pPr>
            <a:r>
              <a:rPr lang="en-US" sz="2000" dirty="0"/>
              <a:t>N was born in 2021. Her mother is JE and her social father is EF, Her biological father is Robert Albon. </a:t>
            </a:r>
          </a:p>
          <a:p>
            <a:pPr marL="342900" indent="-342900">
              <a:buFont typeface="Arial" panose="020B0604020202020204" pitchFamily="34" charset="0"/>
              <a:buChar char="•"/>
            </a:pPr>
            <a:r>
              <a:rPr lang="en-US" sz="2000" dirty="0"/>
              <a:t>During the relationship, EF began identifying as transgender. JE wished to have a child. EF did research and found </a:t>
            </a:r>
            <a:r>
              <a:rPr lang="en-US" sz="2000" dirty="0" err="1"/>
              <a:t>Mr</a:t>
            </a:r>
            <a:r>
              <a:rPr lang="en-US" sz="2000" dirty="0"/>
              <a:t> Albon as a possible sperm donor. He attended the home to provide sperm for £100, No pregnancy resulted. He then attended again for £150 Amazon Voucher. </a:t>
            </a:r>
          </a:p>
          <a:p>
            <a:pPr marL="342900" indent="-342900">
              <a:buFont typeface="Arial" panose="020B0604020202020204" pitchFamily="34" charset="0"/>
              <a:buChar char="•"/>
            </a:pPr>
            <a:r>
              <a:rPr lang="en-US" sz="2000" dirty="0"/>
              <a:t>In accordance with </a:t>
            </a:r>
            <a:r>
              <a:rPr lang="en-US" sz="2000" dirty="0" err="1"/>
              <a:t>Mr</a:t>
            </a:r>
            <a:r>
              <a:rPr lang="en-US" sz="2000" dirty="0"/>
              <a:t> Albon’s request on the day of donation, the couple informed </a:t>
            </a:r>
            <a:r>
              <a:rPr lang="en-US" sz="2000" dirty="0" err="1"/>
              <a:t>Mr</a:t>
            </a:r>
            <a:r>
              <a:rPr lang="en-US" sz="2000" dirty="0"/>
              <a:t> Albon of N’s birth. </a:t>
            </a:r>
          </a:p>
          <a:p>
            <a:pPr marL="342900" indent="-342900">
              <a:buFont typeface="Arial" panose="020B0604020202020204" pitchFamily="34" charset="0"/>
              <a:buChar char="•"/>
            </a:pPr>
            <a:r>
              <a:rPr lang="en-US" sz="2000" dirty="0"/>
              <a:t>JE says that she was clear this was to be the end of their contact with </a:t>
            </a:r>
            <a:r>
              <a:rPr lang="en-US" sz="2000" dirty="0" err="1"/>
              <a:t>Mr</a:t>
            </a:r>
            <a:r>
              <a:rPr lang="en-US" sz="2000" dirty="0"/>
              <a:t> Albon, and that there was no agreement that he would have any parental rights or future involvement in the child’s life.  JE regarded the donation of sperm as being a business transaction and nothing more.</a:t>
            </a:r>
          </a:p>
          <a:p>
            <a:pPr marL="342900" indent="-342900">
              <a:buFont typeface="Arial" panose="020B0604020202020204" pitchFamily="34" charset="0"/>
              <a:buChar char="•"/>
            </a:pPr>
            <a:endParaRPr lang="en-US" sz="2000" dirty="0"/>
          </a:p>
          <a:p>
            <a:r>
              <a:rPr lang="en-GB" dirty="0"/>
              <a:t> </a:t>
            </a: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2535886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04DD3-DAC3-CD4F-914A-38C6047C1DAF}"/>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F924380-7156-F040-BFEF-A4E05E55E220}"/>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8EDC58BA-8247-9CAA-3590-C6E4493047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58E35BFD-D1E9-A39F-0138-8E6C8633C288}"/>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64A48DFC-AA20-20A5-4760-910518F613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8BB0D2E6-8208-59B1-CD6C-9C78DAC6B194}"/>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B55F93FA-460D-9BBF-7AC8-7196842EE536}"/>
              </a:ext>
            </a:extLst>
          </p:cNvPr>
          <p:cNvSpPr>
            <a:spLocks noGrp="1"/>
          </p:cNvSpPr>
          <p:nvPr>
            <p:ph type="sldNum" sz="quarter" idx="12"/>
          </p:nvPr>
        </p:nvSpPr>
        <p:spPr/>
        <p:txBody>
          <a:bodyPr/>
          <a:lstStyle/>
          <a:p>
            <a:fld id="{DBBA1B4E-F5F2-431B-8E33-7EBE3726D570}" type="slidenum">
              <a:rPr lang="en-GB" smtClean="0"/>
              <a:t>26</a:t>
            </a:fld>
            <a:endParaRPr lang="en-GB"/>
          </a:p>
        </p:txBody>
      </p:sp>
      <p:sp>
        <p:nvSpPr>
          <p:cNvPr id="9" name="TextBox 8">
            <a:extLst>
              <a:ext uri="{FF2B5EF4-FFF2-40B4-BE49-F238E27FC236}">
                <a16:creationId xmlns:a16="http://schemas.microsoft.com/office/drawing/2014/main" id="{56230B7A-D656-C0A5-7CA0-B7B7313763E9}"/>
              </a:ext>
            </a:extLst>
          </p:cNvPr>
          <p:cNvSpPr txBox="1"/>
          <p:nvPr/>
        </p:nvSpPr>
        <p:spPr>
          <a:xfrm>
            <a:off x="538416" y="1549814"/>
            <a:ext cx="9907788" cy="6340197"/>
          </a:xfrm>
          <a:prstGeom prst="rect">
            <a:avLst/>
          </a:prstGeom>
          <a:noFill/>
        </p:spPr>
        <p:txBody>
          <a:bodyPr wrap="square" rtlCol="0">
            <a:spAutoFit/>
          </a:bodyPr>
          <a:lstStyle/>
          <a:p>
            <a:pPr marL="342900" indent="-342900">
              <a:buFont typeface="Arial" panose="020B0604020202020204" pitchFamily="34" charset="0"/>
              <a:buChar char="•"/>
            </a:pPr>
            <a:r>
              <a:rPr lang="en-US" sz="2000" dirty="0"/>
              <a:t>E and EF register N’s birth and register EF as the father. </a:t>
            </a:r>
          </a:p>
          <a:p>
            <a:endParaRPr lang="en-US" sz="2000" dirty="0"/>
          </a:p>
          <a:p>
            <a:pPr marL="342900" indent="-342900">
              <a:buFont typeface="Arial" panose="020B0604020202020204" pitchFamily="34" charset="0"/>
              <a:buChar char="•"/>
            </a:pPr>
            <a:r>
              <a:rPr lang="en-US" sz="2000" dirty="0"/>
              <a:t>JE and EF have separated. There has been separate court proceedings about arrangements for N with JE and EF. </a:t>
            </a:r>
          </a:p>
          <a:p>
            <a:endParaRPr lang="en-US" sz="2000" dirty="0"/>
          </a:p>
          <a:p>
            <a:pPr marL="342900" indent="-342900">
              <a:buFont typeface="Arial" panose="020B0604020202020204" pitchFamily="34" charset="0"/>
              <a:buChar char="•"/>
            </a:pPr>
            <a:r>
              <a:rPr lang="en-US" sz="2000" dirty="0"/>
              <a:t>In 2023, </a:t>
            </a:r>
            <a:r>
              <a:rPr lang="en-US" sz="2000" dirty="0" err="1"/>
              <a:t>Mr</a:t>
            </a:r>
            <a:r>
              <a:rPr lang="en-US" sz="2000" dirty="0"/>
              <a:t> Albon applied for a declaration that he is N’s father and EF is not N’s father. </a:t>
            </a:r>
            <a:r>
              <a:rPr lang="en-US" sz="2000" dirty="0" err="1"/>
              <a:t>Mr</a:t>
            </a:r>
            <a:r>
              <a:rPr lang="en-US" sz="2000" dirty="0"/>
              <a:t> Albon also sought direct contact but this was not pursued </a:t>
            </a:r>
          </a:p>
          <a:p>
            <a:r>
              <a:rPr lang="en-US" sz="2000" dirty="0"/>
              <a:t> </a:t>
            </a:r>
          </a:p>
          <a:p>
            <a:pPr marL="342900" indent="-342900">
              <a:buFont typeface="Arial" panose="020B0604020202020204" pitchFamily="34" charset="0"/>
              <a:buChar char="•"/>
            </a:pPr>
            <a:r>
              <a:rPr lang="en-US" sz="2000" dirty="0"/>
              <a:t>The case was heard back in October 2025 but judgment was reserved pending the decision in Re J, Re M and Re P. </a:t>
            </a:r>
          </a:p>
          <a:p>
            <a:endParaRPr lang="en-US" sz="2000" dirty="0"/>
          </a:p>
          <a:p>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1225780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B71FB-DF50-F9C1-C12C-021B1A509CA2}"/>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95B3482-6D35-A45B-DA63-B4A34EEBEA12}"/>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7E8D1C7F-9C64-D6A3-AB01-9807865368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F2A95C95-38F3-2C26-0E80-44289E491822}"/>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AF241459-D81C-9D10-6FDE-12CD25D056F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09C1EB7E-6E31-655C-EBA6-CE24320157D2}"/>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0E6F352E-F347-D4C5-688E-49F77AB1AB33}"/>
              </a:ext>
            </a:extLst>
          </p:cNvPr>
          <p:cNvSpPr>
            <a:spLocks noGrp="1"/>
          </p:cNvSpPr>
          <p:nvPr>
            <p:ph type="sldNum" sz="quarter" idx="12"/>
          </p:nvPr>
        </p:nvSpPr>
        <p:spPr/>
        <p:txBody>
          <a:bodyPr/>
          <a:lstStyle/>
          <a:p>
            <a:fld id="{DBBA1B4E-F5F2-431B-8E33-7EBE3726D570}" type="slidenum">
              <a:rPr lang="en-GB" smtClean="0"/>
              <a:t>27</a:t>
            </a:fld>
            <a:endParaRPr lang="en-GB"/>
          </a:p>
        </p:txBody>
      </p:sp>
      <p:sp>
        <p:nvSpPr>
          <p:cNvPr id="9" name="TextBox 8">
            <a:extLst>
              <a:ext uri="{FF2B5EF4-FFF2-40B4-BE49-F238E27FC236}">
                <a16:creationId xmlns:a16="http://schemas.microsoft.com/office/drawing/2014/main" id="{CD2E15EE-F066-3B46-5E3B-795367187065}"/>
              </a:ext>
            </a:extLst>
          </p:cNvPr>
          <p:cNvSpPr txBox="1"/>
          <p:nvPr/>
        </p:nvSpPr>
        <p:spPr>
          <a:xfrm>
            <a:off x="538416" y="1549814"/>
            <a:ext cx="9907788" cy="6340197"/>
          </a:xfrm>
          <a:prstGeom prst="rect">
            <a:avLst/>
          </a:prstGeom>
          <a:noFill/>
        </p:spPr>
        <p:txBody>
          <a:bodyPr wrap="square" rtlCol="0">
            <a:spAutoFit/>
          </a:bodyPr>
          <a:lstStyle/>
          <a:p>
            <a:pPr marL="342900" indent="-342900">
              <a:buFont typeface="Arial" panose="020B0604020202020204" pitchFamily="34" charset="0"/>
              <a:buChar char="•"/>
            </a:pPr>
            <a:r>
              <a:rPr lang="en-US" sz="2000" dirty="0"/>
              <a:t>For context, </a:t>
            </a:r>
            <a:r>
              <a:rPr lang="en-US" sz="2000" dirty="0" err="1"/>
              <a:t>Mr</a:t>
            </a:r>
            <a:r>
              <a:rPr lang="en-US" sz="2000" dirty="0"/>
              <a:t> Albon makes an uncorroborated claim that he is the father of around 180 children in the world over the course of 12 years. </a:t>
            </a:r>
          </a:p>
          <a:p>
            <a:endParaRPr lang="en-US" sz="2000" dirty="0"/>
          </a:p>
          <a:p>
            <a:pPr marL="342900" indent="-342900">
              <a:buFont typeface="Arial" panose="020B0604020202020204" pitchFamily="34" charset="0"/>
              <a:buChar char="•"/>
            </a:pPr>
            <a:r>
              <a:rPr lang="en-US" sz="2000" dirty="0"/>
              <a:t>Two other decisions involving </a:t>
            </a:r>
            <a:r>
              <a:rPr lang="en-US" sz="2000" dirty="0" err="1"/>
              <a:t>Mr</a:t>
            </a:r>
            <a:r>
              <a:rPr lang="en-US" sz="2000" dirty="0"/>
              <a:t> Albon are discussed in the judgment. </a:t>
            </a:r>
            <a:r>
              <a:rPr lang="en-US" sz="2000" dirty="0" err="1"/>
              <a:t>Mr</a:t>
            </a:r>
            <a:r>
              <a:rPr lang="en-US" sz="2000" dirty="0"/>
              <a:t> Albon had been had been found in previous proceedings, “</a:t>
            </a:r>
            <a:r>
              <a:rPr lang="en-US" sz="2000" i="1" dirty="0"/>
              <a:t>a man who has a complete absence of sensitivity or empathy, is wholly </a:t>
            </a:r>
            <a:r>
              <a:rPr lang="en-US" sz="2000" i="1" dirty="0" err="1"/>
              <a:t>self-centred</a:t>
            </a:r>
            <a:r>
              <a:rPr lang="en-US" sz="2000" i="1" dirty="0"/>
              <a:t> and will stop at nothing to get what he wants.”  </a:t>
            </a:r>
            <a:r>
              <a:rPr lang="en-US" sz="2000" dirty="0"/>
              <a:t>[para 12] </a:t>
            </a:r>
          </a:p>
          <a:p>
            <a:endParaRPr lang="en-US" sz="2000" dirty="0"/>
          </a:p>
          <a:p>
            <a:pPr marL="342900" indent="-342900">
              <a:buFont typeface="Arial" panose="020B0604020202020204" pitchFamily="34" charset="0"/>
              <a:buChar char="•"/>
            </a:pPr>
            <a:r>
              <a:rPr lang="en-US" sz="2000" dirty="0"/>
              <a:t>The mothers were often vulnerable.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9110758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C9504-E9E7-AB4E-8CDA-E0BC73A2C2C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00C48DA3-8080-E344-932F-2EB182EA7DBB}"/>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0B0B7B7A-FF00-C5EE-3CFF-A9D44F54C1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135CFB83-2ED9-E7FA-CBC8-92411FCFE3B6}"/>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5CBCCE31-B367-11AC-56AC-DF75A011FCB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BF32352C-8AAB-19D7-334E-3CCF44039561}"/>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B1C70536-10E5-1BB5-49A2-60ACF5FF131A}"/>
              </a:ext>
            </a:extLst>
          </p:cNvPr>
          <p:cNvSpPr>
            <a:spLocks noGrp="1"/>
          </p:cNvSpPr>
          <p:nvPr>
            <p:ph type="sldNum" sz="quarter" idx="12"/>
          </p:nvPr>
        </p:nvSpPr>
        <p:spPr/>
        <p:txBody>
          <a:bodyPr/>
          <a:lstStyle/>
          <a:p>
            <a:fld id="{DBBA1B4E-F5F2-431B-8E33-7EBE3726D570}" type="slidenum">
              <a:rPr lang="en-GB" smtClean="0"/>
              <a:t>28</a:t>
            </a:fld>
            <a:endParaRPr lang="en-GB"/>
          </a:p>
        </p:txBody>
      </p:sp>
      <p:sp>
        <p:nvSpPr>
          <p:cNvPr id="9" name="TextBox 8">
            <a:extLst>
              <a:ext uri="{FF2B5EF4-FFF2-40B4-BE49-F238E27FC236}">
                <a16:creationId xmlns:a16="http://schemas.microsoft.com/office/drawing/2014/main" id="{5CC9EE76-0995-EF60-12EE-07D795C99814}"/>
              </a:ext>
            </a:extLst>
          </p:cNvPr>
          <p:cNvSpPr txBox="1"/>
          <p:nvPr/>
        </p:nvSpPr>
        <p:spPr>
          <a:xfrm>
            <a:off x="538416" y="1549814"/>
            <a:ext cx="9907788" cy="7817525"/>
          </a:xfrm>
          <a:prstGeom prst="rect">
            <a:avLst/>
          </a:prstGeom>
          <a:noFill/>
        </p:spPr>
        <p:txBody>
          <a:bodyPr wrap="square" rtlCol="0">
            <a:spAutoFit/>
          </a:bodyPr>
          <a:lstStyle/>
          <a:p>
            <a:r>
              <a:rPr lang="en-US" sz="2000" b="1" dirty="0"/>
              <a:t>Principles </a:t>
            </a:r>
          </a:p>
          <a:p>
            <a:pPr marL="342900" indent="-342900">
              <a:buFont typeface="Arial" panose="020B0604020202020204" pitchFamily="34" charset="0"/>
              <a:buChar char="•"/>
            </a:pPr>
            <a:r>
              <a:rPr lang="en-US" sz="2000" b="1" dirty="0"/>
              <a:t>Taken from para 39: </a:t>
            </a:r>
          </a:p>
          <a:p>
            <a:endParaRPr lang="en-US" sz="2000" b="1" dirty="0"/>
          </a:p>
          <a:p>
            <a:pPr marL="342900" indent="-342900">
              <a:buFont typeface="Arial" panose="020B0604020202020204" pitchFamily="34" charset="0"/>
              <a:buChar char="•"/>
            </a:pPr>
            <a:r>
              <a:rPr lang="en-US" sz="2000" dirty="0"/>
              <a:t>The Court may refuse to hear an application for a declaration of parentage if it considers that the determination of the application would not be in the best interests of the Child (s55A(5) Family Law Act 1986);</a:t>
            </a:r>
          </a:p>
          <a:p>
            <a:endParaRPr lang="en-US" sz="2000" dirty="0"/>
          </a:p>
          <a:p>
            <a:pPr marL="342900" indent="-342900">
              <a:buFont typeface="Arial" panose="020B0604020202020204" pitchFamily="34" charset="0"/>
              <a:buChar char="•"/>
            </a:pPr>
            <a:r>
              <a:rPr lang="en-US" sz="2000" dirty="0"/>
              <a:t>T</a:t>
            </a:r>
            <a:r>
              <a:rPr lang="en-GB" sz="2000" dirty="0"/>
              <a:t>he burden of satisfying that negative test in s.55A(5) is upon the party who makes that assertion;</a:t>
            </a:r>
          </a:p>
          <a:p>
            <a:endParaRPr lang="en-GB" sz="2000" dirty="0"/>
          </a:p>
          <a:p>
            <a:pPr marL="342900" indent="-342900">
              <a:buFont typeface="Arial" panose="020B0604020202020204" pitchFamily="34" charset="0"/>
              <a:buChar char="•"/>
            </a:pPr>
            <a:r>
              <a:rPr lang="en-GB" sz="2000" dirty="0"/>
              <a:t>The court is only released from the obligation to make a declaration imposed by s.58(1) where to do so would manifestly be contrary to public policy.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036401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6F64F-ACF9-85A6-361E-5EB755E3AC5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A2C95C3-3788-0743-07D3-AECBED8029CE}"/>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DE2BCB87-0F12-BA03-E0F6-E1323F8624E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3C1BE23-DD0E-D49E-B5CB-798748372804}"/>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4889ABEA-8B94-9129-1C3C-A632D9122BF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420F9AD2-A491-9DA0-88B5-EFDB811EEA47}"/>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4A045EED-56ED-E8D2-0F8B-985F7FBBC3E6}"/>
              </a:ext>
            </a:extLst>
          </p:cNvPr>
          <p:cNvSpPr>
            <a:spLocks noGrp="1"/>
          </p:cNvSpPr>
          <p:nvPr>
            <p:ph type="sldNum" sz="quarter" idx="12"/>
          </p:nvPr>
        </p:nvSpPr>
        <p:spPr/>
        <p:txBody>
          <a:bodyPr/>
          <a:lstStyle/>
          <a:p>
            <a:fld id="{DBBA1B4E-F5F2-431B-8E33-7EBE3726D570}" type="slidenum">
              <a:rPr lang="en-GB" smtClean="0"/>
              <a:t>29</a:t>
            </a:fld>
            <a:endParaRPr lang="en-GB"/>
          </a:p>
        </p:txBody>
      </p:sp>
      <p:sp>
        <p:nvSpPr>
          <p:cNvPr id="9" name="TextBox 8">
            <a:extLst>
              <a:ext uri="{FF2B5EF4-FFF2-40B4-BE49-F238E27FC236}">
                <a16:creationId xmlns:a16="http://schemas.microsoft.com/office/drawing/2014/main" id="{458F836C-C7F3-8541-1CF3-F945BE8CFE9B}"/>
              </a:ext>
            </a:extLst>
          </p:cNvPr>
          <p:cNvSpPr txBox="1"/>
          <p:nvPr/>
        </p:nvSpPr>
        <p:spPr>
          <a:xfrm>
            <a:off x="538416" y="1549814"/>
            <a:ext cx="9907788" cy="8032968"/>
          </a:xfrm>
          <a:prstGeom prst="rect">
            <a:avLst/>
          </a:prstGeom>
          <a:noFill/>
        </p:spPr>
        <p:txBody>
          <a:bodyPr wrap="square" rtlCol="0">
            <a:spAutoFit/>
          </a:bodyPr>
          <a:lstStyle/>
          <a:p>
            <a:r>
              <a:rPr lang="en-US" sz="2000" b="1" dirty="0"/>
              <a:t>Principles continued…</a:t>
            </a:r>
          </a:p>
          <a:p>
            <a:pPr marL="342900" indent="-342900">
              <a:buFont typeface="Arial" panose="020B0604020202020204" pitchFamily="34" charset="0"/>
              <a:buChar char="•"/>
            </a:pPr>
            <a:r>
              <a:rPr lang="en-GB" dirty="0"/>
              <a:t>Section 55A(5) does not invite the court to carry out a simple assessment of whether it is in the child's best interests to have a determination of the application. It empowers the court to refuse to hear the application only if it considers that determining it, “would not be in the child's best interests”. By the time section 58 is reached, the impetus towards the declaration has become even stronger. It will be made unless to do so would not only be contrary to public policy but manifestly contrary to public policy; </a:t>
            </a:r>
          </a:p>
          <a:p>
            <a:endParaRPr lang="en-GB" dirty="0"/>
          </a:p>
          <a:p>
            <a:pPr marL="285750" indent="-285750">
              <a:buFont typeface="Arial" panose="020B0604020202020204" pitchFamily="34" charset="0"/>
              <a:buChar char="•"/>
            </a:pPr>
            <a:r>
              <a:rPr lang="en-GB" dirty="0"/>
              <a:t>The court’s powers under s.55A(5) and s. 58(1) are separate, distinct and fall for consideration at two different stages of the process. They should not be confused or conflated with each other. It is unlikely that an application will proceed to hearing, without being dismissed under s55A(5), yet fail at the conclusion of the process on welfare grounds which are such as to establish a situation manifestly contrary to public policy;</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295263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71A7A-0917-A8B9-B2A0-86948446034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CC2604B-625D-B306-29A4-56D1DD018F3B}"/>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CC7129B0-DF1B-0ABA-E1DC-F6F8ED451E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A9FDD496-ABB0-ECD3-6F9C-77AD862FDFB4}"/>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29FB8141-9C67-3B8D-7FE5-DC19606C8F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D7C5682A-154E-A98B-05FF-D019842E8211}"/>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0E9DABF-145D-3BC3-A5BC-73EC082564B2}"/>
              </a:ext>
            </a:extLst>
          </p:cNvPr>
          <p:cNvSpPr>
            <a:spLocks noGrp="1"/>
          </p:cNvSpPr>
          <p:nvPr>
            <p:ph type="sldNum" sz="quarter" idx="12"/>
          </p:nvPr>
        </p:nvSpPr>
        <p:spPr/>
        <p:txBody>
          <a:bodyPr/>
          <a:lstStyle/>
          <a:p>
            <a:fld id="{DBBA1B4E-F5F2-431B-8E33-7EBE3726D570}" type="slidenum">
              <a:rPr lang="en-GB" smtClean="0"/>
              <a:t>3</a:t>
            </a:fld>
            <a:endParaRPr lang="en-GB"/>
          </a:p>
        </p:txBody>
      </p:sp>
      <p:sp>
        <p:nvSpPr>
          <p:cNvPr id="9" name="TextBox 8">
            <a:extLst>
              <a:ext uri="{FF2B5EF4-FFF2-40B4-BE49-F238E27FC236}">
                <a16:creationId xmlns:a16="http://schemas.microsoft.com/office/drawing/2014/main" id="{A8B41417-E30C-937E-BFF0-27C73D1A2025}"/>
              </a:ext>
            </a:extLst>
          </p:cNvPr>
          <p:cNvSpPr txBox="1"/>
          <p:nvPr/>
        </p:nvSpPr>
        <p:spPr>
          <a:xfrm>
            <a:off x="1263316" y="1740568"/>
            <a:ext cx="9907788" cy="3662541"/>
          </a:xfrm>
          <a:prstGeom prst="rect">
            <a:avLst/>
          </a:prstGeom>
          <a:noFill/>
        </p:spPr>
        <p:txBody>
          <a:bodyPr wrap="square" rtlCol="0">
            <a:spAutoFit/>
          </a:bodyPr>
          <a:lstStyle/>
          <a:p>
            <a:pPr marL="285750" indent="-285750">
              <a:buFont typeface="Arial" panose="020B0604020202020204" pitchFamily="34" charset="0"/>
              <a:buChar char="•"/>
            </a:pPr>
            <a:r>
              <a:rPr lang="en-US" sz="2000" dirty="0"/>
              <a:t>20</a:t>
            </a:r>
            <a:r>
              <a:rPr lang="en-US" sz="2000" baseline="30000" dirty="0"/>
              <a:t>th</a:t>
            </a:r>
            <a:r>
              <a:rPr lang="en-US" sz="2000" dirty="0"/>
              <a:t> March 2026 – Sir Andrew McFarlane, King LJ, Stuart Smith LJ</a:t>
            </a:r>
          </a:p>
          <a:p>
            <a:endParaRPr lang="en-US" sz="2000" dirty="0"/>
          </a:p>
          <a:p>
            <a:pPr marL="285750" indent="-285750">
              <a:buFont typeface="Arial" panose="020B0604020202020204" pitchFamily="34" charset="0"/>
              <a:buChar char="•"/>
            </a:pPr>
            <a:r>
              <a:rPr lang="en-US" sz="2000" dirty="0"/>
              <a:t>The case is about Parental Responsibility </a:t>
            </a:r>
          </a:p>
          <a:p>
            <a:endParaRPr lang="en-US" sz="2000" dirty="0"/>
          </a:p>
          <a:p>
            <a:pPr marL="285750" indent="-285750">
              <a:buFont typeface="Arial" panose="020B0604020202020204" pitchFamily="34" charset="0"/>
              <a:buChar char="•"/>
            </a:pPr>
            <a:r>
              <a:rPr lang="en-US" sz="2000" dirty="0"/>
              <a:t>What are the legal consequences when an individual who is not, in law, a child’s father is, nevertheless, registered as such on the child’s birth certificate? </a:t>
            </a:r>
          </a:p>
          <a:p>
            <a:endParaRPr lang="en-US" sz="2000" dirty="0"/>
          </a:p>
          <a:p>
            <a:pPr marL="285750" indent="-285750">
              <a:buFont typeface="Arial" panose="020B0604020202020204" pitchFamily="34" charset="0"/>
              <a:buChar char="•"/>
            </a:pPr>
            <a:r>
              <a:rPr lang="en-US" sz="2000" dirty="0">
                <a:hlinkClick r:id="rId5"/>
              </a:rPr>
              <a:t>https://www.bailii.org/ew/cases/EWCA/Civ/2026/344.html</a:t>
            </a:r>
            <a:r>
              <a:rPr lang="en-US" sz="2000" dirty="0"/>
              <a: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7570777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285EF-6B27-3FCD-BE36-228B99C91493}"/>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8745FC5-EA5D-32BB-8032-3EF5F1CCA694}"/>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54F980D6-A300-1294-874A-6EDCBA1F67A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5650A06B-400E-B131-0017-5C2BFE455DB2}"/>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9FF771FB-04B0-A17B-0A72-2D5D052EFE9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F6D6E7B0-2893-46F7-1C44-7C9021F475C6}"/>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E2813EF0-8CFF-898C-B6EC-897E5522A807}"/>
              </a:ext>
            </a:extLst>
          </p:cNvPr>
          <p:cNvSpPr>
            <a:spLocks noGrp="1"/>
          </p:cNvSpPr>
          <p:nvPr>
            <p:ph type="sldNum" sz="quarter" idx="12"/>
          </p:nvPr>
        </p:nvSpPr>
        <p:spPr/>
        <p:txBody>
          <a:bodyPr/>
          <a:lstStyle/>
          <a:p>
            <a:fld id="{DBBA1B4E-F5F2-431B-8E33-7EBE3726D570}" type="slidenum">
              <a:rPr lang="en-GB" smtClean="0"/>
              <a:t>30</a:t>
            </a:fld>
            <a:endParaRPr lang="en-GB"/>
          </a:p>
        </p:txBody>
      </p:sp>
      <p:sp>
        <p:nvSpPr>
          <p:cNvPr id="9" name="TextBox 8">
            <a:extLst>
              <a:ext uri="{FF2B5EF4-FFF2-40B4-BE49-F238E27FC236}">
                <a16:creationId xmlns:a16="http://schemas.microsoft.com/office/drawing/2014/main" id="{5886097D-66B1-4EFA-8431-637BD4121F50}"/>
              </a:ext>
            </a:extLst>
          </p:cNvPr>
          <p:cNvSpPr txBox="1"/>
          <p:nvPr/>
        </p:nvSpPr>
        <p:spPr>
          <a:xfrm>
            <a:off x="538416" y="1549814"/>
            <a:ext cx="9907788" cy="7755969"/>
          </a:xfrm>
          <a:prstGeom prst="rect">
            <a:avLst/>
          </a:prstGeom>
          <a:noFill/>
        </p:spPr>
        <p:txBody>
          <a:bodyPr wrap="square" rtlCol="0">
            <a:spAutoFit/>
          </a:bodyPr>
          <a:lstStyle/>
          <a:p>
            <a:r>
              <a:rPr lang="en-US" sz="2000" b="1" dirty="0"/>
              <a:t>Principles continued… </a:t>
            </a:r>
          </a:p>
          <a:p>
            <a:pPr marL="285750" indent="-285750">
              <a:buFont typeface="Arial" panose="020B0604020202020204" pitchFamily="34" charset="0"/>
              <a:buChar char="•"/>
            </a:pPr>
            <a:r>
              <a:rPr lang="en-GB" dirty="0"/>
              <a:t>When determining an issue under s 55A(5) the gateway considerations that are likely to be engaged in most cases will include:</a:t>
            </a:r>
          </a:p>
          <a:p>
            <a:r>
              <a:rPr lang="en-GB" dirty="0" err="1"/>
              <a:t>i</a:t>
            </a:r>
            <a:r>
              <a:rPr lang="en-GB" dirty="0"/>
              <a:t>) The children’s ascertainable views about the application;</a:t>
            </a:r>
          </a:p>
          <a:p>
            <a:r>
              <a:rPr lang="en-GB" dirty="0"/>
              <a:t>ii) Whether there is evidence that the mere fact of considering the</a:t>
            </a:r>
          </a:p>
          <a:p>
            <a:r>
              <a:rPr lang="en-GB" dirty="0"/>
              <a:t>application would be likely to be harmful to the children;</a:t>
            </a:r>
          </a:p>
          <a:p>
            <a:r>
              <a:rPr lang="en-GB" dirty="0"/>
              <a:t>iii) Whether the application, if granted, would be likely to have such</a:t>
            </a:r>
          </a:p>
          <a:p>
            <a:r>
              <a:rPr lang="en-GB" dirty="0"/>
              <a:t>deleterious consequences for the children that I should not even</a:t>
            </a:r>
          </a:p>
          <a:p>
            <a:r>
              <a:rPr lang="en-GB" dirty="0"/>
              <a:t>proceed to determine it;</a:t>
            </a:r>
          </a:p>
          <a:p>
            <a:r>
              <a:rPr lang="en-GB" dirty="0"/>
              <a:t>iv) How determination of the application fits with the Article 8 ECHR</a:t>
            </a:r>
          </a:p>
          <a:p>
            <a:r>
              <a:rPr lang="en-GB" dirty="0"/>
              <a:t>rights of the individual members of the family.</a:t>
            </a:r>
          </a:p>
          <a:p>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3201440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519FA-B2C1-77EA-E53F-0CFD31830CB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5FEE920-9F16-3E9B-FFE3-8A1EC6CB509C}"/>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5244895-ABF8-A39B-A09B-341C1D317D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1796D16D-3966-1D8D-F958-CBF719D81829}"/>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556D6900-EDE4-BAEE-D7C2-E7AF12551C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73538642-9572-973C-B283-BAA2004B1AA5}"/>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117CA1C6-12E5-D5AE-0BB7-7A4087251458}"/>
              </a:ext>
            </a:extLst>
          </p:cNvPr>
          <p:cNvSpPr>
            <a:spLocks noGrp="1"/>
          </p:cNvSpPr>
          <p:nvPr>
            <p:ph type="sldNum" sz="quarter" idx="12"/>
          </p:nvPr>
        </p:nvSpPr>
        <p:spPr/>
        <p:txBody>
          <a:bodyPr/>
          <a:lstStyle/>
          <a:p>
            <a:fld id="{DBBA1B4E-F5F2-431B-8E33-7EBE3726D570}" type="slidenum">
              <a:rPr lang="en-GB" smtClean="0"/>
              <a:t>31</a:t>
            </a:fld>
            <a:endParaRPr lang="en-GB"/>
          </a:p>
        </p:txBody>
      </p:sp>
      <p:sp>
        <p:nvSpPr>
          <p:cNvPr id="9" name="TextBox 8">
            <a:extLst>
              <a:ext uri="{FF2B5EF4-FFF2-40B4-BE49-F238E27FC236}">
                <a16:creationId xmlns:a16="http://schemas.microsoft.com/office/drawing/2014/main" id="{C17656C6-9A0F-CDF6-BBD7-EE2403579570}"/>
              </a:ext>
            </a:extLst>
          </p:cNvPr>
          <p:cNvSpPr txBox="1"/>
          <p:nvPr/>
        </p:nvSpPr>
        <p:spPr>
          <a:xfrm>
            <a:off x="538416" y="1549814"/>
            <a:ext cx="9907788" cy="6124754"/>
          </a:xfrm>
          <a:prstGeom prst="rect">
            <a:avLst/>
          </a:prstGeom>
          <a:noFill/>
        </p:spPr>
        <p:txBody>
          <a:bodyPr wrap="square" rtlCol="0">
            <a:spAutoFit/>
          </a:bodyPr>
          <a:lstStyle/>
          <a:p>
            <a:r>
              <a:rPr lang="en-US" sz="2000" b="1" dirty="0"/>
              <a:t>Decision </a:t>
            </a:r>
          </a:p>
          <a:p>
            <a:endParaRPr lang="en-US" sz="2000" b="1" dirty="0"/>
          </a:p>
          <a:p>
            <a:pPr marL="285750" indent="-285750">
              <a:buFont typeface="Arial" panose="020B0604020202020204" pitchFamily="34" charset="0"/>
              <a:buChar char="•"/>
            </a:pPr>
            <a:r>
              <a:rPr lang="en-GB" dirty="0"/>
              <a:t>The Court considers the test in s55A(5) was not met. The Court notes that this is a high bar. The Court considered the potential harm of Mr Albon’s behaviour and character if he were to assert himself as a parent, however, the Court notes that the Family Court is used to one parent being very difficult and can deploy orders against that parent if their behaviour is contrary to the welfare of the child. (Paras. 66 – 77). </a:t>
            </a:r>
          </a:p>
          <a:p>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3342483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A090A-F063-6F00-C441-F48C9187B81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7343F6A-3BD9-2363-054A-D3BA36C80642}"/>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1EC20D6C-AF34-7B9C-8F41-E779518BAE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FBB19021-BEAB-FE17-D9E3-A8B831979D9A}"/>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C3B77C8F-9AE4-05BC-6B4B-51B7C53CEB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ACE4A41F-6867-CAC1-E5EC-5B659F507521}"/>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0CB345C2-5864-10F6-AA66-54081E11A8CB}"/>
              </a:ext>
            </a:extLst>
          </p:cNvPr>
          <p:cNvSpPr>
            <a:spLocks noGrp="1"/>
          </p:cNvSpPr>
          <p:nvPr>
            <p:ph type="sldNum" sz="quarter" idx="12"/>
          </p:nvPr>
        </p:nvSpPr>
        <p:spPr/>
        <p:txBody>
          <a:bodyPr/>
          <a:lstStyle/>
          <a:p>
            <a:fld id="{DBBA1B4E-F5F2-431B-8E33-7EBE3726D570}" type="slidenum">
              <a:rPr lang="en-GB" smtClean="0"/>
              <a:t>32</a:t>
            </a:fld>
            <a:endParaRPr lang="en-GB"/>
          </a:p>
        </p:txBody>
      </p:sp>
      <p:sp>
        <p:nvSpPr>
          <p:cNvPr id="9" name="TextBox 8">
            <a:extLst>
              <a:ext uri="{FF2B5EF4-FFF2-40B4-BE49-F238E27FC236}">
                <a16:creationId xmlns:a16="http://schemas.microsoft.com/office/drawing/2014/main" id="{CE1D9589-81CE-5BF6-F0BE-E00FE098016C}"/>
              </a:ext>
            </a:extLst>
          </p:cNvPr>
          <p:cNvSpPr txBox="1"/>
          <p:nvPr/>
        </p:nvSpPr>
        <p:spPr>
          <a:xfrm>
            <a:off x="538416" y="1549814"/>
            <a:ext cx="9907788" cy="8894743"/>
          </a:xfrm>
          <a:prstGeom prst="rect">
            <a:avLst/>
          </a:prstGeom>
          <a:noFill/>
        </p:spPr>
        <p:txBody>
          <a:bodyPr wrap="square" rtlCol="0">
            <a:spAutoFit/>
          </a:bodyPr>
          <a:lstStyle/>
          <a:p>
            <a:r>
              <a:rPr lang="en-US" sz="2000" b="1" dirty="0"/>
              <a:t>Decision</a:t>
            </a:r>
          </a:p>
          <a:p>
            <a:endParaRPr lang="en-US" sz="2000" b="1" dirty="0"/>
          </a:p>
          <a:p>
            <a:pPr marL="285750" indent="-285750">
              <a:buFont typeface="Arial" panose="020B0604020202020204" pitchFamily="34" charset="0"/>
              <a:buChar char="•"/>
            </a:pPr>
            <a:r>
              <a:rPr lang="en-GB" dirty="0"/>
              <a:t>S. 58 Public Policy – The Court find that the test is met [paras. 82-86].</a:t>
            </a:r>
          </a:p>
          <a:p>
            <a:endParaRPr lang="en-GB" i="1" dirty="0"/>
          </a:p>
          <a:p>
            <a:pPr marL="285750" indent="-285750">
              <a:buFont typeface="Arial" panose="020B0604020202020204" pitchFamily="34" charset="0"/>
              <a:buChar char="•"/>
            </a:pPr>
            <a:r>
              <a:rPr lang="en-GB" i="1" dirty="0"/>
              <a:t>“The bar set by s 58(1) is a high one, but the clarity of the</a:t>
            </a:r>
          </a:p>
          <a:p>
            <a:r>
              <a:rPr lang="en-GB" i="1" dirty="0"/>
              <a:t>statutory provisions and the scale on which Mr Albon has operated outside those</a:t>
            </a:r>
          </a:p>
          <a:p>
            <a:r>
              <a:rPr lang="en-GB" i="1" dirty="0"/>
              <a:t>provisions make it manifest that what he has been doing is contrary to public policy as</a:t>
            </a:r>
          </a:p>
          <a:p>
            <a:r>
              <a:rPr lang="en-GB" i="1" dirty="0"/>
              <a:t>established by Parliament in the HFEA legislation.”  </a:t>
            </a:r>
            <a:r>
              <a:rPr lang="en-GB" dirty="0"/>
              <a:t>[85]</a:t>
            </a:r>
          </a:p>
          <a:p>
            <a:endParaRPr lang="en-GB" i="1" dirty="0"/>
          </a:p>
          <a:p>
            <a:pPr marL="285750" indent="-285750">
              <a:buFont typeface="Arial" panose="020B0604020202020204" pitchFamily="34" charset="0"/>
              <a:buChar char="•"/>
            </a:pPr>
            <a:r>
              <a:rPr lang="en-GB" i="1" dirty="0"/>
              <a:t>“The outcome of the application is that, whilst the truth of the proposition to be</a:t>
            </a:r>
          </a:p>
          <a:p>
            <a:r>
              <a:rPr lang="en-GB" i="1" dirty="0"/>
              <a:t>declared (namely that Mr Albon is N’s father) is proved to the satisfaction of the</a:t>
            </a:r>
          </a:p>
          <a:p>
            <a:r>
              <a:rPr lang="en-GB" i="1" dirty="0"/>
              <a:t>court, the application for a declaration of parentage is dismissed on the ground that to</a:t>
            </a:r>
          </a:p>
          <a:p>
            <a:r>
              <a:rPr lang="en-GB" i="1" dirty="0"/>
              <a:t>grant it would manifestly be contrary to public policy.” </a:t>
            </a:r>
            <a:r>
              <a:rPr lang="en-GB" dirty="0"/>
              <a:t> [86]</a:t>
            </a:r>
          </a:p>
          <a:p>
            <a:endParaRPr lang="en-GB" i="1" dirty="0"/>
          </a:p>
          <a:p>
            <a:pPr marL="285750" indent="-285750">
              <a:buFont typeface="Arial" panose="020B0604020202020204" pitchFamily="34" charset="0"/>
              <a:buChar char="•"/>
            </a:pPr>
            <a:r>
              <a:rPr lang="en-GB" dirty="0"/>
              <a:t>A declaration was also made by consent that EF was not the father. </a:t>
            </a:r>
          </a:p>
          <a:p>
            <a:endParaRPr lang="en-GB" i="1" dirty="0"/>
          </a:p>
          <a:p>
            <a:r>
              <a:rPr lang="en-GB" i="1" dirty="0"/>
              <a:t> </a:t>
            </a:r>
          </a:p>
          <a:p>
            <a:pPr marL="342900" indent="-342900">
              <a:buFont typeface="Arial" panose="020B0604020202020204" pitchFamily="34" charset="0"/>
              <a:buChar char="•"/>
            </a:pPr>
            <a:endParaRPr lang="en-GB" i="1" dirty="0"/>
          </a:p>
          <a:p>
            <a:pPr marL="342900" indent="-342900">
              <a:buFont typeface="Arial" panose="020B0604020202020204" pitchFamily="34" charset="0"/>
              <a:buChar char="•"/>
            </a:pPr>
            <a:endParaRPr lang="en-US" sz="2000" i="1"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6887135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618385-C272-7308-6235-DB5E7C61BEB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8D417A6-172E-14C6-4E2B-81C590D0DBA3}"/>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r>
              <a:rPr lang="en-GB" b="1" dirty="0"/>
              <a:t>Re N (Paternity: Unregulated Sperm Donor)</a:t>
            </a:r>
            <a:r>
              <a:rPr lang="en-GB" dirty="0"/>
              <a:t> </a:t>
            </a:r>
            <a:r>
              <a:rPr lang="en-GB" b="1" dirty="0"/>
              <a:t>[2026] EWHC 878 (Fam)</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6B7B9202-F9AE-A0CC-1D0C-85896E4FBE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259D5680-D735-EF6D-E899-D6A870A2AC1C}"/>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D1D1EAE1-2AF7-C6D3-A3EF-C5A46A8D41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A11F3306-3D7B-0B9A-1AB0-815707B93597}"/>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3D7EE5F4-4545-0832-95AF-245A39EF9E39}"/>
              </a:ext>
            </a:extLst>
          </p:cNvPr>
          <p:cNvSpPr>
            <a:spLocks noGrp="1"/>
          </p:cNvSpPr>
          <p:nvPr>
            <p:ph type="sldNum" sz="quarter" idx="12"/>
          </p:nvPr>
        </p:nvSpPr>
        <p:spPr/>
        <p:txBody>
          <a:bodyPr/>
          <a:lstStyle/>
          <a:p>
            <a:fld id="{DBBA1B4E-F5F2-431B-8E33-7EBE3726D570}" type="slidenum">
              <a:rPr lang="en-GB" smtClean="0"/>
              <a:t>33</a:t>
            </a:fld>
            <a:endParaRPr lang="en-GB"/>
          </a:p>
        </p:txBody>
      </p:sp>
      <p:sp>
        <p:nvSpPr>
          <p:cNvPr id="9" name="TextBox 8">
            <a:extLst>
              <a:ext uri="{FF2B5EF4-FFF2-40B4-BE49-F238E27FC236}">
                <a16:creationId xmlns:a16="http://schemas.microsoft.com/office/drawing/2014/main" id="{2886E2DB-D206-AFC1-C9B5-3B40608E38A0}"/>
              </a:ext>
            </a:extLst>
          </p:cNvPr>
          <p:cNvSpPr txBox="1"/>
          <p:nvPr/>
        </p:nvSpPr>
        <p:spPr>
          <a:xfrm>
            <a:off x="538416" y="1549814"/>
            <a:ext cx="9907788" cy="8032968"/>
          </a:xfrm>
          <a:prstGeom prst="rect">
            <a:avLst/>
          </a:prstGeom>
          <a:noFill/>
        </p:spPr>
        <p:txBody>
          <a:bodyPr wrap="square" rtlCol="0">
            <a:spAutoFit/>
          </a:bodyPr>
          <a:lstStyle/>
          <a:p>
            <a:r>
              <a:rPr lang="en-US" sz="2000" b="1" dirty="0"/>
              <a:t>Principles</a:t>
            </a:r>
          </a:p>
          <a:p>
            <a:endParaRPr lang="en-GB" i="1" dirty="0"/>
          </a:p>
          <a:p>
            <a:pPr marL="285750" indent="-285750">
              <a:buFont typeface="Arial" panose="020B0604020202020204" pitchFamily="34" charset="0"/>
              <a:buChar char="•"/>
            </a:pPr>
            <a:r>
              <a:rPr lang="en-GB" i="1" dirty="0"/>
              <a:t>Before concluding, it is necessary to state that the facts of this case are extreme. It</a:t>
            </a:r>
          </a:p>
          <a:p>
            <a:r>
              <a:rPr lang="en-GB" i="1" dirty="0"/>
              <a:t>does not follow that all applications for a declaration of parentage by those who donate sperm to assist in the conception of a child outside the HFEA scheme will be</a:t>
            </a:r>
          </a:p>
          <a:p>
            <a:r>
              <a:rPr lang="en-GB" i="1" dirty="0"/>
              <a:t>dismissed on public policy grounds under s 58(1). It is not uncommon for conception</a:t>
            </a:r>
          </a:p>
          <a:p>
            <a:r>
              <a:rPr lang="en-GB" i="1" dirty="0"/>
              <a:t>to be arranged through sperm donated by a friend of the mother, or by some other</a:t>
            </a:r>
          </a:p>
          <a:p>
            <a:r>
              <a:rPr lang="en-GB" i="1" dirty="0"/>
              <a:t>single, informal arrangement. This case has involved sperm donation on a wholly</a:t>
            </a:r>
          </a:p>
          <a:p>
            <a:r>
              <a:rPr lang="en-GB" i="1" dirty="0"/>
              <a:t>different scale. Nothing that I have said in this judgment is intended to impact, one</a:t>
            </a:r>
          </a:p>
          <a:p>
            <a:r>
              <a:rPr lang="en-GB" i="1" dirty="0"/>
              <a:t>way or the other, on such cases, which will continue to be determined on their own</a:t>
            </a:r>
          </a:p>
          <a:p>
            <a:r>
              <a:rPr lang="en-GB" i="1" dirty="0"/>
              <a:t>facts as they arise. </a:t>
            </a:r>
            <a:r>
              <a:rPr lang="en-GB" dirty="0"/>
              <a:t> [para.88] </a:t>
            </a:r>
            <a:endParaRPr lang="en-GB" i="1" dirty="0"/>
          </a:p>
          <a:p>
            <a:endParaRPr lang="en-GB" dirty="0"/>
          </a:p>
          <a:p>
            <a:endParaRPr lang="en-GB" dirty="0"/>
          </a:p>
          <a:p>
            <a:endParaRPr lang="en-GB" i="1" dirty="0"/>
          </a:p>
          <a:p>
            <a:r>
              <a:rPr lang="en-GB" i="1" dirty="0"/>
              <a:t> </a:t>
            </a:r>
          </a:p>
          <a:p>
            <a:pPr marL="342900" indent="-342900">
              <a:buFont typeface="Arial" panose="020B0604020202020204" pitchFamily="34" charset="0"/>
              <a:buChar char="•"/>
            </a:pPr>
            <a:endParaRPr lang="en-GB" i="1" dirty="0"/>
          </a:p>
          <a:p>
            <a:pPr marL="342900" indent="-342900">
              <a:buFont typeface="Arial" panose="020B0604020202020204" pitchFamily="34" charset="0"/>
              <a:buChar char="•"/>
            </a:pPr>
            <a:endParaRPr lang="en-US" sz="2000" i="1"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6071226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8C6EC-4297-4DE8-3BD5-F16152AE83C5}"/>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22C4701D-6276-BF94-9BAE-F217B2D282CD}"/>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t>M v F and A [2026] EWFC 106 (B)</a:t>
            </a:r>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64141BAC-E02E-58F4-08C1-3F6BB42C7E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C73F706-19CC-13DC-B622-43BB8D589F0B}"/>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E7645798-CF0B-0B31-5631-F331AF25AA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88E17185-0D66-DEC2-F433-404BF3A48204}"/>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3EDEB30E-5612-38B1-CB25-427B7DE78B2E}"/>
              </a:ext>
            </a:extLst>
          </p:cNvPr>
          <p:cNvSpPr>
            <a:spLocks noGrp="1"/>
          </p:cNvSpPr>
          <p:nvPr>
            <p:ph type="sldNum" sz="quarter" idx="12"/>
          </p:nvPr>
        </p:nvSpPr>
        <p:spPr/>
        <p:txBody>
          <a:bodyPr/>
          <a:lstStyle/>
          <a:p>
            <a:fld id="{DBBA1B4E-F5F2-431B-8E33-7EBE3726D570}" type="slidenum">
              <a:rPr lang="en-GB" smtClean="0"/>
              <a:t>34</a:t>
            </a:fld>
            <a:endParaRPr lang="en-GB"/>
          </a:p>
        </p:txBody>
      </p:sp>
      <p:sp>
        <p:nvSpPr>
          <p:cNvPr id="9" name="TextBox 8">
            <a:extLst>
              <a:ext uri="{FF2B5EF4-FFF2-40B4-BE49-F238E27FC236}">
                <a16:creationId xmlns:a16="http://schemas.microsoft.com/office/drawing/2014/main" id="{8E4EB63E-6377-4049-44F6-258884EF870B}"/>
              </a:ext>
            </a:extLst>
          </p:cNvPr>
          <p:cNvSpPr txBox="1"/>
          <p:nvPr/>
        </p:nvSpPr>
        <p:spPr>
          <a:xfrm>
            <a:off x="414430" y="1583709"/>
            <a:ext cx="9907788" cy="7725192"/>
          </a:xfrm>
          <a:prstGeom prst="rect">
            <a:avLst/>
          </a:prstGeom>
          <a:noFill/>
        </p:spPr>
        <p:txBody>
          <a:bodyPr wrap="square" rtlCol="0">
            <a:spAutoFit/>
          </a:bodyPr>
          <a:lstStyle/>
          <a:p>
            <a:endParaRPr lang="en-GB" dirty="0"/>
          </a:p>
          <a:p>
            <a:pPr marL="285750" indent="-285750">
              <a:buFont typeface="Arial" panose="020B0604020202020204" pitchFamily="34" charset="0"/>
              <a:buChar char="•"/>
            </a:pPr>
            <a:r>
              <a:rPr lang="en-GB" dirty="0"/>
              <a:t>Decision made by HHJ Owens in Oxford to extend a prohibited steps order until a child is 18 and a non-molestation order until the child has completed university. </a:t>
            </a:r>
          </a:p>
          <a:p>
            <a:endParaRPr lang="en-GB" dirty="0"/>
          </a:p>
          <a:p>
            <a:pPr marL="285750" indent="-285750">
              <a:buFont typeface="Arial" panose="020B0604020202020204" pitchFamily="34" charset="0"/>
              <a:buChar char="•"/>
            </a:pPr>
            <a:r>
              <a:rPr lang="en-GB" dirty="0">
                <a:hlinkClick r:id="rId5"/>
              </a:rPr>
              <a:t>https://www.bailii.org/ew/cases/EWFC/OJ/2026/106.html</a:t>
            </a:r>
            <a:r>
              <a:rPr lang="en-GB" dirty="0"/>
              <a:t> </a:t>
            </a:r>
          </a:p>
          <a:p>
            <a:endParaRPr lang="en-GB" dirty="0"/>
          </a:p>
          <a:p>
            <a:pPr marL="285750" indent="-285750">
              <a:buFont typeface="Arial" panose="020B0604020202020204" pitchFamily="34" charset="0"/>
              <a:buChar char="•"/>
            </a:pPr>
            <a:r>
              <a:rPr lang="en-GB" dirty="0"/>
              <a:t>A, the child, was nearly 17 years old. The parties had been in dispute about her arrangements since she was 18 months old. The father did not follow court orders and sought contact on his terms. This had led to him receiving a suspended sentence in 2023. </a:t>
            </a:r>
          </a:p>
          <a:p>
            <a:endParaRPr lang="en-GB" dirty="0"/>
          </a:p>
          <a:p>
            <a:pPr marL="285750" indent="-285750">
              <a:buFont typeface="Arial" panose="020B0604020202020204" pitchFamily="34" charset="0"/>
              <a:buChar char="•"/>
            </a:pPr>
            <a:r>
              <a:rPr lang="en-GB" dirty="0"/>
              <a:t>HHJ Owens completes a comprehensive welfare analysis. </a:t>
            </a:r>
          </a:p>
          <a:p>
            <a:pPr marL="285750" indent="-285750">
              <a:buFont typeface="Arial" panose="020B0604020202020204" pitchFamily="34" charset="0"/>
              <a:buChar char="•"/>
            </a:pPr>
            <a:endParaRPr lang="en-GB" dirty="0"/>
          </a:p>
          <a:p>
            <a:r>
              <a:rPr lang="en-GB" i="1" dirty="0"/>
              <a:t> </a:t>
            </a:r>
          </a:p>
          <a:p>
            <a:pPr marL="342900" indent="-342900">
              <a:buFont typeface="Arial" panose="020B0604020202020204" pitchFamily="34" charset="0"/>
              <a:buChar char="•"/>
            </a:pPr>
            <a:endParaRPr lang="en-GB" i="1" dirty="0"/>
          </a:p>
          <a:p>
            <a:pPr marL="342900" indent="-342900">
              <a:buFont typeface="Arial" panose="020B0604020202020204" pitchFamily="34" charset="0"/>
              <a:buChar char="•"/>
            </a:pPr>
            <a:endParaRPr lang="en-US" sz="2000" i="1"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82609674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DF4A9-C481-4EFB-FC30-DFAE9DCC1F5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CB34329-0135-BBA8-6AF9-5DE1807AB6C9}"/>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t>M v F and A [2026] EWFC 106 (B)</a:t>
            </a:r>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50E67438-7BAF-90B8-5912-02AE79BCC4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1A1437FD-FDD5-DE90-5E5E-69DAE87249F3}"/>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F9C84173-BAE1-C4E9-A20D-25222CEBF0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1BAC9B39-67F0-849D-770A-2D506ACB8704}"/>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F86CBFBF-9D1A-E337-55C2-0D267573DB4A}"/>
              </a:ext>
            </a:extLst>
          </p:cNvPr>
          <p:cNvSpPr>
            <a:spLocks noGrp="1"/>
          </p:cNvSpPr>
          <p:nvPr>
            <p:ph type="sldNum" sz="quarter" idx="12"/>
          </p:nvPr>
        </p:nvSpPr>
        <p:spPr/>
        <p:txBody>
          <a:bodyPr/>
          <a:lstStyle/>
          <a:p>
            <a:fld id="{DBBA1B4E-F5F2-431B-8E33-7EBE3726D570}" type="slidenum">
              <a:rPr lang="en-GB" smtClean="0"/>
              <a:t>35</a:t>
            </a:fld>
            <a:endParaRPr lang="en-GB"/>
          </a:p>
        </p:txBody>
      </p:sp>
      <p:sp>
        <p:nvSpPr>
          <p:cNvPr id="9" name="TextBox 8">
            <a:extLst>
              <a:ext uri="{FF2B5EF4-FFF2-40B4-BE49-F238E27FC236}">
                <a16:creationId xmlns:a16="http://schemas.microsoft.com/office/drawing/2014/main" id="{CC77D234-7B74-8666-5BCD-9DA86C1CCFFE}"/>
              </a:ext>
            </a:extLst>
          </p:cNvPr>
          <p:cNvSpPr txBox="1"/>
          <p:nvPr/>
        </p:nvSpPr>
        <p:spPr>
          <a:xfrm>
            <a:off x="414430" y="1583709"/>
            <a:ext cx="9907788" cy="7448193"/>
          </a:xfrm>
          <a:prstGeom prst="rect">
            <a:avLst/>
          </a:prstGeom>
          <a:noFill/>
        </p:spPr>
        <p:txBody>
          <a:bodyPr wrap="square" rtlCol="0">
            <a:spAutoFit/>
          </a:bodyPr>
          <a:lstStyle/>
          <a:p>
            <a:pPr marL="285750" indent="-285750">
              <a:buFont typeface="Arial" panose="020B0604020202020204" pitchFamily="34" charset="0"/>
              <a:buChar char="•"/>
            </a:pPr>
            <a:r>
              <a:rPr lang="en-GB" dirty="0"/>
              <a:t>The Court makes a child arrangements order whereby the father may have indirect contact with A. (This is because, A, surprisingly, was still open to indirect contact but did not wish to see her father). </a:t>
            </a:r>
          </a:p>
          <a:p>
            <a:pPr marL="285750" indent="-285750">
              <a:buFont typeface="Arial" panose="020B0604020202020204" pitchFamily="34" charset="0"/>
              <a:buChar char="•"/>
            </a:pPr>
            <a:r>
              <a:rPr lang="en-GB" dirty="0"/>
              <a:t>A prohibited steps order preventing F from meeting or attempting to meet A or have communication with her except as provided in the child arrangements order. Penal notice attached. </a:t>
            </a:r>
          </a:p>
          <a:p>
            <a:pPr marL="285750" indent="-285750">
              <a:buFont typeface="Arial" panose="020B0604020202020204" pitchFamily="34" charset="0"/>
              <a:buChar char="•"/>
            </a:pPr>
            <a:r>
              <a:rPr lang="en-GB" dirty="0"/>
              <a:t>Section 91(14) Order preventing F from making any further applications without the permission of the court, that will cover both applications for orders under section 8 of the Act or to enforce the order. This is to last until A is 18. </a:t>
            </a:r>
          </a:p>
          <a:p>
            <a:pPr marL="285750" indent="-285750">
              <a:buFont typeface="Arial" panose="020B0604020202020204" pitchFamily="34" charset="0"/>
              <a:buChar char="•"/>
            </a:pPr>
            <a:r>
              <a:rPr lang="en-GB" dirty="0"/>
              <a:t>The non-molestation order to last until A finishes university  - so 2031. The Judge took into account that A could apply for a non-molestation order at 18, however, the Judge decided that this would risk significant psychological and emotional impact on A and it could affect her educational achievement [para.37] </a:t>
            </a:r>
          </a:p>
          <a:p>
            <a:pPr marL="342900" indent="-342900">
              <a:buFont typeface="Arial" panose="020B0604020202020204" pitchFamily="34" charset="0"/>
              <a:buChar char="•"/>
            </a:pPr>
            <a:endParaRPr lang="en-GB" i="1" dirty="0"/>
          </a:p>
          <a:p>
            <a:pPr marL="342900" indent="-342900">
              <a:buFont typeface="Arial" panose="020B0604020202020204" pitchFamily="34" charset="0"/>
              <a:buChar char="•"/>
            </a:pPr>
            <a:endParaRPr lang="en-US" sz="2000" i="1"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1509580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0E960-3728-3101-AF2A-9F2B2B208BD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C9A4116-817E-B738-07B5-D6A0DD16A788}"/>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Future Considerations</a:t>
            </a:r>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ED04BA98-846F-984F-7838-F7AD90D54D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47106778-3190-F684-738D-6E932F7CE962}"/>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B4FDC7E5-2013-CECE-6B84-00A4EDE2B0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B29E7DBA-472C-1D59-4282-C16C3FB85759}"/>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FDCF788-BE2A-1201-488A-0666AACF2E8A}"/>
              </a:ext>
            </a:extLst>
          </p:cNvPr>
          <p:cNvSpPr>
            <a:spLocks noGrp="1"/>
          </p:cNvSpPr>
          <p:nvPr>
            <p:ph type="sldNum" sz="quarter" idx="12"/>
          </p:nvPr>
        </p:nvSpPr>
        <p:spPr/>
        <p:txBody>
          <a:bodyPr/>
          <a:lstStyle/>
          <a:p>
            <a:fld id="{DBBA1B4E-F5F2-431B-8E33-7EBE3726D570}" type="slidenum">
              <a:rPr lang="en-GB" smtClean="0"/>
              <a:t>36</a:t>
            </a:fld>
            <a:endParaRPr lang="en-GB"/>
          </a:p>
        </p:txBody>
      </p:sp>
      <p:sp>
        <p:nvSpPr>
          <p:cNvPr id="9" name="TextBox 8">
            <a:extLst>
              <a:ext uri="{FF2B5EF4-FFF2-40B4-BE49-F238E27FC236}">
                <a16:creationId xmlns:a16="http://schemas.microsoft.com/office/drawing/2014/main" id="{585A6E56-7620-A1D6-5BC4-D69088D97023}"/>
              </a:ext>
            </a:extLst>
          </p:cNvPr>
          <p:cNvSpPr txBox="1"/>
          <p:nvPr/>
        </p:nvSpPr>
        <p:spPr>
          <a:xfrm>
            <a:off x="414430" y="1583709"/>
            <a:ext cx="9907788" cy="5386090"/>
          </a:xfrm>
          <a:prstGeom prst="rect">
            <a:avLst/>
          </a:prstGeom>
          <a:noFill/>
        </p:spPr>
        <p:txBody>
          <a:bodyPr wrap="square" rtlCol="0">
            <a:spAutoFit/>
          </a:bodyPr>
          <a:lstStyle/>
          <a:p>
            <a:pPr marL="342900" indent="-342900">
              <a:buFont typeface="Arial" panose="020B0604020202020204" pitchFamily="34" charset="0"/>
              <a:buChar char="•"/>
            </a:pPr>
            <a:endParaRPr lang="en-GB" i="1" dirty="0"/>
          </a:p>
          <a:p>
            <a:pPr marL="342900" indent="-342900" algn="ctr">
              <a:buFont typeface="Arial" panose="020B0604020202020204" pitchFamily="34" charset="0"/>
              <a:buChar char="•"/>
            </a:pPr>
            <a:endParaRPr lang="en-US" sz="2000" dirty="0"/>
          </a:p>
          <a:p>
            <a:pPr marL="342900" indent="-342900" algn="ctr">
              <a:buFont typeface="Arial" panose="020B0604020202020204" pitchFamily="34" charset="0"/>
              <a:buChar char="•"/>
            </a:pPr>
            <a:endParaRPr lang="en-US" sz="2000" dirty="0"/>
          </a:p>
          <a:p>
            <a:pPr marL="342900" indent="-342900" algn="ctr">
              <a:buFont typeface="Arial" panose="020B0604020202020204" pitchFamily="34" charset="0"/>
              <a:buChar char="•"/>
            </a:pPr>
            <a:endParaRPr lang="en-US" sz="2000" dirty="0"/>
          </a:p>
          <a:p>
            <a:pPr marL="342900" indent="-342900" algn="ctr">
              <a:buFont typeface="Arial" panose="020B0604020202020204" pitchFamily="34" charset="0"/>
              <a:buChar char="•"/>
            </a:pPr>
            <a:r>
              <a:rPr lang="en-US" sz="2000" dirty="0"/>
              <a:t>Child Focused Courts – to be rolled out nationally in the next 3 years.</a:t>
            </a:r>
          </a:p>
          <a:p>
            <a:endParaRPr lang="en-US" sz="2000" dirty="0"/>
          </a:p>
          <a:p>
            <a:endParaRPr lang="en-US" sz="2000" dirty="0"/>
          </a:p>
          <a:p>
            <a:pPr marL="342900" indent="-342900">
              <a:buFont typeface="Arial" panose="020B0604020202020204" pitchFamily="34" charset="0"/>
              <a:buChar char="•"/>
            </a:pPr>
            <a:endParaRPr lang="en-US" sz="2000" dirty="0"/>
          </a:p>
          <a:p>
            <a:endParaRPr lang="en-US" sz="2000" dirty="0"/>
          </a:p>
          <a:p>
            <a:endParaRPr lang="en-US" sz="2000" dirty="0"/>
          </a:p>
          <a:p>
            <a:pPr marL="342900" indent="-342900">
              <a:buFont typeface="Arial" panose="020B0604020202020204" pitchFamily="34" charset="0"/>
              <a:buChar char="•"/>
            </a:pPr>
            <a:endParaRPr lang="en-US" sz="2000" dirty="0"/>
          </a:p>
          <a:p>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0361599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EF74D-11CB-0974-880D-66B18B89942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B772780-5AF6-F019-E573-B32543782974}"/>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W v A &amp; Ors</a:t>
            </a:r>
            <a:r>
              <a:rPr lang="en-GB" sz="2400" b="1" dirty="0"/>
              <a:t> [2025] EWFC 515 (B)</a:t>
            </a:r>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BB2EA402-C166-2BFF-4DAD-4C89012920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C780F2B6-450F-EC65-A8DF-F10DB23568C0}"/>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7E7AFA2F-88FB-5332-AF28-7E770D3E20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A9A6D30A-DB6F-4D6D-6ECD-0609FE9C4ACD}"/>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5B41A213-E7EE-CDC4-0A07-DE92FB70A0AE}"/>
              </a:ext>
            </a:extLst>
          </p:cNvPr>
          <p:cNvSpPr>
            <a:spLocks noGrp="1"/>
          </p:cNvSpPr>
          <p:nvPr>
            <p:ph type="sldNum" sz="quarter" idx="12"/>
          </p:nvPr>
        </p:nvSpPr>
        <p:spPr/>
        <p:txBody>
          <a:bodyPr/>
          <a:lstStyle/>
          <a:p>
            <a:fld id="{DBBA1B4E-F5F2-431B-8E33-7EBE3726D570}" type="slidenum">
              <a:rPr lang="en-GB" smtClean="0"/>
              <a:t>37</a:t>
            </a:fld>
            <a:endParaRPr lang="en-GB"/>
          </a:p>
        </p:txBody>
      </p:sp>
      <p:sp>
        <p:nvSpPr>
          <p:cNvPr id="9" name="TextBox 8">
            <a:extLst>
              <a:ext uri="{FF2B5EF4-FFF2-40B4-BE49-F238E27FC236}">
                <a16:creationId xmlns:a16="http://schemas.microsoft.com/office/drawing/2014/main" id="{508A1935-134A-B587-81D7-07194CB950A4}"/>
              </a:ext>
            </a:extLst>
          </p:cNvPr>
          <p:cNvSpPr txBox="1"/>
          <p:nvPr/>
        </p:nvSpPr>
        <p:spPr>
          <a:xfrm>
            <a:off x="1063654" y="1931520"/>
            <a:ext cx="9907788" cy="3416320"/>
          </a:xfrm>
          <a:prstGeom prst="rect">
            <a:avLst/>
          </a:prstGeom>
          <a:noFill/>
        </p:spPr>
        <p:txBody>
          <a:bodyPr wrap="square" rtlCol="0">
            <a:spAutoFit/>
          </a:bodyPr>
          <a:lstStyle/>
          <a:p>
            <a:r>
              <a:rPr lang="en-GB" u="sng" dirty="0"/>
              <a:t>Overview:</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Reported: 16 December 2025</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central issue was whether the father’s application for a Spends Time With Order should be refused due to safeguarding concerns arising from his conduct, lack of engagement, and the children’s welfare. </a:t>
            </a:r>
          </a:p>
          <a:p>
            <a:endParaRPr lang="en-GB" dirty="0"/>
          </a:p>
          <a:p>
            <a:pPr marL="285750" indent="-285750">
              <a:buFont typeface="Arial" panose="020B0604020202020204" pitchFamily="34" charset="0"/>
              <a:buChar char="•"/>
            </a:pPr>
            <a:r>
              <a:rPr lang="en-GB" dirty="0"/>
              <a:t>The father’s conduct also led to the Judge to consider and make a s91(14) Order without notice.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Full Judgment: </a:t>
            </a:r>
            <a:r>
              <a:rPr lang="en-GB" dirty="0">
                <a:hlinkClick r:id="rId5"/>
              </a:rPr>
              <a:t>https://www.bailii.org/ew/cases/EWFC/OJ/2025/515.html</a:t>
            </a:r>
            <a:r>
              <a:rPr lang="en-GB" dirty="0"/>
              <a:t> </a:t>
            </a: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5430113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D06CA-E5C2-D8AA-7789-9BAD6073B71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E014F46-E032-344A-FBBC-2A62FF1F6BF8}"/>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W v A &amp; Ors</a:t>
            </a:r>
            <a:r>
              <a:rPr lang="en-GB" sz="2400" b="1" dirty="0"/>
              <a:t> [2025] EWFC 515 (B)</a:t>
            </a:r>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9FC99CC0-1150-634A-98AE-9B46352AC3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EAB31E20-5123-B526-FB61-A5B54621720B}"/>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6F575AD9-2972-9111-044A-CCAB0A4ADEF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38CF292A-5ADB-EA78-9E22-F00F1B8450FE}"/>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1AA95B04-B247-A347-7430-076CEF4CCB54}"/>
              </a:ext>
            </a:extLst>
          </p:cNvPr>
          <p:cNvSpPr>
            <a:spLocks noGrp="1"/>
          </p:cNvSpPr>
          <p:nvPr>
            <p:ph type="sldNum" sz="quarter" idx="12"/>
          </p:nvPr>
        </p:nvSpPr>
        <p:spPr/>
        <p:txBody>
          <a:bodyPr/>
          <a:lstStyle/>
          <a:p>
            <a:fld id="{DBBA1B4E-F5F2-431B-8E33-7EBE3726D570}" type="slidenum">
              <a:rPr lang="en-GB" smtClean="0"/>
              <a:t>38</a:t>
            </a:fld>
            <a:endParaRPr lang="en-GB"/>
          </a:p>
        </p:txBody>
      </p:sp>
      <p:sp>
        <p:nvSpPr>
          <p:cNvPr id="9" name="TextBox 8">
            <a:extLst>
              <a:ext uri="{FF2B5EF4-FFF2-40B4-BE49-F238E27FC236}">
                <a16:creationId xmlns:a16="http://schemas.microsoft.com/office/drawing/2014/main" id="{04AF67AA-A195-FA9D-6B70-FF164DC0AC2A}"/>
              </a:ext>
            </a:extLst>
          </p:cNvPr>
          <p:cNvSpPr txBox="1"/>
          <p:nvPr/>
        </p:nvSpPr>
        <p:spPr>
          <a:xfrm>
            <a:off x="538416" y="1310259"/>
            <a:ext cx="11394504" cy="4524315"/>
          </a:xfrm>
          <a:prstGeom prst="rect">
            <a:avLst/>
          </a:prstGeom>
          <a:noFill/>
        </p:spPr>
        <p:txBody>
          <a:bodyPr wrap="square" rtlCol="0">
            <a:spAutoFit/>
          </a:bodyPr>
          <a:lstStyle/>
          <a:p>
            <a:r>
              <a:rPr lang="en-GB" u="sng" dirty="0"/>
              <a:t>Background</a:t>
            </a:r>
          </a:p>
          <a:p>
            <a:endParaRPr lang="en-GB" dirty="0"/>
          </a:p>
          <a:p>
            <a:pPr marL="285750" indent="-285750">
              <a:buFont typeface="Arial" panose="020B0604020202020204" pitchFamily="34" charset="0"/>
              <a:buChar char="•"/>
            </a:pPr>
            <a:r>
              <a:rPr lang="en-GB" dirty="0"/>
              <a:t>Subject children are 9 and 10 years of age.</a:t>
            </a:r>
          </a:p>
          <a:p>
            <a:pPr marL="285750" indent="-285750">
              <a:buFont typeface="Arial" panose="020B0604020202020204" pitchFamily="34" charset="0"/>
              <a:buChar char="•"/>
            </a:pPr>
            <a:r>
              <a:rPr lang="en-GB" dirty="0"/>
              <a:t>The father made a Spends Time With application. The father had a criminal record; however, he indicated he had changed his lifestyle.</a:t>
            </a:r>
          </a:p>
          <a:p>
            <a:pPr marL="285750" indent="-285750">
              <a:buFont typeface="Arial" panose="020B0604020202020204" pitchFamily="34" charset="0"/>
              <a:buChar char="•"/>
            </a:pPr>
            <a:r>
              <a:rPr lang="en-GB" dirty="0"/>
              <a:t>A safeguarding letter dated 17 May 2025, recorded the father’s criminal history between 1998 and 2022, police referrals, and social services involvement concerning domestic abuse.</a:t>
            </a:r>
          </a:p>
          <a:p>
            <a:pPr marL="285750" indent="-285750">
              <a:buFont typeface="Arial" panose="020B0604020202020204" pitchFamily="34" charset="0"/>
              <a:buChar char="•"/>
            </a:pPr>
            <a:r>
              <a:rPr lang="en-GB" dirty="0"/>
              <a:t>The author of the safeguarding letter was unable to recommend contact between the father and the children due to the domestic abuse allegations.</a:t>
            </a:r>
          </a:p>
          <a:p>
            <a:pPr marL="285750" indent="-285750">
              <a:buFont typeface="Arial" panose="020B0604020202020204" pitchFamily="34" charset="0"/>
              <a:buChar char="•"/>
            </a:pPr>
            <a:r>
              <a:rPr lang="en-GB" dirty="0"/>
              <a:t>Subsequently, the section 7 report recommended indirect contact, despite the children wishes, and noted the pattern of abusive behaviour/ minimisation from the father.</a:t>
            </a:r>
          </a:p>
          <a:p>
            <a:pPr marL="285750" indent="-285750">
              <a:buFont typeface="Arial" panose="020B0604020202020204" pitchFamily="34" charset="0"/>
              <a:buChar char="•"/>
            </a:pPr>
            <a:r>
              <a:rPr lang="en-GB" dirty="0"/>
              <a:t>The children expressed they did not want to see the father. They said they were scared of him and referenced alleged shouting and violence towards their older step-sibling.</a:t>
            </a:r>
          </a:p>
          <a:p>
            <a:pPr marL="285750" indent="-285750">
              <a:buFont typeface="Arial" panose="020B0604020202020204" pitchFamily="34" charset="0"/>
              <a:buChar char="•"/>
            </a:pPr>
            <a:r>
              <a:rPr lang="en-GB" dirty="0"/>
              <a:t>The father did not accept this; he accused the mother of influencing them.</a:t>
            </a:r>
          </a:p>
          <a:p>
            <a:pPr marL="285750" indent="-285750">
              <a:buFont typeface="Arial" panose="020B0604020202020204" pitchFamily="34" charset="0"/>
              <a:buChar char="•"/>
            </a:pPr>
            <a:r>
              <a:rPr lang="en-GB" dirty="0"/>
              <a:t>The father became a litigant in person after his solicitors came off record due to his behaviour. The father was appointed a QLR, who was later discharged due to the father behaving aggressively towards them as well.</a:t>
            </a:r>
          </a:p>
        </p:txBody>
      </p:sp>
    </p:spTree>
    <p:extLst>
      <p:ext uri="{BB962C8B-B14F-4D97-AF65-F5344CB8AC3E}">
        <p14:creationId xmlns:p14="http://schemas.microsoft.com/office/powerpoint/2010/main" val="34580689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C30911-5E7C-089C-1328-EC7B2E1A1A0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844CE8A-AB45-3CC2-F2E4-50C048553C75}"/>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W v A &amp; Ors</a:t>
            </a:r>
            <a:r>
              <a:rPr lang="en-GB" sz="2400" b="1" dirty="0"/>
              <a:t> [2025] EWFC 515 (B)</a:t>
            </a:r>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4FCE0C63-2E27-9CB3-5167-B6A65D5E83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A5B38DDE-9623-25A5-8E19-1A9E9E5BB690}"/>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5893EA09-4E6F-35C4-D384-E993A4A851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15CA066C-B9E2-35A0-03F5-299E052A3A38}"/>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FCD9039A-9194-87F9-5274-1C207CEC2B9C}"/>
              </a:ext>
            </a:extLst>
          </p:cNvPr>
          <p:cNvSpPr>
            <a:spLocks noGrp="1"/>
          </p:cNvSpPr>
          <p:nvPr>
            <p:ph type="sldNum" sz="quarter" idx="12"/>
          </p:nvPr>
        </p:nvSpPr>
        <p:spPr/>
        <p:txBody>
          <a:bodyPr/>
          <a:lstStyle/>
          <a:p>
            <a:fld id="{DBBA1B4E-F5F2-431B-8E33-7EBE3726D570}" type="slidenum">
              <a:rPr lang="en-GB" smtClean="0"/>
              <a:t>39</a:t>
            </a:fld>
            <a:endParaRPr lang="en-GB"/>
          </a:p>
        </p:txBody>
      </p:sp>
      <p:sp>
        <p:nvSpPr>
          <p:cNvPr id="9" name="TextBox 8">
            <a:extLst>
              <a:ext uri="{FF2B5EF4-FFF2-40B4-BE49-F238E27FC236}">
                <a16:creationId xmlns:a16="http://schemas.microsoft.com/office/drawing/2014/main" id="{D044DCE7-7F5C-9A0E-302D-5D7060B09336}"/>
              </a:ext>
            </a:extLst>
          </p:cNvPr>
          <p:cNvSpPr txBox="1"/>
          <p:nvPr/>
        </p:nvSpPr>
        <p:spPr>
          <a:xfrm>
            <a:off x="648144" y="1913832"/>
            <a:ext cx="9907788" cy="3139321"/>
          </a:xfrm>
          <a:prstGeom prst="rect">
            <a:avLst/>
          </a:prstGeom>
          <a:noFill/>
        </p:spPr>
        <p:txBody>
          <a:bodyPr wrap="square" rtlCol="0">
            <a:spAutoFit/>
          </a:bodyPr>
          <a:lstStyle/>
          <a:p>
            <a:r>
              <a:rPr lang="en-GB" u="sng" dirty="0"/>
              <a:t>Judgment</a:t>
            </a:r>
          </a:p>
          <a:p>
            <a:endParaRPr lang="en-GB" dirty="0"/>
          </a:p>
          <a:p>
            <a:pPr marL="285750" indent="-285750">
              <a:buFont typeface="Arial" panose="020B0604020202020204" pitchFamily="34" charset="0"/>
              <a:buChar char="•"/>
            </a:pPr>
            <a:r>
              <a:rPr lang="en-GB" dirty="0"/>
              <a:t>It was held that, despite children generally benefiting from having a relationship with both parents, the application should be dismissed because the children’s welfare required it.</a:t>
            </a:r>
          </a:p>
          <a:p>
            <a:pPr marL="285750" indent="-285750">
              <a:buFont typeface="Arial" panose="020B0604020202020204" pitchFamily="34" charset="0"/>
              <a:buChar char="•"/>
            </a:pPr>
            <a:r>
              <a:rPr lang="en-GB" dirty="0"/>
              <a:t>The Guardian explored the available options for rebuilding contact with the father, but he refused to engage with them.</a:t>
            </a:r>
          </a:p>
          <a:p>
            <a:pPr marL="285750" indent="-285750">
              <a:buFont typeface="Arial" panose="020B0604020202020204" pitchFamily="34" charset="0"/>
              <a:buChar char="•"/>
            </a:pPr>
            <a:r>
              <a:rPr lang="en-GB" dirty="0"/>
              <a:t>The Court recognised father as being consumed by his own emotional dysregulation, which created a safeguarding risk. </a:t>
            </a:r>
          </a:p>
          <a:p>
            <a:pPr marL="285750" indent="-285750">
              <a:buFont typeface="Arial" panose="020B0604020202020204" pitchFamily="34" charset="0"/>
              <a:buChar char="•"/>
            </a:pPr>
            <a:r>
              <a:rPr lang="en-GB" dirty="0"/>
              <a:t>The Court dismissed the father’s application and made a 91(14) Order without notice, preventing the father from making another child arrangements application without the court’s permission until 4 September 2026.</a:t>
            </a:r>
          </a:p>
        </p:txBody>
      </p:sp>
    </p:spTree>
    <p:extLst>
      <p:ext uri="{BB962C8B-B14F-4D97-AF65-F5344CB8AC3E}">
        <p14:creationId xmlns:p14="http://schemas.microsoft.com/office/powerpoint/2010/main" val="1373123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86A0D-AA72-F57A-9FBC-E31898D1E7E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ED5ADCD-6E8A-5723-97D9-9E5FA4201C01}"/>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64A16680-17CF-29E7-2D95-FB9408970E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6AAFD2A-6A1C-C84B-49EA-7B35749CC296}"/>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38EFC7C9-FAEF-2121-B14F-D361B5FF6F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F20635A0-F0EC-656F-D8C2-DDC693C83389}"/>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E89BBFF-353C-26AD-9677-81516BB4EBB8}"/>
              </a:ext>
            </a:extLst>
          </p:cNvPr>
          <p:cNvSpPr>
            <a:spLocks noGrp="1"/>
          </p:cNvSpPr>
          <p:nvPr>
            <p:ph type="sldNum" sz="quarter" idx="12"/>
          </p:nvPr>
        </p:nvSpPr>
        <p:spPr/>
        <p:txBody>
          <a:bodyPr/>
          <a:lstStyle/>
          <a:p>
            <a:fld id="{DBBA1B4E-F5F2-431B-8E33-7EBE3726D570}" type="slidenum">
              <a:rPr lang="en-GB" smtClean="0"/>
              <a:t>4</a:t>
            </a:fld>
            <a:endParaRPr lang="en-GB"/>
          </a:p>
        </p:txBody>
      </p:sp>
      <p:sp>
        <p:nvSpPr>
          <p:cNvPr id="9" name="TextBox 8">
            <a:extLst>
              <a:ext uri="{FF2B5EF4-FFF2-40B4-BE49-F238E27FC236}">
                <a16:creationId xmlns:a16="http://schemas.microsoft.com/office/drawing/2014/main" id="{8FFB4FE4-9EEA-B2DE-14B9-73230CE106B6}"/>
              </a:ext>
            </a:extLst>
          </p:cNvPr>
          <p:cNvSpPr txBox="1"/>
          <p:nvPr/>
        </p:nvSpPr>
        <p:spPr>
          <a:xfrm>
            <a:off x="838200" y="1357888"/>
            <a:ext cx="9907788" cy="6524863"/>
          </a:xfrm>
          <a:prstGeom prst="rect">
            <a:avLst/>
          </a:prstGeom>
          <a:noFill/>
        </p:spPr>
        <p:txBody>
          <a:bodyPr wrap="square" rtlCol="0">
            <a:spAutoFit/>
          </a:bodyPr>
          <a:lstStyle/>
          <a:p>
            <a:r>
              <a:rPr lang="en-US" sz="2000" dirty="0"/>
              <a:t>THE ISSUES:</a:t>
            </a:r>
          </a:p>
          <a:p>
            <a:endParaRPr lang="en-US" sz="2000" dirty="0"/>
          </a:p>
          <a:p>
            <a:pPr marL="342900" indent="-342900">
              <a:buFont typeface="+mj-lt"/>
              <a:buAutoNum type="arabicPeriod"/>
            </a:pPr>
            <a:r>
              <a:rPr lang="en-US" dirty="0"/>
              <a:t>Is the definition of the ‘father’ for the purposes of Children Act 1989 limited to a child’s biological/genetic father, or may it extend to others who have acted as the child’s psychological/social father? (By the time of the hearing, this issue falls away.) </a:t>
            </a:r>
          </a:p>
          <a:p>
            <a:pPr marL="342900" indent="-342900">
              <a:buFont typeface="+mj-lt"/>
              <a:buAutoNum type="arabicPeriod"/>
            </a:pPr>
            <a:endParaRPr lang="en-US" dirty="0"/>
          </a:p>
          <a:p>
            <a:pPr marL="342900" indent="-342900">
              <a:buFont typeface="+mj-lt"/>
              <a:buAutoNum type="arabicPeriod"/>
            </a:pPr>
            <a:r>
              <a:rPr lang="en-US" dirty="0"/>
              <a:t>Where an individual is registered as a child’s father in their birth register entry, does parental responsibility attributed by such registration attach to a “father” who is not, in fact, the biological/genetic father of the child? </a:t>
            </a:r>
          </a:p>
          <a:p>
            <a:pPr marL="342900" indent="-342900">
              <a:buFont typeface="+mj-lt"/>
              <a:buAutoNum type="arabicPeriod"/>
            </a:pPr>
            <a:endParaRPr lang="en-US" dirty="0"/>
          </a:p>
          <a:p>
            <a:pPr marL="342900" indent="-342900">
              <a:buFont typeface="+mj-lt"/>
              <a:buAutoNum type="arabicPeriod"/>
            </a:pPr>
            <a:r>
              <a:rPr lang="en-US" dirty="0"/>
              <a:t>If the individual does get parental responsibility (PR) is the PR automatically terminated upon the making of a declaration that the individual is not the child’s father (under s. 55A of the Family Law Act (FLA) 1986) OR, does the PR continue until it is terminated by a separate order?</a:t>
            </a:r>
          </a:p>
          <a:p>
            <a:pPr marL="342900" indent="-342900">
              <a:buFont typeface="+mj-lt"/>
              <a:buAutoNum type="arabicPeriod"/>
            </a:pPr>
            <a:endParaRPr lang="en-US" dirty="0"/>
          </a:p>
          <a:p>
            <a:pPr marL="342900" indent="-342900">
              <a:buFont typeface="+mj-lt"/>
              <a:buAutoNum type="arabicPeriod"/>
            </a:pPr>
            <a:r>
              <a:rPr lang="en-US" dirty="0"/>
              <a:t>AND then, if the court does need to terminate the PR by an order is this decision determined by affording a paramount consideration to the child’s welfare or some other basis?</a:t>
            </a:r>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9582983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97AA1-D8AA-01B1-DB37-08117A48D28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A7AB3EC-F7AA-32A0-A390-CCBCB64E5B85}"/>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W v A &amp; Ors</a:t>
            </a:r>
            <a:r>
              <a:rPr lang="en-GB" sz="2400" b="1" dirty="0"/>
              <a:t> [2025] EWFC 515 (B)</a:t>
            </a:r>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6D33BCBA-4353-45EE-57D9-935832DC26B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AED3D1F5-8C03-52F9-281D-E5C26725D819}"/>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37FC560E-7D72-24E0-6ED2-4F77DD1F848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4082A1D2-4EF0-5468-CA2C-6C60A51B753D}"/>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C3C5578-CDF8-8230-101E-B5A7AB51516A}"/>
              </a:ext>
            </a:extLst>
          </p:cNvPr>
          <p:cNvSpPr>
            <a:spLocks noGrp="1"/>
          </p:cNvSpPr>
          <p:nvPr>
            <p:ph type="sldNum" sz="quarter" idx="12"/>
          </p:nvPr>
        </p:nvSpPr>
        <p:spPr/>
        <p:txBody>
          <a:bodyPr/>
          <a:lstStyle/>
          <a:p>
            <a:fld id="{DBBA1B4E-F5F2-431B-8E33-7EBE3726D570}" type="slidenum">
              <a:rPr lang="en-GB" smtClean="0"/>
              <a:t>40</a:t>
            </a:fld>
            <a:endParaRPr lang="en-GB"/>
          </a:p>
        </p:txBody>
      </p:sp>
      <p:sp>
        <p:nvSpPr>
          <p:cNvPr id="9" name="TextBox 8">
            <a:extLst>
              <a:ext uri="{FF2B5EF4-FFF2-40B4-BE49-F238E27FC236}">
                <a16:creationId xmlns:a16="http://schemas.microsoft.com/office/drawing/2014/main" id="{81D88C0F-B224-9C51-334F-18EFB727CDAE}"/>
              </a:ext>
            </a:extLst>
          </p:cNvPr>
          <p:cNvSpPr txBox="1"/>
          <p:nvPr/>
        </p:nvSpPr>
        <p:spPr>
          <a:xfrm>
            <a:off x="1142106" y="1536248"/>
            <a:ext cx="9907788" cy="3970318"/>
          </a:xfrm>
          <a:prstGeom prst="rect">
            <a:avLst/>
          </a:prstGeom>
          <a:noFill/>
        </p:spPr>
        <p:txBody>
          <a:bodyPr wrap="square" rtlCol="0">
            <a:spAutoFit/>
          </a:bodyPr>
          <a:lstStyle/>
          <a:p>
            <a:r>
              <a:rPr lang="en-GB" u="sng" dirty="0"/>
              <a:t>91(14) Order</a:t>
            </a:r>
          </a:p>
          <a:p>
            <a:endParaRPr lang="en-GB" dirty="0"/>
          </a:p>
          <a:p>
            <a:pPr marL="285750" indent="-285750">
              <a:buFont typeface="Arial" panose="020B0604020202020204" pitchFamily="34" charset="0"/>
              <a:buChar char="•"/>
            </a:pPr>
            <a:r>
              <a:rPr lang="en-GB" dirty="0"/>
              <a:t>The father had not been warned about the Order in advance and did not attend the final hearing.</a:t>
            </a:r>
          </a:p>
          <a:p>
            <a:pPr marL="285750" indent="-285750">
              <a:buFont typeface="Arial" panose="020B0604020202020204" pitchFamily="34" charset="0"/>
              <a:buChar char="•"/>
            </a:pPr>
            <a:r>
              <a:rPr lang="en-GB" dirty="0"/>
              <a:t>The Court recognised that the affected party should normally understand the proposed Order, know the evidence behind it, and have a proper chance to respond.</a:t>
            </a:r>
          </a:p>
          <a:p>
            <a:pPr marL="285750" indent="-285750">
              <a:buFont typeface="Arial" panose="020B0604020202020204" pitchFamily="34" charset="0"/>
              <a:buChar char="•"/>
            </a:pPr>
            <a:r>
              <a:rPr lang="en-GB" dirty="0"/>
              <a:t>However, the Judge noted that the law has developed, especially the case Re A (A Child) (Supervised Contact, Section 91(14)) [2021] EWCA 1749, shows that 91(14) Orders can be used more widely to protect children and not just where there have been excessive applications. </a:t>
            </a:r>
          </a:p>
          <a:p>
            <a:pPr marL="285750" indent="-285750">
              <a:buFont typeface="Arial" panose="020B0604020202020204" pitchFamily="34" charset="0"/>
              <a:buChar char="•"/>
            </a:pPr>
            <a:r>
              <a:rPr lang="en-GB" dirty="0"/>
              <a:t>The Judge mentioned that the Order can be made where the court proceeds are used as a weapon of conflict between the parties. </a:t>
            </a:r>
          </a:p>
          <a:p>
            <a:pPr marL="285750" indent="-285750">
              <a:buFont typeface="Arial" panose="020B0604020202020204" pitchFamily="34" charset="0"/>
              <a:buChar char="•"/>
            </a:pPr>
            <a:r>
              <a:rPr lang="en-GB"/>
              <a:t>The Judge </a:t>
            </a:r>
            <a:r>
              <a:rPr lang="en-GB" dirty="0"/>
              <a:t>accepted that making the s91(14) order without notice was exceptional, but he considered it was justified because of the father’s extreme conduct as he: refused to attend court, ignored court calls, acted aggressively towards the QLR and refused to listen to the professional advice.</a:t>
            </a:r>
          </a:p>
        </p:txBody>
      </p:sp>
    </p:spTree>
    <p:extLst>
      <p:ext uri="{BB962C8B-B14F-4D97-AF65-F5344CB8AC3E}">
        <p14:creationId xmlns:p14="http://schemas.microsoft.com/office/powerpoint/2010/main" val="5795528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78281-8D74-9227-0BA8-B3724B3E391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62ACCCC-D562-8C72-35BE-D143E38A8D36}"/>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IJ v KL [2026] EWFC 45 (B)</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2277AA80-BE5E-C992-F6EA-D9719E3CAF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CC0501F1-0C1A-1957-4E38-CC8704B0A51F}"/>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A427569F-9D07-1D9F-4898-A69C0B732E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ED288158-D673-5A16-4A81-B020A686A5CC}"/>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41409BCA-6C75-928A-E33B-6F79A12BDE00}"/>
              </a:ext>
            </a:extLst>
          </p:cNvPr>
          <p:cNvSpPr>
            <a:spLocks noGrp="1"/>
          </p:cNvSpPr>
          <p:nvPr>
            <p:ph type="sldNum" sz="quarter" idx="12"/>
          </p:nvPr>
        </p:nvSpPr>
        <p:spPr/>
        <p:txBody>
          <a:bodyPr/>
          <a:lstStyle/>
          <a:p>
            <a:fld id="{DBBA1B4E-F5F2-431B-8E33-7EBE3726D570}" type="slidenum">
              <a:rPr lang="en-GB" smtClean="0"/>
              <a:t>41</a:t>
            </a:fld>
            <a:endParaRPr lang="en-GB"/>
          </a:p>
        </p:txBody>
      </p:sp>
      <p:sp>
        <p:nvSpPr>
          <p:cNvPr id="9" name="TextBox 8">
            <a:extLst>
              <a:ext uri="{FF2B5EF4-FFF2-40B4-BE49-F238E27FC236}">
                <a16:creationId xmlns:a16="http://schemas.microsoft.com/office/drawing/2014/main" id="{C93C6D95-895B-7033-98CF-4A287558354E}"/>
              </a:ext>
            </a:extLst>
          </p:cNvPr>
          <p:cNvSpPr txBox="1"/>
          <p:nvPr/>
        </p:nvSpPr>
        <p:spPr>
          <a:xfrm>
            <a:off x="757872" y="1990991"/>
            <a:ext cx="9907788" cy="3139321"/>
          </a:xfrm>
          <a:prstGeom prst="rect">
            <a:avLst/>
          </a:prstGeom>
          <a:noFill/>
        </p:spPr>
        <p:txBody>
          <a:bodyPr wrap="square" rtlCol="0">
            <a:spAutoFit/>
          </a:bodyPr>
          <a:lstStyle/>
          <a:p>
            <a:r>
              <a:rPr lang="en-GB" u="sng" dirty="0"/>
              <a:t>Overview : </a:t>
            </a:r>
          </a:p>
          <a:p>
            <a:endParaRPr lang="en-GB" dirty="0"/>
          </a:p>
          <a:p>
            <a:pPr marL="285750" indent="-285750">
              <a:buFont typeface="Arial" panose="020B0604020202020204" pitchFamily="34" charset="0"/>
              <a:buChar char="•"/>
            </a:pPr>
            <a:r>
              <a:rPr lang="en-GB" dirty="0"/>
              <a:t>Reported: 13 February 2026</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Whether the subject child should be permanently removed from the jurisdiction of England and Wales to Spain.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case is an example how the Court identifies and weighs the relevant factors in a relocation case.</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Full judgment: </a:t>
            </a:r>
            <a:r>
              <a:rPr lang="en-GB" dirty="0">
                <a:hlinkClick r:id="rId5"/>
              </a:rPr>
              <a:t>https://www.bailii.org/ew/cases/EWFC/OJ/2026/45.html</a:t>
            </a:r>
            <a:r>
              <a:rPr lang="en-GB" dirty="0"/>
              <a:t> </a:t>
            </a:r>
          </a:p>
        </p:txBody>
      </p:sp>
    </p:spTree>
    <p:extLst>
      <p:ext uri="{BB962C8B-B14F-4D97-AF65-F5344CB8AC3E}">
        <p14:creationId xmlns:p14="http://schemas.microsoft.com/office/powerpoint/2010/main" val="411178553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55360-F67C-ADC3-01A3-2B9E91F6E17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2B27093-F734-4F40-7736-4B5DA2022735}"/>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IJ v KL [2026] EWFC 45 (B)</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69CFF65E-1D82-55D1-8EFA-26311D9605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3CB90890-6D0D-6099-F3AA-F1EB41A3B227}"/>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F4547D09-1BF4-0A7B-AD81-56520974E0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14F23146-12E5-ED74-5609-A5D7DEF37307}"/>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1E31C690-D7A3-D913-E70F-D3D89138CD45}"/>
              </a:ext>
            </a:extLst>
          </p:cNvPr>
          <p:cNvSpPr>
            <a:spLocks noGrp="1"/>
          </p:cNvSpPr>
          <p:nvPr>
            <p:ph type="sldNum" sz="quarter" idx="12"/>
          </p:nvPr>
        </p:nvSpPr>
        <p:spPr/>
        <p:txBody>
          <a:bodyPr/>
          <a:lstStyle/>
          <a:p>
            <a:fld id="{DBBA1B4E-F5F2-431B-8E33-7EBE3726D570}" type="slidenum">
              <a:rPr lang="en-GB" smtClean="0"/>
              <a:t>42</a:t>
            </a:fld>
            <a:endParaRPr lang="en-GB"/>
          </a:p>
        </p:txBody>
      </p:sp>
      <p:sp>
        <p:nvSpPr>
          <p:cNvPr id="9" name="TextBox 8">
            <a:extLst>
              <a:ext uri="{FF2B5EF4-FFF2-40B4-BE49-F238E27FC236}">
                <a16:creationId xmlns:a16="http://schemas.microsoft.com/office/drawing/2014/main" id="{32EBD710-9A08-DD42-86BD-DB73B93F0EB2}"/>
              </a:ext>
            </a:extLst>
          </p:cNvPr>
          <p:cNvSpPr txBox="1"/>
          <p:nvPr/>
        </p:nvSpPr>
        <p:spPr>
          <a:xfrm>
            <a:off x="757872" y="1990991"/>
            <a:ext cx="9907788" cy="2862322"/>
          </a:xfrm>
          <a:prstGeom prst="rect">
            <a:avLst/>
          </a:prstGeom>
          <a:noFill/>
        </p:spPr>
        <p:txBody>
          <a:bodyPr wrap="square" rtlCol="0">
            <a:spAutoFit/>
          </a:bodyPr>
          <a:lstStyle/>
          <a:p>
            <a:r>
              <a:rPr lang="en-GB" u="sng" dirty="0"/>
              <a:t>Background</a:t>
            </a:r>
          </a:p>
          <a:p>
            <a:endParaRPr lang="en-GB" dirty="0"/>
          </a:p>
          <a:p>
            <a:pPr marL="285750" indent="-285750">
              <a:buFont typeface="Arial" panose="020B0604020202020204" pitchFamily="34" charset="0"/>
              <a:buChar char="•"/>
            </a:pPr>
            <a:r>
              <a:rPr lang="en-GB" dirty="0"/>
              <a:t>The subject child is 10 years old and lives in the UK with her father. </a:t>
            </a:r>
          </a:p>
          <a:p>
            <a:endParaRPr lang="en-GB" dirty="0"/>
          </a:p>
          <a:p>
            <a:pPr marL="285750" indent="-285750">
              <a:buFont typeface="Arial" panose="020B0604020202020204" pitchFamily="34" charset="0"/>
              <a:buChar char="•"/>
            </a:pPr>
            <a:r>
              <a:rPr lang="en-GB" dirty="0"/>
              <a:t>The mother made an application for a Child Arrangements Order for the child to live with her and spend time with the father, and a Specific Issue Order permitting the child to relocate to Spain.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father opposed the child’s relocation.</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Within their report, Cafcass recommended that the child remains living in the UK with the father.</a:t>
            </a:r>
          </a:p>
        </p:txBody>
      </p:sp>
    </p:spTree>
    <p:extLst>
      <p:ext uri="{BB962C8B-B14F-4D97-AF65-F5344CB8AC3E}">
        <p14:creationId xmlns:p14="http://schemas.microsoft.com/office/powerpoint/2010/main" val="13902440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31D8C-D4FA-DF3D-BE01-1912ECD4CACD}"/>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F46E182-FE22-1A7E-1427-15FED537D4F6}"/>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IJ v KL [2026] EWFC 45 (B)</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6B023BF3-2436-7CC1-C34E-F40A2B96E8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096AA05-07B0-FD4E-ECD4-595240D9E0A4}"/>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5BE114DF-8BBB-8C2E-110F-7DD2720BC7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D3328612-4AF6-552B-B7D3-BC0FF2F3362F}"/>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2F1DBB6E-C643-DDA5-4EF2-40710253BDEB}"/>
              </a:ext>
            </a:extLst>
          </p:cNvPr>
          <p:cNvSpPr>
            <a:spLocks noGrp="1"/>
          </p:cNvSpPr>
          <p:nvPr>
            <p:ph type="sldNum" sz="quarter" idx="12"/>
          </p:nvPr>
        </p:nvSpPr>
        <p:spPr/>
        <p:txBody>
          <a:bodyPr/>
          <a:lstStyle/>
          <a:p>
            <a:fld id="{DBBA1B4E-F5F2-431B-8E33-7EBE3726D570}" type="slidenum">
              <a:rPr lang="en-GB" smtClean="0"/>
              <a:t>43</a:t>
            </a:fld>
            <a:endParaRPr lang="en-GB"/>
          </a:p>
        </p:txBody>
      </p:sp>
      <p:sp>
        <p:nvSpPr>
          <p:cNvPr id="9" name="TextBox 8">
            <a:extLst>
              <a:ext uri="{FF2B5EF4-FFF2-40B4-BE49-F238E27FC236}">
                <a16:creationId xmlns:a16="http://schemas.microsoft.com/office/drawing/2014/main" id="{CC674070-D6C7-89A2-2408-40C437399CC2}"/>
              </a:ext>
            </a:extLst>
          </p:cNvPr>
          <p:cNvSpPr txBox="1"/>
          <p:nvPr/>
        </p:nvSpPr>
        <p:spPr>
          <a:xfrm>
            <a:off x="1004760" y="1720840"/>
            <a:ext cx="9907788" cy="3416320"/>
          </a:xfrm>
          <a:prstGeom prst="rect">
            <a:avLst/>
          </a:prstGeom>
          <a:noFill/>
        </p:spPr>
        <p:txBody>
          <a:bodyPr wrap="square" rtlCol="0">
            <a:spAutoFit/>
          </a:bodyPr>
          <a:lstStyle/>
          <a:p>
            <a:r>
              <a:rPr lang="en-GB" u="sng" dirty="0"/>
              <a:t>Judgment</a:t>
            </a:r>
          </a:p>
          <a:p>
            <a:endParaRPr lang="en-GB" dirty="0"/>
          </a:p>
          <a:p>
            <a:pPr marL="285750" indent="-285750">
              <a:buFont typeface="Arial" panose="020B0604020202020204" pitchFamily="34" charset="0"/>
              <a:buChar char="•"/>
            </a:pPr>
            <a:r>
              <a:rPr lang="en-GB" dirty="0"/>
              <a:t>The Court considered the welfare checklist and treated the child’s welfare as the paramount consideration. </a:t>
            </a:r>
          </a:p>
          <a:p>
            <a:pPr marL="285750" indent="-285750">
              <a:buFont typeface="Arial" panose="020B0604020202020204" pitchFamily="34" charset="0"/>
              <a:buChar char="•"/>
            </a:pPr>
            <a:r>
              <a:rPr lang="en-GB" dirty="0"/>
              <a:t>The central issue was whether the arrangement would best meet the child’s welfare.</a:t>
            </a:r>
          </a:p>
          <a:p>
            <a:pPr marL="285750" indent="-285750">
              <a:buFont typeface="Arial" panose="020B0604020202020204" pitchFamily="34" charset="0"/>
              <a:buChar char="•"/>
            </a:pPr>
            <a:r>
              <a:rPr lang="en-GB" dirty="0"/>
              <a:t>the Court refused the mother’s application for a Specific Issue Order and made a Child Arrangements Order for the child to live with the father in the UK. The Order also allowed the mother to take the child to Hague Convention countries, including Spain, for up to 42 days. Specific contact arrangements were left for the parents to agree between themselves.</a:t>
            </a:r>
          </a:p>
          <a:p>
            <a:pPr marL="285750" indent="-285750">
              <a:buFont typeface="Arial" panose="020B0604020202020204" pitchFamily="34" charset="0"/>
              <a:buChar char="•"/>
            </a:pPr>
            <a:r>
              <a:rPr lang="en-GB" dirty="0"/>
              <a:t>The Court specifically cited the cultural barriers to the child’s relocation: the child did not speak Spanish and would therefore struggle with communication, education, and daily activities, making eventual assimilation lengthy and negatively impacting the child’s welfare. </a:t>
            </a:r>
          </a:p>
        </p:txBody>
      </p:sp>
    </p:spTree>
    <p:extLst>
      <p:ext uri="{BB962C8B-B14F-4D97-AF65-F5344CB8AC3E}">
        <p14:creationId xmlns:p14="http://schemas.microsoft.com/office/powerpoint/2010/main" val="24415858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2D9BF8-3B08-99DE-B18B-D56DD797DE2B}"/>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96FD850-BD9A-C628-F2FB-D49AF5C5C421}"/>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A (A Child) (Habitual Residence) [2026] EWHC 1140 (Fam)</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474B3BEA-53AE-8DD1-95B7-B2C7A881BB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12233581-B9A2-C69F-24E2-9F1BD28C7A18}"/>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7A91209C-CBCE-B96E-DD88-5D07FB917A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804BF836-A2D9-7080-07D3-0D192C388EC6}"/>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5D0D499-6451-B162-4E40-7828BE9CF523}"/>
              </a:ext>
            </a:extLst>
          </p:cNvPr>
          <p:cNvSpPr>
            <a:spLocks noGrp="1"/>
          </p:cNvSpPr>
          <p:nvPr>
            <p:ph type="sldNum" sz="quarter" idx="12"/>
          </p:nvPr>
        </p:nvSpPr>
        <p:spPr/>
        <p:txBody>
          <a:bodyPr/>
          <a:lstStyle/>
          <a:p>
            <a:fld id="{DBBA1B4E-F5F2-431B-8E33-7EBE3726D570}" type="slidenum">
              <a:rPr lang="en-GB" smtClean="0"/>
              <a:t>44</a:t>
            </a:fld>
            <a:endParaRPr lang="en-GB"/>
          </a:p>
        </p:txBody>
      </p:sp>
      <p:sp>
        <p:nvSpPr>
          <p:cNvPr id="9" name="TextBox 8">
            <a:extLst>
              <a:ext uri="{FF2B5EF4-FFF2-40B4-BE49-F238E27FC236}">
                <a16:creationId xmlns:a16="http://schemas.microsoft.com/office/drawing/2014/main" id="{2D8D13B6-B166-1530-01C6-0BC4FFD8BD15}"/>
              </a:ext>
            </a:extLst>
          </p:cNvPr>
          <p:cNvSpPr txBox="1"/>
          <p:nvPr/>
        </p:nvSpPr>
        <p:spPr>
          <a:xfrm>
            <a:off x="1004760" y="1720840"/>
            <a:ext cx="9907788" cy="2308324"/>
          </a:xfrm>
          <a:prstGeom prst="rect">
            <a:avLst/>
          </a:prstGeom>
          <a:noFill/>
        </p:spPr>
        <p:txBody>
          <a:bodyPr wrap="square" rtlCol="0">
            <a:spAutoFit/>
          </a:bodyPr>
          <a:lstStyle/>
          <a:p>
            <a:r>
              <a:rPr lang="en-GB" u="sng" dirty="0"/>
              <a:t>Overview</a:t>
            </a:r>
          </a:p>
          <a:p>
            <a:endParaRPr lang="en-GB" dirty="0"/>
          </a:p>
          <a:p>
            <a:pPr marL="285750" indent="-285750">
              <a:buFont typeface="Arial" panose="020B0604020202020204" pitchFamily="34" charset="0"/>
              <a:buChar char="•"/>
            </a:pPr>
            <a:r>
              <a:rPr lang="en-GB" dirty="0"/>
              <a:t>Reported: 28 April 2026</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case concerns the retention in India of a child who was not returned to England following an agreed temporary stay abroad.</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Full judgment: </a:t>
            </a:r>
            <a:r>
              <a:rPr lang="en-GB" dirty="0">
                <a:hlinkClick r:id="rId5"/>
              </a:rPr>
              <a:t>https://www.bailii.org/ew/cases/EWHC/Fam/2026/1140.html</a:t>
            </a:r>
            <a:r>
              <a:rPr lang="en-GB" dirty="0"/>
              <a:t> </a:t>
            </a:r>
          </a:p>
        </p:txBody>
      </p:sp>
    </p:spTree>
    <p:extLst>
      <p:ext uri="{BB962C8B-B14F-4D97-AF65-F5344CB8AC3E}">
        <p14:creationId xmlns:p14="http://schemas.microsoft.com/office/powerpoint/2010/main" val="17615296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E0C61-88E7-F86B-9A30-BBF4B177839E}"/>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2E83EBF-E181-B53E-6D8E-AB889ED333DE}"/>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A (A Child) (Habitual Residence) [2026] EWHC 1140 (Fam)</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FE1C38F5-82B3-3F77-24A5-83E683F0C0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13AF09C5-EDD1-8081-CA3A-EE207A56A361}"/>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E73C6EAA-4ECF-2CD5-3BAE-FFE5131567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E986CFB6-3D4C-6E55-E32F-B07E1EA66DB8}"/>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3419F486-7FF2-02AB-6F1C-76D287DAB5BA}"/>
              </a:ext>
            </a:extLst>
          </p:cNvPr>
          <p:cNvSpPr>
            <a:spLocks noGrp="1"/>
          </p:cNvSpPr>
          <p:nvPr>
            <p:ph type="sldNum" sz="quarter" idx="12"/>
          </p:nvPr>
        </p:nvSpPr>
        <p:spPr/>
        <p:txBody>
          <a:bodyPr/>
          <a:lstStyle/>
          <a:p>
            <a:fld id="{DBBA1B4E-F5F2-431B-8E33-7EBE3726D570}" type="slidenum">
              <a:rPr lang="en-GB" smtClean="0"/>
              <a:t>45</a:t>
            </a:fld>
            <a:endParaRPr lang="en-GB"/>
          </a:p>
        </p:txBody>
      </p:sp>
      <p:sp>
        <p:nvSpPr>
          <p:cNvPr id="9" name="TextBox 8">
            <a:extLst>
              <a:ext uri="{FF2B5EF4-FFF2-40B4-BE49-F238E27FC236}">
                <a16:creationId xmlns:a16="http://schemas.microsoft.com/office/drawing/2014/main" id="{0884D15D-0239-47E7-A06E-52D04FD1F4EC}"/>
              </a:ext>
            </a:extLst>
          </p:cNvPr>
          <p:cNvSpPr txBox="1"/>
          <p:nvPr/>
        </p:nvSpPr>
        <p:spPr>
          <a:xfrm>
            <a:off x="812736" y="1371656"/>
            <a:ext cx="10754424" cy="4524315"/>
          </a:xfrm>
          <a:prstGeom prst="rect">
            <a:avLst/>
          </a:prstGeom>
          <a:noFill/>
        </p:spPr>
        <p:txBody>
          <a:bodyPr wrap="square" rtlCol="0">
            <a:spAutoFit/>
          </a:bodyPr>
          <a:lstStyle/>
          <a:p>
            <a:r>
              <a:rPr lang="en-GB" u="sng" dirty="0"/>
              <a:t>Background</a:t>
            </a:r>
          </a:p>
          <a:p>
            <a:endParaRPr lang="en-GB" dirty="0"/>
          </a:p>
          <a:p>
            <a:pPr marL="285750" indent="-285750">
              <a:buFont typeface="Arial" panose="020B0604020202020204" pitchFamily="34" charset="0"/>
              <a:buChar char="•"/>
            </a:pPr>
            <a:r>
              <a:rPr lang="en-GB" dirty="0"/>
              <a:t>The subject child was born in in April 2022.</a:t>
            </a:r>
          </a:p>
          <a:p>
            <a:pPr marL="285750" indent="-285750">
              <a:buFont typeface="Arial" panose="020B0604020202020204" pitchFamily="34" charset="0"/>
              <a:buChar char="•"/>
            </a:pPr>
            <a:r>
              <a:rPr lang="en-GB" dirty="0"/>
              <a:t>The parties divorced in 2024.</a:t>
            </a:r>
          </a:p>
          <a:p>
            <a:pPr marL="285750" indent="-285750">
              <a:buFont typeface="Arial" panose="020B0604020202020204" pitchFamily="34" charset="0"/>
              <a:buChar char="•"/>
            </a:pPr>
            <a:r>
              <a:rPr lang="en-GB" dirty="0"/>
              <a:t>The father was a British citizen, as was the child. The parents renounced the child’s Indian citizenship. The mother was an Indian citizen and had leave to remain in the UK.</a:t>
            </a:r>
          </a:p>
          <a:p>
            <a:pPr marL="285750" indent="-285750">
              <a:buFont typeface="Arial" panose="020B0604020202020204" pitchFamily="34" charset="0"/>
              <a:buChar char="•"/>
            </a:pPr>
            <a:r>
              <a:rPr lang="en-GB" dirty="0"/>
              <a:t>It was agreed that the mother and the child would spend an extended time in India with the family from December 2024 until September 2025.</a:t>
            </a:r>
          </a:p>
          <a:p>
            <a:pPr marL="285750" indent="-285750">
              <a:buFont typeface="Arial" panose="020B0604020202020204" pitchFamily="34" charset="0"/>
              <a:buChar char="•"/>
            </a:pPr>
            <a:r>
              <a:rPr lang="en-GB" dirty="0"/>
              <a:t>By June 2025, the father reported a change in the mother. He reported that she became more reluctant for a relationship to continue between him and the child.</a:t>
            </a:r>
          </a:p>
          <a:p>
            <a:pPr marL="285750" indent="-285750">
              <a:buFont typeface="Arial" panose="020B0604020202020204" pitchFamily="34" charset="0"/>
              <a:buChar char="•"/>
            </a:pPr>
            <a:r>
              <a:rPr lang="en-GB" dirty="0"/>
              <a:t>In September 2025, the mother and the child did not return.</a:t>
            </a:r>
          </a:p>
          <a:p>
            <a:pPr marL="285750" indent="-285750">
              <a:buFont typeface="Arial" panose="020B0604020202020204" pitchFamily="34" charset="0"/>
              <a:buChar char="•"/>
            </a:pPr>
            <a:r>
              <a:rPr lang="en-GB" dirty="0"/>
              <a:t>On 17 October 2025, the father applied to the court to determine that England and Wales had jurisdiction to deal with the case. If so, for the summary return and then to deal with the ancillary applications. The mother made an application for guardianship in India 4 days before the father’s application.  </a:t>
            </a:r>
          </a:p>
          <a:p>
            <a:pPr marL="285750" indent="-285750">
              <a:buFont typeface="Arial" panose="020B0604020202020204" pitchFamily="34" charset="0"/>
              <a:buChar char="•"/>
            </a:pPr>
            <a:r>
              <a:rPr lang="en-GB" dirty="0"/>
              <a:t>The question for the Court was therefore was the child habitually resident in England and Wales or in India.</a:t>
            </a:r>
          </a:p>
        </p:txBody>
      </p:sp>
    </p:spTree>
    <p:extLst>
      <p:ext uri="{BB962C8B-B14F-4D97-AF65-F5344CB8AC3E}">
        <p14:creationId xmlns:p14="http://schemas.microsoft.com/office/powerpoint/2010/main" val="17507217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E297A-0C3A-F2FF-F2D7-A2E8A4429A1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36496D55-2D5C-1926-E5CF-FC174BAFE05C}"/>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A (A Child) (Habitual Residence) [2026] EWHC 1140 (Fam)</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9CAE7AF9-B9C3-4255-90FB-D827EB6551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47148E52-5BB5-EB31-1682-322D89F23898}"/>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09BBD139-D4DC-6847-9B75-A1810667E6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A90F503C-EDBA-34FB-2F05-A09852D552AC}"/>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2B9A1EE3-14E5-194A-2986-04E9D16D7C52}"/>
              </a:ext>
            </a:extLst>
          </p:cNvPr>
          <p:cNvSpPr>
            <a:spLocks noGrp="1"/>
          </p:cNvSpPr>
          <p:nvPr>
            <p:ph type="sldNum" sz="quarter" idx="12"/>
          </p:nvPr>
        </p:nvSpPr>
        <p:spPr/>
        <p:txBody>
          <a:bodyPr/>
          <a:lstStyle/>
          <a:p>
            <a:fld id="{DBBA1B4E-F5F2-431B-8E33-7EBE3726D570}" type="slidenum">
              <a:rPr lang="en-GB" smtClean="0"/>
              <a:t>46</a:t>
            </a:fld>
            <a:endParaRPr lang="en-GB"/>
          </a:p>
        </p:txBody>
      </p:sp>
      <p:sp>
        <p:nvSpPr>
          <p:cNvPr id="9" name="TextBox 8">
            <a:extLst>
              <a:ext uri="{FF2B5EF4-FFF2-40B4-BE49-F238E27FC236}">
                <a16:creationId xmlns:a16="http://schemas.microsoft.com/office/drawing/2014/main" id="{E329726E-9FFD-5787-B3E4-CA8D0BE4D2F9}"/>
              </a:ext>
            </a:extLst>
          </p:cNvPr>
          <p:cNvSpPr txBox="1"/>
          <p:nvPr/>
        </p:nvSpPr>
        <p:spPr>
          <a:xfrm>
            <a:off x="579178" y="1307648"/>
            <a:ext cx="11033643" cy="4801314"/>
          </a:xfrm>
          <a:prstGeom prst="rect">
            <a:avLst/>
          </a:prstGeom>
          <a:noFill/>
        </p:spPr>
        <p:txBody>
          <a:bodyPr wrap="square" rtlCol="0">
            <a:spAutoFit/>
          </a:bodyPr>
          <a:lstStyle/>
          <a:p>
            <a:r>
              <a:rPr lang="en-GB" u="sng" dirty="0"/>
              <a:t>The Law</a:t>
            </a:r>
          </a:p>
          <a:p>
            <a:endParaRPr lang="en-GB" dirty="0"/>
          </a:p>
          <a:p>
            <a:pPr marL="285750" indent="-285750">
              <a:buFont typeface="Arial" panose="020B0604020202020204" pitchFamily="34" charset="0"/>
              <a:buChar char="•"/>
            </a:pPr>
            <a:r>
              <a:rPr lang="en-GB" dirty="0"/>
              <a:t>The law on the issue of </a:t>
            </a:r>
            <a:r>
              <a:rPr lang="en-GB" i="1" dirty="0"/>
              <a:t>Habitual Residence</a:t>
            </a:r>
            <a:r>
              <a:rPr lang="en-GB" dirty="0"/>
              <a:t> is succinctly set out at paragraphs </a:t>
            </a:r>
            <a:r>
              <a:rPr lang="en-GB" b="1" dirty="0"/>
              <a:t>[25 – 36]</a:t>
            </a:r>
            <a:r>
              <a:rPr lang="en-GB" dirty="0"/>
              <a:t>.</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Paragraph 50:</a:t>
            </a:r>
          </a:p>
          <a:p>
            <a:pPr marL="285750" indent="-285750">
              <a:buFont typeface="Arial" panose="020B0604020202020204" pitchFamily="34" charset="0"/>
              <a:buChar char="•"/>
            </a:pPr>
            <a:endParaRPr lang="en-GB" b="1" dirty="0"/>
          </a:p>
          <a:p>
            <a:r>
              <a:rPr lang="en-GB" i="1" dirty="0"/>
              <a:t>I therefore conclude that the child’s residence in India has a quality of stability to it, notwithstanding the need for his visa to be renewed. The stability of his residence in India, with the extensive family support, and the progress he has now been making in pre-school, surpasses the position which obtained in the United Kingdom. As held in Re R (Children) (Reunite International Child Abduction Centre and others intervening) </a:t>
            </a:r>
            <a:r>
              <a:rPr lang="en-GB" i="1" dirty="0">
                <a:hlinkClick r:id="rId5"/>
              </a:rPr>
              <a:t>[2015] UKSC 35</a:t>
            </a:r>
            <a:r>
              <a:rPr lang="en-GB" i="1" dirty="0"/>
              <a:t>, </a:t>
            </a:r>
            <a:r>
              <a:rPr lang="en-GB" i="1" dirty="0">
                <a:hlinkClick r:id="rId6"/>
              </a:rPr>
              <a:t>[2016] AC 76</a:t>
            </a:r>
            <a:r>
              <a:rPr lang="en-GB" i="1" dirty="0"/>
              <a:t> per Lord Reed at para. 16:</a:t>
            </a:r>
          </a:p>
          <a:p>
            <a:endParaRPr lang="en-GB" dirty="0"/>
          </a:p>
          <a:p>
            <a:r>
              <a:rPr lang="en-GB" i="1" dirty="0"/>
              <a:t>	“It is therefore the stability of the residence that is important, not whether it is of a permanent 	character. There is no requirement that the child should have been resident in the country in 	question for a particular period of time, let alone that there should be an intention on the part of 	one or both parents to reside there permanently or indefinitely.”</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5815388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F6B6B-EA96-C6D0-FC46-6D8B2B564F0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ADC19ED-71ED-FF67-CD8E-F247E472D2DA}"/>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A (A Child) (Habitual Residence) [2026] EWHC 1140 (Fam)</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0AA38759-B390-5CAF-4B23-5D2C6234A9A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23F36446-8D72-DBC8-D364-AF216F02E9DF}"/>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F0D422F2-967A-27AD-2E2B-9E7DEB7C36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35D9F56C-CBAE-7FA1-73E6-A3EB3BF0DB5A}"/>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CB6BCD3B-39FC-3169-0418-828A1BCA8CEC}"/>
              </a:ext>
            </a:extLst>
          </p:cNvPr>
          <p:cNvSpPr>
            <a:spLocks noGrp="1"/>
          </p:cNvSpPr>
          <p:nvPr>
            <p:ph type="sldNum" sz="quarter" idx="12"/>
          </p:nvPr>
        </p:nvSpPr>
        <p:spPr/>
        <p:txBody>
          <a:bodyPr/>
          <a:lstStyle/>
          <a:p>
            <a:fld id="{DBBA1B4E-F5F2-431B-8E33-7EBE3726D570}" type="slidenum">
              <a:rPr lang="en-GB" smtClean="0"/>
              <a:t>47</a:t>
            </a:fld>
            <a:endParaRPr lang="en-GB"/>
          </a:p>
        </p:txBody>
      </p:sp>
      <p:sp>
        <p:nvSpPr>
          <p:cNvPr id="9" name="TextBox 8">
            <a:extLst>
              <a:ext uri="{FF2B5EF4-FFF2-40B4-BE49-F238E27FC236}">
                <a16:creationId xmlns:a16="http://schemas.microsoft.com/office/drawing/2014/main" id="{C00E477D-3B3D-37C8-7AEF-5CBFCACFAD8E}"/>
              </a:ext>
            </a:extLst>
          </p:cNvPr>
          <p:cNvSpPr txBox="1"/>
          <p:nvPr/>
        </p:nvSpPr>
        <p:spPr>
          <a:xfrm>
            <a:off x="121920" y="1438275"/>
            <a:ext cx="12070080" cy="4524315"/>
          </a:xfrm>
          <a:prstGeom prst="rect">
            <a:avLst/>
          </a:prstGeom>
          <a:noFill/>
        </p:spPr>
        <p:txBody>
          <a:bodyPr wrap="square" rtlCol="0">
            <a:spAutoFit/>
          </a:bodyPr>
          <a:lstStyle/>
          <a:p>
            <a:r>
              <a:rPr lang="en-GB" sz="1600" dirty="0"/>
              <a:t>The court carefully balanced the factors in favour and against habitual residence in this jurisdiction and in India.</a:t>
            </a:r>
          </a:p>
          <a:p>
            <a:endParaRPr lang="en-GB" sz="1600" dirty="0"/>
          </a:p>
          <a:p>
            <a:r>
              <a:rPr lang="en-GB" sz="1600" dirty="0"/>
              <a:t>In favour of Habitual Residence in England and Wales</a:t>
            </a:r>
          </a:p>
          <a:p>
            <a:pPr marL="342900" indent="-342900">
              <a:buFont typeface="Arial" panose="020B0604020202020204" pitchFamily="34" charset="0"/>
              <a:buChar char="•"/>
            </a:pPr>
            <a:r>
              <a:rPr lang="en-GB" sz="1600" dirty="0"/>
              <a:t>The child had only known England prior to his removal. He was registered with the NHS and nursery provision.  His only address was in London.</a:t>
            </a:r>
          </a:p>
          <a:p>
            <a:pPr marL="342900" indent="-342900">
              <a:buFont typeface="Arial" panose="020B0604020202020204" pitchFamily="34" charset="0"/>
              <a:buChar char="•"/>
            </a:pPr>
            <a:r>
              <a:rPr lang="en-GB" sz="1600" dirty="0"/>
              <a:t>The move to India was only for an agreed temporary stay.</a:t>
            </a:r>
          </a:p>
          <a:p>
            <a:pPr marL="342900" indent="-342900">
              <a:buFont typeface="Arial" panose="020B0604020202020204" pitchFamily="34" charset="0"/>
              <a:buChar char="•"/>
            </a:pPr>
            <a:r>
              <a:rPr lang="en-GB" sz="1600" dirty="0"/>
              <a:t>Father had been having regular contact for this to then be curtailed by the mother.</a:t>
            </a:r>
          </a:p>
          <a:p>
            <a:pPr marL="342900" indent="-342900">
              <a:buFont typeface="Arial" panose="020B0604020202020204" pitchFamily="34" charset="0"/>
              <a:buChar char="•"/>
            </a:pPr>
            <a:r>
              <a:rPr lang="en-GB" sz="1600" dirty="0"/>
              <a:t>The child is a British citizen, his Indian citizenship having been relinquished. The child speaks English as his first language.</a:t>
            </a:r>
          </a:p>
          <a:p>
            <a:endParaRPr lang="en-GB" sz="1600" dirty="0"/>
          </a:p>
          <a:p>
            <a:r>
              <a:rPr lang="en-GB" sz="1600" dirty="0"/>
              <a:t>In favour of Habitual Residence in India:</a:t>
            </a:r>
          </a:p>
          <a:p>
            <a:pPr marL="285750" indent="-285750">
              <a:buFont typeface="Arial" panose="020B0604020202020204" pitchFamily="34" charset="0"/>
              <a:buChar char="•"/>
            </a:pPr>
            <a:r>
              <a:rPr lang="en-GB" sz="1600" dirty="0"/>
              <a:t>The child will have had little memory of his time in England. He will have developed a much deeper and conscious understanding of his time in India in more recent times.</a:t>
            </a:r>
          </a:p>
          <a:p>
            <a:pPr marL="285750" indent="-285750">
              <a:buFont typeface="Arial" panose="020B0604020202020204" pitchFamily="34" charset="0"/>
              <a:buChar char="•"/>
            </a:pPr>
            <a:r>
              <a:rPr lang="en-GB" sz="1600" dirty="0"/>
              <a:t>His basic care needs are met in India.</a:t>
            </a:r>
          </a:p>
          <a:p>
            <a:pPr marL="285750" indent="-285750">
              <a:buFont typeface="Arial" panose="020B0604020202020204" pitchFamily="34" charset="0"/>
              <a:buChar char="•"/>
            </a:pPr>
            <a:r>
              <a:rPr lang="en-GB" sz="1600" dirty="0"/>
              <a:t>The child is well settled with his mother in India and has been for some time. He is attending nursery and has well established social, physical and health networks and connections there.</a:t>
            </a:r>
          </a:p>
          <a:p>
            <a:pPr marL="285750" indent="-285750">
              <a:buFont typeface="Arial" panose="020B0604020202020204" pitchFamily="34" charset="0"/>
              <a:buChar char="•"/>
            </a:pPr>
            <a:r>
              <a:rPr lang="en-GB" sz="1600" dirty="0"/>
              <a:t>He is now immersed in linguistic environments in India.</a:t>
            </a:r>
          </a:p>
          <a:p>
            <a:pPr marL="285750" indent="-285750">
              <a:buFont typeface="Arial" panose="020B0604020202020204" pitchFamily="34" charset="0"/>
              <a:buChar char="•"/>
            </a:pPr>
            <a:r>
              <a:rPr lang="en-GB" sz="1600" dirty="0"/>
              <a:t>He has resided with his mother and maternal family for 16 months. In fact, much of his maternal and paternal family live in close proximity to him in India.</a:t>
            </a:r>
          </a:p>
        </p:txBody>
      </p:sp>
    </p:spTree>
    <p:extLst>
      <p:ext uri="{BB962C8B-B14F-4D97-AF65-F5344CB8AC3E}">
        <p14:creationId xmlns:p14="http://schemas.microsoft.com/office/powerpoint/2010/main" val="29441031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68AB1-178C-68E8-C53C-7007E326E2A8}"/>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25D43820-F2D6-9077-38B0-0D9EB09DFE93}"/>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A (A Child) (Habitual Residence) [2026] EWHC 1140 (Fam)</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F5ED3FD0-BAA0-08FD-CB13-2C4F58F72A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C3D938A6-BA1C-CBE9-8310-4CC82B436859}"/>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A0697BDE-6B93-20F6-7275-E6FBDD9C1C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AD5EAAFD-F741-E92C-DB4C-DE5CB9EAC3DA}"/>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000693AE-33A3-8C0D-6ED5-E8C52253DC7F}"/>
              </a:ext>
            </a:extLst>
          </p:cNvPr>
          <p:cNvSpPr>
            <a:spLocks noGrp="1"/>
          </p:cNvSpPr>
          <p:nvPr>
            <p:ph type="sldNum" sz="quarter" idx="12"/>
          </p:nvPr>
        </p:nvSpPr>
        <p:spPr/>
        <p:txBody>
          <a:bodyPr/>
          <a:lstStyle/>
          <a:p>
            <a:fld id="{DBBA1B4E-F5F2-431B-8E33-7EBE3726D570}" type="slidenum">
              <a:rPr lang="en-GB" smtClean="0"/>
              <a:t>48</a:t>
            </a:fld>
            <a:endParaRPr lang="en-GB"/>
          </a:p>
        </p:txBody>
      </p:sp>
      <p:sp>
        <p:nvSpPr>
          <p:cNvPr id="9" name="TextBox 8">
            <a:extLst>
              <a:ext uri="{FF2B5EF4-FFF2-40B4-BE49-F238E27FC236}">
                <a16:creationId xmlns:a16="http://schemas.microsoft.com/office/drawing/2014/main" id="{75B33658-C2FD-F523-105A-FB6E653B90EA}"/>
              </a:ext>
            </a:extLst>
          </p:cNvPr>
          <p:cNvSpPr txBox="1"/>
          <p:nvPr/>
        </p:nvSpPr>
        <p:spPr>
          <a:xfrm>
            <a:off x="784860" y="1438275"/>
            <a:ext cx="10622280" cy="4247317"/>
          </a:xfrm>
          <a:prstGeom prst="rect">
            <a:avLst/>
          </a:prstGeom>
          <a:noFill/>
        </p:spPr>
        <p:txBody>
          <a:bodyPr wrap="square" rtlCol="0">
            <a:spAutoFit/>
          </a:bodyPr>
          <a:lstStyle/>
          <a:p>
            <a:r>
              <a:rPr lang="en-GB" u="sng" dirty="0"/>
              <a:t>Judgment</a:t>
            </a:r>
          </a:p>
          <a:p>
            <a:endParaRPr lang="en-GB" dirty="0"/>
          </a:p>
          <a:p>
            <a:pPr marL="285750" indent="-285750">
              <a:buFont typeface="Arial" panose="020B0604020202020204" pitchFamily="34" charset="0"/>
              <a:buChar char="•"/>
            </a:pPr>
            <a:r>
              <a:rPr lang="en-GB" dirty="0"/>
              <a:t>The relevant date for jurisdiction purposes is the date of the father’s application being 17 October 2025.  Further, the court had to be satisfied that the child had remained habitually resident at the date of the final hearing.</a:t>
            </a:r>
          </a:p>
          <a:p>
            <a:endParaRPr lang="en-GB" dirty="0"/>
          </a:p>
          <a:p>
            <a:pPr marL="285750" indent="-285750">
              <a:buFont typeface="Arial" panose="020B0604020202020204" pitchFamily="34" charset="0"/>
              <a:buChar char="•"/>
            </a:pPr>
            <a:r>
              <a:rPr lang="en-GB" dirty="0"/>
              <a:t>Despite the child’s visa situation in India being a little precarious and that he did have a previous deep and permanent link to England the quality of and stability to his residence in India outweighs that to England and Wales prior to the relevant date. Ultimately, it was not possible to compare like for like and the year and months of his more recent life established a closer connection to the place that he is living.</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It was declared that the child is Habitually Resident in India.</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There was no need to progress with any further applications before the court including Wardship, summary return orders, or s.8 orders.</a:t>
            </a:r>
          </a:p>
        </p:txBody>
      </p:sp>
    </p:spTree>
    <p:extLst>
      <p:ext uri="{BB962C8B-B14F-4D97-AF65-F5344CB8AC3E}">
        <p14:creationId xmlns:p14="http://schemas.microsoft.com/office/powerpoint/2010/main" val="13307311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0F7BB-DD20-ED68-700B-332BEE74B7BD}"/>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B4A0B301-7DF6-7C6E-6A91-DEF9E9426F55}"/>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0CC64EAC-90D0-91D3-866F-B7FEAE5603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3FA17D62-3FC8-2908-43B6-179C17F5D84B}"/>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E892B739-3998-6347-F863-EE2FFE1CD0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0D5442DE-6166-ADD1-F4D3-E5DD02C479EC}"/>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6D070BD0-3EE2-3F50-C0C7-C15EFC12AC09}"/>
              </a:ext>
            </a:extLst>
          </p:cNvPr>
          <p:cNvSpPr>
            <a:spLocks noGrp="1"/>
          </p:cNvSpPr>
          <p:nvPr>
            <p:ph type="sldNum" sz="quarter" idx="12"/>
          </p:nvPr>
        </p:nvSpPr>
        <p:spPr/>
        <p:txBody>
          <a:bodyPr/>
          <a:lstStyle/>
          <a:p>
            <a:fld id="{DBBA1B4E-F5F2-431B-8E33-7EBE3726D570}" type="slidenum">
              <a:rPr lang="en-GB" smtClean="0"/>
              <a:t>49</a:t>
            </a:fld>
            <a:endParaRPr lang="en-GB"/>
          </a:p>
        </p:txBody>
      </p:sp>
      <p:sp>
        <p:nvSpPr>
          <p:cNvPr id="9" name="TextBox 8">
            <a:extLst>
              <a:ext uri="{FF2B5EF4-FFF2-40B4-BE49-F238E27FC236}">
                <a16:creationId xmlns:a16="http://schemas.microsoft.com/office/drawing/2014/main" id="{DC2BB741-8065-4968-C2C6-5DDA4F7F4C44}"/>
              </a:ext>
            </a:extLst>
          </p:cNvPr>
          <p:cNvSpPr txBox="1"/>
          <p:nvPr/>
        </p:nvSpPr>
        <p:spPr>
          <a:xfrm>
            <a:off x="1023048" y="1762148"/>
            <a:ext cx="9907788" cy="3139321"/>
          </a:xfrm>
          <a:prstGeom prst="rect">
            <a:avLst/>
          </a:prstGeom>
          <a:noFill/>
        </p:spPr>
        <p:txBody>
          <a:bodyPr wrap="square" rtlCol="0">
            <a:spAutoFit/>
          </a:bodyPr>
          <a:lstStyle/>
          <a:p>
            <a:r>
              <a:rPr lang="en-GB" u="sng" dirty="0"/>
              <a:t>Overview</a:t>
            </a:r>
          </a:p>
          <a:p>
            <a:endParaRPr lang="en-GB" dirty="0"/>
          </a:p>
          <a:p>
            <a:pPr marL="285750" indent="-285750">
              <a:buFont typeface="Arial" panose="020B0604020202020204" pitchFamily="34" charset="0"/>
              <a:buChar char="•"/>
            </a:pPr>
            <a:r>
              <a:rPr lang="en-GB" dirty="0"/>
              <a:t>Reported: 20 February 2026</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Sir Andrew McFarlane handed down judgment reshaping the Family Court’s approach to expert witnesses and allegations of alienating behaviour.</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case concerns private law proceedings in which the Court set aside a finding that the mother had alienated the children from their father. </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Full judgment: </a:t>
            </a:r>
            <a:r>
              <a:rPr lang="en-GB" dirty="0">
                <a:hlinkClick r:id="rId5"/>
              </a:rPr>
              <a:t>https://caselaw.nationalarchives.gov.uk/ewfc/2026/38</a:t>
            </a:r>
            <a:r>
              <a:rPr lang="en-GB" dirty="0"/>
              <a:t> </a:t>
            </a:r>
          </a:p>
        </p:txBody>
      </p:sp>
    </p:spTree>
    <p:extLst>
      <p:ext uri="{BB962C8B-B14F-4D97-AF65-F5344CB8AC3E}">
        <p14:creationId xmlns:p14="http://schemas.microsoft.com/office/powerpoint/2010/main" val="35724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2D881-50E9-1512-C2F0-1BCFDD32F98B}"/>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D33DBD5A-42B2-593D-7745-18EF2CE27DCA}"/>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757FFCB-A297-08F7-9F22-8DEE051EFE7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AC3FCA1A-E4CC-3D11-9143-469D64A170E4}"/>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8F42F726-F664-2CDA-8E82-0ADF6B9B50E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4D5529E5-E706-514D-8588-8ECF041BB16F}"/>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625C7669-57A0-3BDA-39E7-BB707A0350C7}"/>
              </a:ext>
            </a:extLst>
          </p:cNvPr>
          <p:cNvSpPr>
            <a:spLocks noGrp="1"/>
          </p:cNvSpPr>
          <p:nvPr>
            <p:ph type="sldNum" sz="quarter" idx="12"/>
          </p:nvPr>
        </p:nvSpPr>
        <p:spPr/>
        <p:txBody>
          <a:bodyPr/>
          <a:lstStyle/>
          <a:p>
            <a:fld id="{DBBA1B4E-F5F2-431B-8E33-7EBE3726D570}" type="slidenum">
              <a:rPr lang="en-GB" smtClean="0"/>
              <a:t>5</a:t>
            </a:fld>
            <a:endParaRPr lang="en-GB"/>
          </a:p>
        </p:txBody>
      </p:sp>
      <p:sp>
        <p:nvSpPr>
          <p:cNvPr id="9" name="TextBox 8">
            <a:extLst>
              <a:ext uri="{FF2B5EF4-FFF2-40B4-BE49-F238E27FC236}">
                <a16:creationId xmlns:a16="http://schemas.microsoft.com/office/drawing/2014/main" id="{5862BDC0-854D-FCFF-A394-26BAD6E0C2CA}"/>
              </a:ext>
            </a:extLst>
          </p:cNvPr>
          <p:cNvSpPr txBox="1"/>
          <p:nvPr/>
        </p:nvSpPr>
        <p:spPr>
          <a:xfrm>
            <a:off x="838200" y="1376549"/>
            <a:ext cx="9907788" cy="6955750"/>
          </a:xfrm>
          <a:prstGeom prst="rect">
            <a:avLst/>
          </a:prstGeom>
          <a:noFill/>
        </p:spPr>
        <p:txBody>
          <a:bodyPr wrap="square" rtlCol="0">
            <a:spAutoFit/>
          </a:bodyPr>
          <a:lstStyle/>
          <a:p>
            <a:r>
              <a:rPr lang="en-US" sz="2000" dirty="0"/>
              <a:t>THE FACTS: </a:t>
            </a:r>
          </a:p>
          <a:p>
            <a:r>
              <a:rPr lang="en-US" sz="2000" b="1" dirty="0"/>
              <a:t>Re J </a:t>
            </a:r>
            <a:endParaRPr lang="en-US" sz="2000" dirty="0"/>
          </a:p>
          <a:p>
            <a:pPr marL="342900" indent="-342900">
              <a:buFont typeface="Arial" panose="020B0604020202020204" pitchFamily="34" charset="0"/>
              <a:buChar char="•"/>
            </a:pPr>
            <a:r>
              <a:rPr lang="en-US" sz="2000" dirty="0"/>
              <a:t>AJ and M were an unmarried couple and had registered AJ as the father on the birth register entry. AJ believed he was the biological father. Then, when J is 2, the couple break up and M reveals that AJ may not be J’s father. DNA testing  then confirms the same. At the time of the hearing, J’s biological father does not seek to be involved in J’s life. </a:t>
            </a:r>
          </a:p>
          <a:p>
            <a:endParaRPr lang="en-US" sz="2000" dirty="0"/>
          </a:p>
          <a:p>
            <a:pPr marL="342900" indent="-342900">
              <a:buFont typeface="Arial" panose="020B0604020202020204" pitchFamily="34" charset="0"/>
              <a:buChar char="•"/>
            </a:pPr>
            <a:r>
              <a:rPr lang="en-US" sz="2000" dirty="0"/>
              <a:t>The matter comes to court because AJ made an application for a PR  order. M also makes an application for a declaration of non-paternity under s. 55 FLA 1986.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AJ concedes that a declaration of non-paternity should be made.  The issue was what parental responsibility AJ had and what he should have for the future?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4395648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D2359-0D11-4C5C-8FDF-B29B37B2C21C}"/>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18FEB1C0-FAFB-D601-E1B5-058DE6E92AD8}"/>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815BFBFC-0429-96C6-6BFF-5025B1DF28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D68E9EE0-5C7A-CAEE-CEC9-29ED75CDBDDF}"/>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8F22490A-5D1B-642B-ECCF-8A5B985B8CD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35DB1F44-A215-A6B6-F24D-5C01DC637451}"/>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C97A9361-5712-D949-F14D-DD90141839E9}"/>
              </a:ext>
            </a:extLst>
          </p:cNvPr>
          <p:cNvSpPr>
            <a:spLocks noGrp="1"/>
          </p:cNvSpPr>
          <p:nvPr>
            <p:ph type="sldNum" sz="quarter" idx="12"/>
          </p:nvPr>
        </p:nvSpPr>
        <p:spPr/>
        <p:txBody>
          <a:bodyPr/>
          <a:lstStyle/>
          <a:p>
            <a:fld id="{DBBA1B4E-F5F2-431B-8E33-7EBE3726D570}" type="slidenum">
              <a:rPr lang="en-GB" smtClean="0"/>
              <a:t>50</a:t>
            </a:fld>
            <a:endParaRPr lang="en-GB"/>
          </a:p>
        </p:txBody>
      </p:sp>
      <p:sp>
        <p:nvSpPr>
          <p:cNvPr id="9" name="TextBox 8">
            <a:extLst>
              <a:ext uri="{FF2B5EF4-FFF2-40B4-BE49-F238E27FC236}">
                <a16:creationId xmlns:a16="http://schemas.microsoft.com/office/drawing/2014/main" id="{ACC09575-FC34-C75F-C108-1730C4CA49EB}"/>
              </a:ext>
            </a:extLst>
          </p:cNvPr>
          <p:cNvSpPr txBox="1"/>
          <p:nvPr/>
        </p:nvSpPr>
        <p:spPr>
          <a:xfrm>
            <a:off x="840168" y="1337691"/>
            <a:ext cx="10909872" cy="4524315"/>
          </a:xfrm>
          <a:prstGeom prst="rect">
            <a:avLst/>
          </a:prstGeom>
          <a:noFill/>
        </p:spPr>
        <p:txBody>
          <a:bodyPr wrap="square" rtlCol="0">
            <a:spAutoFit/>
          </a:bodyPr>
          <a:lstStyle/>
          <a:p>
            <a:r>
              <a:rPr lang="en-GB" u="sng" dirty="0"/>
              <a:t>Background</a:t>
            </a:r>
          </a:p>
          <a:p>
            <a:endParaRPr lang="en-GB" dirty="0"/>
          </a:p>
          <a:p>
            <a:pPr marL="285750" indent="-285750">
              <a:buFont typeface="Arial" panose="020B0604020202020204" pitchFamily="34" charset="0"/>
              <a:buChar char="•"/>
            </a:pPr>
            <a:r>
              <a:rPr lang="en-GB" dirty="0"/>
              <a:t>The mother and father had two children and divorced in 2014.</a:t>
            </a:r>
          </a:p>
          <a:p>
            <a:pPr marL="285750" indent="-285750">
              <a:buFont typeface="Arial" panose="020B0604020202020204" pitchFamily="34" charset="0"/>
              <a:buChar char="•"/>
            </a:pPr>
            <a:r>
              <a:rPr lang="en-GB" dirty="0"/>
              <a:t>In 2018 the father issued private children proceedings seeking an Order for the children to move to live with him. Within the proceedings, both parents made allegations of domestic abuse.</a:t>
            </a:r>
          </a:p>
          <a:p>
            <a:pPr marL="285750" indent="-285750">
              <a:buFont typeface="Arial" panose="020B0604020202020204" pitchFamily="34" charset="0"/>
              <a:buChar char="•"/>
            </a:pPr>
            <a:r>
              <a:rPr lang="en-GB" dirty="0"/>
              <a:t>At a hearing in February 2019, the Court decided that a fact-finding hearing was necessary to determine the “extremely serious” cross-allegations of “severe domestic abuse and coercive control”, as described in the initial Cafcass welfare report.</a:t>
            </a:r>
          </a:p>
          <a:p>
            <a:pPr marL="285750" indent="-285750">
              <a:buFont typeface="Arial" panose="020B0604020202020204" pitchFamily="34" charset="0"/>
              <a:buChar char="•"/>
            </a:pPr>
            <a:r>
              <a:rPr lang="en-GB" dirty="0"/>
              <a:t>At a subsequent hearing in April 2019, an application was made on behalf of the children’s guardian for Ms Melanie Gill to be instructed as a single joint expert psychologist to undertake a “specialist family assessment”. Ms Gill was an unregistered and uncharted psychologist.</a:t>
            </a:r>
          </a:p>
          <a:p>
            <a:pPr marL="285750" indent="-285750">
              <a:buFont typeface="Arial" panose="020B0604020202020204" pitchFamily="34" charset="0"/>
              <a:buChar char="•"/>
            </a:pPr>
            <a:r>
              <a:rPr lang="en-GB" dirty="0"/>
              <a:t>The expert report was filed in September 2019. </a:t>
            </a:r>
          </a:p>
          <a:p>
            <a:pPr marL="285750" indent="-285750">
              <a:buFont typeface="Arial" panose="020B0604020202020204" pitchFamily="34" charset="0"/>
              <a:buChar char="•"/>
            </a:pPr>
            <a:r>
              <a:rPr lang="en-GB" dirty="0"/>
              <a:t>Four days later the father issued an application for an immediate transfer of the children’s residence to his home. The following week the mother applied for permission to instruct an alternative psychologist, but this was refused by the Court.</a:t>
            </a:r>
          </a:p>
          <a:p>
            <a:pPr marL="285750" indent="-285750">
              <a:buFont typeface="Arial" panose="020B0604020202020204" pitchFamily="34" charset="0"/>
              <a:buChar char="•"/>
            </a:pPr>
            <a:r>
              <a:rPr lang="en-GB" dirty="0"/>
              <a:t>The Judge set the matter down for a combined fact-finding and welfare hearing. </a:t>
            </a:r>
          </a:p>
        </p:txBody>
      </p:sp>
    </p:spTree>
    <p:extLst>
      <p:ext uri="{BB962C8B-B14F-4D97-AF65-F5344CB8AC3E}">
        <p14:creationId xmlns:p14="http://schemas.microsoft.com/office/powerpoint/2010/main" val="36134915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7D5C81-7472-0233-6B58-5C406AEAB933}"/>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23D9C5E8-CBE5-C6A6-10B5-77C8144D5E09}"/>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29504A2-B58D-37C4-E056-26AA07DDCBE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69A0205C-F5FC-1911-8459-1FC89250DD9D}"/>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415BA933-C068-A456-87C6-2686F630B21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26A1F424-DBAE-B8F4-209B-B58B7F09C733}"/>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80332521-1617-08D2-23B0-A17C1C706742}"/>
              </a:ext>
            </a:extLst>
          </p:cNvPr>
          <p:cNvSpPr>
            <a:spLocks noGrp="1"/>
          </p:cNvSpPr>
          <p:nvPr>
            <p:ph type="sldNum" sz="quarter" idx="12"/>
          </p:nvPr>
        </p:nvSpPr>
        <p:spPr/>
        <p:txBody>
          <a:bodyPr/>
          <a:lstStyle/>
          <a:p>
            <a:fld id="{DBBA1B4E-F5F2-431B-8E33-7EBE3726D570}" type="slidenum">
              <a:rPr lang="en-GB" smtClean="0"/>
              <a:t>51</a:t>
            </a:fld>
            <a:endParaRPr lang="en-GB"/>
          </a:p>
        </p:txBody>
      </p:sp>
      <p:sp>
        <p:nvSpPr>
          <p:cNvPr id="9" name="TextBox 8">
            <a:extLst>
              <a:ext uri="{FF2B5EF4-FFF2-40B4-BE49-F238E27FC236}">
                <a16:creationId xmlns:a16="http://schemas.microsoft.com/office/drawing/2014/main" id="{0EEF46C7-E7FA-1127-B3C7-56C31280C4FE}"/>
              </a:ext>
            </a:extLst>
          </p:cNvPr>
          <p:cNvSpPr txBox="1"/>
          <p:nvPr/>
        </p:nvSpPr>
        <p:spPr>
          <a:xfrm>
            <a:off x="208248" y="1330518"/>
            <a:ext cx="11907552" cy="4524315"/>
          </a:xfrm>
          <a:prstGeom prst="rect">
            <a:avLst/>
          </a:prstGeom>
          <a:noFill/>
        </p:spPr>
        <p:txBody>
          <a:bodyPr wrap="square" rtlCol="0">
            <a:spAutoFit/>
          </a:bodyPr>
          <a:lstStyle/>
          <a:p>
            <a:r>
              <a:rPr lang="en-GB" sz="1600" u="sng" dirty="0"/>
              <a:t>Fact-Finding and Welfare Hearing</a:t>
            </a:r>
          </a:p>
          <a:p>
            <a:endParaRPr lang="en-GB" sz="1600" dirty="0"/>
          </a:p>
          <a:p>
            <a:pPr marL="285750" indent="-285750">
              <a:buFont typeface="Arial" panose="020B0604020202020204" pitchFamily="34" charset="0"/>
              <a:buChar char="•"/>
            </a:pPr>
            <a:r>
              <a:rPr lang="en-GB" sz="1600" dirty="0"/>
              <a:t>At the fact-finding hearing in October 2019, the Court heard oral evidence from Ms Gill only.</a:t>
            </a:r>
          </a:p>
          <a:p>
            <a:pPr marL="285750" indent="-285750">
              <a:buFont typeface="Arial" panose="020B0604020202020204" pitchFamily="34" charset="0"/>
              <a:buChar char="•"/>
            </a:pPr>
            <a:r>
              <a:rPr lang="en-GB" sz="1600" dirty="0"/>
              <a:t>At the conclusion of her evidence the Judge asked whether, if the court were to find the allegations of physical abuse (including marital rape) proved, Ms Gill would want to review or alter her recommendations. Her answer was that she would not, as the factor that was ‘carrying on affecting behaviour and emotions … is the hatred for the father [which] is in connection with mainly the projected anger at the [maternal grand] mother’.</a:t>
            </a:r>
          </a:p>
          <a:p>
            <a:pPr marL="285750" indent="-285750">
              <a:buFont typeface="Arial" panose="020B0604020202020204" pitchFamily="34" charset="0"/>
              <a:buChar char="•"/>
            </a:pPr>
            <a:r>
              <a:rPr lang="en-GB" sz="1600" dirty="0"/>
              <a:t>The Judge invited submissions on the question of whether the court should hear from any other witnesses. In summary, Counsel for the mother made the following submissions:</a:t>
            </a:r>
          </a:p>
          <a:p>
            <a:r>
              <a:rPr lang="en-GB" sz="1600" i="1" dirty="0"/>
              <a:t>“For the mother, it is asserted that there should have been a fact-finding before the expert was heard and before the children's guardian made a final recommendation. The allegations made by the mother, if found to be proved, must have an impact upon the shape of the case. It cannot be right, the mother says, that domestic violence and abuse - which she says she has suffered at the hands of the father - does not contextualise the mother's allegations and the effect upon her and the children. Those allegations are, in substance, of attacks and sustained physical and emotional abuse in respect of which there is corroborative police and medical evidence… </a:t>
            </a:r>
            <a:r>
              <a:rPr lang="en-GB" sz="1600" dirty="0"/>
              <a:t>The mother’s case is only after the determination of the allegations should there be expert analysis... The purpose of a fact-finding is to determine the underlying factual matrix. Unless that is determined, how can appropriate interventions be provided for the parties and/or the children? Miss Gill, the mother says, makes much of the mother's hatred for the father. That can only properly - that is my word, “properly” - be contextualised by a fact-finding hearing.”</a:t>
            </a:r>
          </a:p>
        </p:txBody>
      </p:sp>
    </p:spTree>
    <p:extLst>
      <p:ext uri="{BB962C8B-B14F-4D97-AF65-F5344CB8AC3E}">
        <p14:creationId xmlns:p14="http://schemas.microsoft.com/office/powerpoint/2010/main" val="9000232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58807-3E35-EEA3-8F55-354E9AE35F8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2018FF99-90BC-8C62-5758-6CBB287D45E7}"/>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E9736A6A-B62F-3BF5-CE97-14B591A5F7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CB975DF2-D10B-8E19-1D83-AE91DA020719}"/>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9ED35F80-DB18-6248-C786-53659C46704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BF11C3E1-2997-AB0A-C49F-9AA2FCED0BF0}"/>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93436A4-4962-7B04-70C2-1781A3C96703}"/>
              </a:ext>
            </a:extLst>
          </p:cNvPr>
          <p:cNvSpPr>
            <a:spLocks noGrp="1"/>
          </p:cNvSpPr>
          <p:nvPr>
            <p:ph type="sldNum" sz="quarter" idx="12"/>
          </p:nvPr>
        </p:nvSpPr>
        <p:spPr/>
        <p:txBody>
          <a:bodyPr/>
          <a:lstStyle/>
          <a:p>
            <a:fld id="{DBBA1B4E-F5F2-431B-8E33-7EBE3726D570}" type="slidenum">
              <a:rPr lang="en-GB" smtClean="0"/>
              <a:t>52</a:t>
            </a:fld>
            <a:endParaRPr lang="en-GB"/>
          </a:p>
        </p:txBody>
      </p:sp>
      <p:sp>
        <p:nvSpPr>
          <p:cNvPr id="9" name="TextBox 8">
            <a:extLst>
              <a:ext uri="{FF2B5EF4-FFF2-40B4-BE49-F238E27FC236}">
                <a16:creationId xmlns:a16="http://schemas.microsoft.com/office/drawing/2014/main" id="{7D49137C-4637-45AD-D52E-87A657EE0D27}"/>
              </a:ext>
            </a:extLst>
          </p:cNvPr>
          <p:cNvSpPr txBox="1"/>
          <p:nvPr/>
        </p:nvSpPr>
        <p:spPr>
          <a:xfrm>
            <a:off x="376872" y="1321374"/>
            <a:ext cx="11601768" cy="4585871"/>
          </a:xfrm>
          <a:prstGeom prst="rect">
            <a:avLst/>
          </a:prstGeom>
          <a:noFill/>
        </p:spPr>
        <p:txBody>
          <a:bodyPr wrap="square" rtlCol="0">
            <a:spAutoFit/>
          </a:bodyPr>
          <a:lstStyle/>
          <a:p>
            <a:r>
              <a:rPr lang="en-GB" u="sng" dirty="0"/>
              <a:t>Fact-Finding and Welfare Hearing Continued</a:t>
            </a:r>
          </a:p>
          <a:p>
            <a:endParaRPr lang="en-GB" u="sng" dirty="0"/>
          </a:p>
          <a:p>
            <a:r>
              <a:rPr lang="en-GB" sz="1600" b="1" dirty="0"/>
              <a:t>Judgment:</a:t>
            </a:r>
            <a:r>
              <a:rPr lang="en-GB" sz="1600" dirty="0"/>
              <a:t> ‘</a:t>
            </a:r>
            <a:r>
              <a:rPr lang="en-GB" sz="1600" i="1" dirty="0"/>
              <a:t>Where I to be wrong on that, having accepted Ms Gill’s recommendations, even if there were a fact-finding hearing, even if I found either the mother’s or the father’s allegations proved, or any of them, for the reasons which Ms Gill explained and I accept in her evidence, it would not and could not change the recommendations. Therefore, I need not conduct [a hearing] nor have cross examination, because I find that it will not assist me in dealing with the actual issues which need to be addressed for these children’</a:t>
            </a:r>
          </a:p>
          <a:p>
            <a:endParaRPr lang="en-GB" sz="1600" dirty="0"/>
          </a:p>
          <a:p>
            <a:r>
              <a:rPr lang="en-GB" sz="1600" dirty="0"/>
              <a:t>The Court made the following findings:</a:t>
            </a:r>
          </a:p>
          <a:p>
            <a:pPr marL="285750" indent="-285750">
              <a:buFont typeface="Arial" panose="020B0604020202020204" pitchFamily="34" charset="0"/>
              <a:buChar char="•"/>
            </a:pPr>
            <a:endParaRPr lang="en-GB" sz="1600" dirty="0"/>
          </a:p>
          <a:p>
            <a:pPr marL="342900" indent="-342900">
              <a:buFont typeface="+mj-lt"/>
              <a:buAutoNum type="arabicPeriod"/>
            </a:pPr>
            <a:r>
              <a:rPr lang="en-GB" sz="1600" i="1" dirty="0"/>
              <a:t>The mother has caused the children significant emotional harm; the court accepting in full the conclusions of Melanie Gill and findings therein shall stand as the court’s findings.</a:t>
            </a:r>
          </a:p>
          <a:p>
            <a:pPr marL="342900" indent="-342900">
              <a:buFont typeface="+mj-lt"/>
              <a:buAutoNum type="arabicPeriod"/>
            </a:pPr>
            <a:r>
              <a:rPr lang="en-GB" sz="1600" i="1" dirty="0"/>
              <a:t>The mother is unable to meet the children’s needs nor or in the near future and the children’s psychological safely is compromised in turn.</a:t>
            </a:r>
          </a:p>
          <a:p>
            <a:pPr marL="342900" indent="-342900">
              <a:buFont typeface="+mj-lt"/>
              <a:buAutoNum type="arabicPeriod"/>
            </a:pPr>
            <a:r>
              <a:rPr lang="en-GB" sz="1600" i="1" dirty="0"/>
              <a:t>mother’s partner is unable to act as a protective factor.</a:t>
            </a:r>
          </a:p>
          <a:p>
            <a:pPr marL="342900" indent="-342900">
              <a:buFont typeface="+mj-lt"/>
              <a:buAutoNum type="arabicPeriod"/>
            </a:pPr>
            <a:r>
              <a:rPr lang="en-GB" sz="1600" i="1" dirty="0"/>
              <a:t>The mother’s vengeful anger from her childhood is imposed on the father as a result of her maladaptive relationship attachments.</a:t>
            </a:r>
          </a:p>
          <a:p>
            <a:pPr marL="342900" indent="-342900">
              <a:buFont typeface="+mj-lt"/>
              <a:buAutoNum type="arabicPeriod"/>
            </a:pPr>
            <a:r>
              <a:rPr lang="en-GB" sz="1600" i="1" dirty="0"/>
              <a:t>The mother has triangulated the children against their father and has actively alienated them from him.’</a:t>
            </a:r>
            <a:endParaRPr lang="en-GB" sz="1600" u="sng" dirty="0"/>
          </a:p>
        </p:txBody>
      </p:sp>
    </p:spTree>
    <p:extLst>
      <p:ext uri="{BB962C8B-B14F-4D97-AF65-F5344CB8AC3E}">
        <p14:creationId xmlns:p14="http://schemas.microsoft.com/office/powerpoint/2010/main" val="15429155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C013A4-88CA-4F6D-AA2F-CAEE4A4D9A09}"/>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BB6D00A-1872-FFFD-D52C-1DD29584A1C2}"/>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E790AE48-AA59-BA2A-A848-D88359D78F2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08619AC-9652-AD4B-BF6B-4D46267F459D}"/>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62DE6815-2859-A6DC-6EFC-27C65968750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9D0A9033-AD86-6782-4876-37EEBB82447E}"/>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3B2682EA-CBB8-C61D-27E2-4FEC44F519C7}"/>
              </a:ext>
            </a:extLst>
          </p:cNvPr>
          <p:cNvSpPr>
            <a:spLocks noGrp="1"/>
          </p:cNvSpPr>
          <p:nvPr>
            <p:ph type="sldNum" sz="quarter" idx="12"/>
          </p:nvPr>
        </p:nvSpPr>
        <p:spPr/>
        <p:txBody>
          <a:bodyPr/>
          <a:lstStyle/>
          <a:p>
            <a:fld id="{DBBA1B4E-F5F2-431B-8E33-7EBE3726D570}" type="slidenum">
              <a:rPr lang="en-GB" smtClean="0"/>
              <a:t>53</a:t>
            </a:fld>
            <a:endParaRPr lang="en-GB"/>
          </a:p>
        </p:txBody>
      </p:sp>
      <p:sp>
        <p:nvSpPr>
          <p:cNvPr id="9" name="TextBox 8">
            <a:extLst>
              <a:ext uri="{FF2B5EF4-FFF2-40B4-BE49-F238E27FC236}">
                <a16:creationId xmlns:a16="http://schemas.microsoft.com/office/drawing/2014/main" id="{D6B42DF3-6BCD-A860-30F9-31384997496D}"/>
              </a:ext>
            </a:extLst>
          </p:cNvPr>
          <p:cNvSpPr txBox="1"/>
          <p:nvPr/>
        </p:nvSpPr>
        <p:spPr>
          <a:xfrm>
            <a:off x="733488" y="1623126"/>
            <a:ext cx="10653840" cy="3970318"/>
          </a:xfrm>
          <a:prstGeom prst="rect">
            <a:avLst/>
          </a:prstGeom>
          <a:noFill/>
        </p:spPr>
        <p:txBody>
          <a:bodyPr wrap="square" rtlCol="0">
            <a:spAutoFit/>
          </a:bodyPr>
          <a:lstStyle/>
          <a:p>
            <a:r>
              <a:rPr lang="en-GB" u="sng" dirty="0"/>
              <a:t>Subsequent Hearings Post Fact-Find</a:t>
            </a:r>
          </a:p>
          <a:p>
            <a:endParaRPr lang="en-GB" dirty="0"/>
          </a:p>
          <a:p>
            <a:pPr marL="285750" indent="-285750">
              <a:buFont typeface="Arial" panose="020B0604020202020204" pitchFamily="34" charset="0"/>
              <a:buChar char="•"/>
            </a:pPr>
            <a:r>
              <a:rPr lang="en-GB" dirty="0"/>
              <a:t>At the subsequent hearing on 18 December 2019, the Court ordered that the children (aged 12 and 9) were to move to live with the father, and preventing the mother from having contact with either child ‘until further Order’.</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A final hearing was held in May 2020. Focus was whether or not any contact should be recommended between the children and the mother (there having been none for 5 months). </a:t>
            </a:r>
          </a:p>
          <a:p>
            <a:pPr marL="285750" indent="-285750">
              <a:buFont typeface="Arial" panose="020B0604020202020204" pitchFamily="34" charset="0"/>
              <a:buChar char="•"/>
            </a:pPr>
            <a:r>
              <a:rPr lang="en-GB" dirty="0"/>
              <a:t>The Judge noted that the mother told the court that she did not undertake Schema therapy as recommended by Ms Gill, although she did attend some form of therapy. </a:t>
            </a:r>
          </a:p>
          <a:p>
            <a:pPr marL="285750" indent="-285750">
              <a:buFont typeface="Arial" panose="020B0604020202020204" pitchFamily="34" charset="0"/>
              <a:buChar char="•"/>
            </a:pPr>
            <a:r>
              <a:rPr lang="en-GB" dirty="0"/>
              <a:t>The Judge made Orders providing for the children to continue living with the father and having no contact with the mother. Prohibited steps and specific issue orders were made to consolidate those core arrangements.</a:t>
            </a:r>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58915466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0BF2D-9C52-778F-E17E-91A3027708A1}"/>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72738A7-2689-AB0C-BEEA-E4F4FB6FDF3D}"/>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FC52DD9F-36B7-84AD-1D70-4DD237AAD0C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9B8B0985-D25E-4B63-9B5A-DDED21C261BD}"/>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88E84328-9064-06B5-3FE2-74440F011D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1EEEEA46-67C2-2EA3-BFAC-E3B9F23F055F}"/>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DD9BF7DB-1E66-C4AC-ED92-A0B3875C886D}"/>
              </a:ext>
            </a:extLst>
          </p:cNvPr>
          <p:cNvSpPr>
            <a:spLocks noGrp="1"/>
          </p:cNvSpPr>
          <p:nvPr>
            <p:ph type="sldNum" sz="quarter" idx="12"/>
          </p:nvPr>
        </p:nvSpPr>
        <p:spPr/>
        <p:txBody>
          <a:bodyPr/>
          <a:lstStyle/>
          <a:p>
            <a:fld id="{DBBA1B4E-F5F2-431B-8E33-7EBE3726D570}" type="slidenum">
              <a:rPr lang="en-GB" smtClean="0"/>
              <a:t>54</a:t>
            </a:fld>
            <a:endParaRPr lang="en-GB"/>
          </a:p>
        </p:txBody>
      </p:sp>
      <p:sp>
        <p:nvSpPr>
          <p:cNvPr id="9" name="TextBox 8">
            <a:extLst>
              <a:ext uri="{FF2B5EF4-FFF2-40B4-BE49-F238E27FC236}">
                <a16:creationId xmlns:a16="http://schemas.microsoft.com/office/drawing/2014/main" id="{4EB1BD65-41C2-FCF0-EF7E-2D9DC21C6058}"/>
              </a:ext>
            </a:extLst>
          </p:cNvPr>
          <p:cNvSpPr txBox="1"/>
          <p:nvPr/>
        </p:nvSpPr>
        <p:spPr>
          <a:xfrm>
            <a:off x="733488" y="1623126"/>
            <a:ext cx="10653840" cy="2862322"/>
          </a:xfrm>
          <a:prstGeom prst="rect">
            <a:avLst/>
          </a:prstGeom>
          <a:noFill/>
        </p:spPr>
        <p:txBody>
          <a:bodyPr wrap="square" rtlCol="0">
            <a:spAutoFit/>
          </a:bodyPr>
          <a:lstStyle/>
          <a:p>
            <a:r>
              <a:rPr lang="en-GB" u="sng" dirty="0"/>
              <a:t>Mother’s Part 18 Application</a:t>
            </a:r>
          </a:p>
          <a:p>
            <a:endParaRPr lang="en-GB" dirty="0"/>
          </a:p>
          <a:p>
            <a:pPr marL="285750" indent="-285750">
              <a:buFont typeface="Arial" panose="020B0604020202020204" pitchFamily="34" charset="0"/>
              <a:buChar char="•"/>
            </a:pPr>
            <a:r>
              <a:rPr lang="en-GB" dirty="0"/>
              <a:t>In April 2025, the mother issued her current application under FPR 2010, Part 18 to reopen and set aside the findings made in 2019 and 2020 based on Ms Gill’s opinion.</a:t>
            </a:r>
          </a:p>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dirty="0"/>
              <a:t>The application asserted that ‘very significant new evidence and information’ now existed sufficient to cast doubt on the earlier findings and justify reopening them. The new material was said to include the approach to ‘parental alienation’ taken by this court in the case of </a:t>
            </a:r>
            <a:r>
              <a:rPr lang="en-GB" i="1" dirty="0"/>
              <a:t>Re C (‘Parental Alienation’; Instruction of Expert)</a:t>
            </a:r>
            <a:r>
              <a:rPr lang="en-GB" dirty="0"/>
              <a:t> [2023] EWHC 345 and extensive guidance on alienating behaviours issued by the Family Justice Council in December 2024 [‘the FJC guidance’].</a:t>
            </a:r>
          </a:p>
        </p:txBody>
      </p:sp>
    </p:spTree>
    <p:extLst>
      <p:ext uri="{BB962C8B-B14F-4D97-AF65-F5344CB8AC3E}">
        <p14:creationId xmlns:p14="http://schemas.microsoft.com/office/powerpoint/2010/main" val="11338197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BA47B-5DA4-6AE3-DE8D-E68738CEFB1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BDFE611-C6A2-4ECD-D527-FB8E98B5EFBF}"/>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27A403B1-E0B5-30C7-59B2-95B59BE887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EE7DA7D0-2220-C300-8AD7-3CFA628FE262}"/>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FFBDD593-82E0-E772-C632-DFFABCDF16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ACFA7FC3-34B4-C84C-57BE-260B281A3287}"/>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04A8F991-5DAB-2AC0-11FE-6E0FDE4CDDF1}"/>
              </a:ext>
            </a:extLst>
          </p:cNvPr>
          <p:cNvSpPr>
            <a:spLocks noGrp="1"/>
          </p:cNvSpPr>
          <p:nvPr>
            <p:ph type="sldNum" sz="quarter" idx="12"/>
          </p:nvPr>
        </p:nvSpPr>
        <p:spPr/>
        <p:txBody>
          <a:bodyPr/>
          <a:lstStyle/>
          <a:p>
            <a:fld id="{DBBA1B4E-F5F2-431B-8E33-7EBE3726D570}" type="slidenum">
              <a:rPr lang="en-GB" smtClean="0"/>
              <a:t>55</a:t>
            </a:fld>
            <a:endParaRPr lang="en-GB"/>
          </a:p>
        </p:txBody>
      </p:sp>
      <p:sp>
        <p:nvSpPr>
          <p:cNvPr id="9" name="TextBox 8">
            <a:extLst>
              <a:ext uri="{FF2B5EF4-FFF2-40B4-BE49-F238E27FC236}">
                <a16:creationId xmlns:a16="http://schemas.microsoft.com/office/drawing/2014/main" id="{03CF518C-D65F-2705-F2B7-C3B6453444F2}"/>
              </a:ext>
            </a:extLst>
          </p:cNvPr>
          <p:cNvSpPr txBox="1"/>
          <p:nvPr/>
        </p:nvSpPr>
        <p:spPr>
          <a:xfrm>
            <a:off x="539554" y="1328547"/>
            <a:ext cx="11112891" cy="4524315"/>
          </a:xfrm>
          <a:prstGeom prst="rect">
            <a:avLst/>
          </a:prstGeom>
          <a:noFill/>
        </p:spPr>
        <p:txBody>
          <a:bodyPr wrap="square" rtlCol="0">
            <a:spAutoFit/>
          </a:bodyPr>
          <a:lstStyle/>
          <a:p>
            <a:r>
              <a:rPr lang="en-GB" u="sng" dirty="0"/>
              <a:t>Mother’s Part 18 Application</a:t>
            </a:r>
          </a:p>
          <a:p>
            <a:endParaRPr lang="en-GB" dirty="0"/>
          </a:p>
          <a:p>
            <a:pPr marL="285750" indent="-285750">
              <a:buFont typeface="Arial" panose="020B0604020202020204" pitchFamily="34" charset="0"/>
              <a:buChar char="•"/>
            </a:pPr>
            <a:r>
              <a:rPr lang="en-GB" dirty="0"/>
              <a:t>On 10 November 2025, the case was transferred to be heard at High Court level. </a:t>
            </a:r>
          </a:p>
          <a:p>
            <a:pPr marL="285750" indent="-285750">
              <a:buFont typeface="Arial" panose="020B0604020202020204" pitchFamily="34" charset="0"/>
              <a:buChar char="•"/>
            </a:pPr>
            <a:r>
              <a:rPr lang="en-GB" dirty="0"/>
              <a:t>Thereafter, there were a number of hearings before judges of the Family Division in quick succession in order to meet the needs of the younger child, Y, who had departed from his father’s home on 13 November and travelled to be with his mother (with whom he had had no contact for over five years). </a:t>
            </a:r>
          </a:p>
          <a:p>
            <a:pPr marL="285750" indent="-285750">
              <a:buFont typeface="Arial" panose="020B0604020202020204" pitchFamily="34" charset="0"/>
              <a:buChar char="•"/>
            </a:pPr>
            <a:r>
              <a:rPr lang="en-GB" dirty="0"/>
              <a:t>On 14 November, Y was removed from his mother’s home at 4:00am, by the police using powers under </a:t>
            </a:r>
            <a:r>
              <a:rPr lang="en-GB" u="sng" dirty="0">
                <a:hlinkClick r:id="rId5"/>
              </a:rPr>
              <a:t>CA 1989</a:t>
            </a:r>
            <a:r>
              <a:rPr lang="en-GB" dirty="0"/>
              <a:t>, </a:t>
            </a:r>
            <a:r>
              <a:rPr lang="en-GB" u="sng" dirty="0">
                <a:hlinkClick r:id="rId6"/>
              </a:rPr>
              <a:t>s 46</a:t>
            </a:r>
            <a:r>
              <a:rPr lang="en-GB" dirty="0"/>
              <a:t>. He was then placed in a series of foster homes, before moving to stay with a family friend of the mother, whom Y had known in earlier times, pursuant to orders made by Mrs Justice Lieven on 27 November following a full hearing. </a:t>
            </a:r>
          </a:p>
          <a:p>
            <a:pPr marL="285750" indent="-285750">
              <a:buFont typeface="Arial" panose="020B0604020202020204" pitchFamily="34" charset="0"/>
              <a:buChar char="•"/>
            </a:pPr>
            <a:r>
              <a:rPr lang="en-GB" dirty="0"/>
              <a:t>Lieven J discharged the child arrangements, prohibited steps and specific issue orders made by DJ G Smith in 2020 and directed that the mother’s Part 18 application be heard by the President in January 2026.</a:t>
            </a:r>
          </a:p>
          <a:p>
            <a:pPr marL="285750" indent="-285750">
              <a:buFont typeface="Arial" panose="020B0604020202020204" pitchFamily="34" charset="0"/>
              <a:buChar char="•"/>
            </a:pPr>
            <a:r>
              <a:rPr lang="en-GB" dirty="0"/>
              <a:t>The 27 November order made a </a:t>
            </a:r>
            <a:r>
              <a:rPr lang="en-GB" u="sng" dirty="0">
                <a:hlinkClick r:id="rId7"/>
              </a:rPr>
              <a:t>s 8</a:t>
            </a:r>
            <a:r>
              <a:rPr lang="en-GB" dirty="0"/>
              <a:t> child arrangements order for Y to ‘live with’ the family friend [‘Mrs M’]. Provision was made for Y to have visiting contact with his mother on an ever-increasing basis, so that by January he would be regularly spending up to 8 hours with her without supervision.</a:t>
            </a:r>
          </a:p>
          <a:p>
            <a:pPr marL="285750" indent="-285750">
              <a:buFont typeface="Arial" panose="020B0604020202020204" pitchFamily="34" charset="0"/>
              <a:buChar char="•"/>
            </a:pPr>
            <a:r>
              <a:rPr lang="en-GB" dirty="0"/>
              <a:t>The matter was listed for a 2-day hearing before Sir Andrew McFarlane on 29 and 30 January 2026.</a:t>
            </a:r>
          </a:p>
        </p:txBody>
      </p:sp>
    </p:spTree>
    <p:extLst>
      <p:ext uri="{BB962C8B-B14F-4D97-AF65-F5344CB8AC3E}">
        <p14:creationId xmlns:p14="http://schemas.microsoft.com/office/powerpoint/2010/main" val="34145323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34DCF-5619-C516-4A7E-EDF051C6DDB4}"/>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9A57537-7AD1-FC6F-D089-7AFE667BE7C0}"/>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8343ACFC-96FC-BFDB-8443-A366DBB088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AD5AB42F-552E-FBF3-4AF7-0DD2214AEFB3}"/>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4AC432A4-2EA4-0DBB-3587-E363B02532A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77327327-9CA9-681D-D909-835844C6EB70}"/>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20045D02-E552-9FA3-2FC5-15E3E5018AE1}"/>
              </a:ext>
            </a:extLst>
          </p:cNvPr>
          <p:cNvSpPr>
            <a:spLocks noGrp="1"/>
          </p:cNvSpPr>
          <p:nvPr>
            <p:ph type="sldNum" sz="quarter" idx="12"/>
          </p:nvPr>
        </p:nvSpPr>
        <p:spPr/>
        <p:txBody>
          <a:bodyPr/>
          <a:lstStyle/>
          <a:p>
            <a:fld id="{DBBA1B4E-F5F2-431B-8E33-7EBE3726D570}" type="slidenum">
              <a:rPr lang="en-GB" smtClean="0"/>
              <a:t>56</a:t>
            </a:fld>
            <a:endParaRPr lang="en-GB"/>
          </a:p>
        </p:txBody>
      </p:sp>
      <p:sp>
        <p:nvSpPr>
          <p:cNvPr id="9" name="TextBox 8">
            <a:extLst>
              <a:ext uri="{FF2B5EF4-FFF2-40B4-BE49-F238E27FC236}">
                <a16:creationId xmlns:a16="http://schemas.microsoft.com/office/drawing/2014/main" id="{9A6700A1-EF7F-1E80-8FDB-1B0EE6BF7315}"/>
              </a:ext>
            </a:extLst>
          </p:cNvPr>
          <p:cNvSpPr txBox="1"/>
          <p:nvPr/>
        </p:nvSpPr>
        <p:spPr>
          <a:xfrm>
            <a:off x="437832" y="1306068"/>
            <a:ext cx="11559096" cy="4801314"/>
          </a:xfrm>
          <a:prstGeom prst="rect">
            <a:avLst/>
          </a:prstGeom>
          <a:noFill/>
        </p:spPr>
        <p:txBody>
          <a:bodyPr wrap="square" rtlCol="0">
            <a:spAutoFit/>
          </a:bodyPr>
          <a:lstStyle/>
          <a:p>
            <a:r>
              <a:rPr lang="en-GB" u="sng" dirty="0"/>
              <a:t>The Modern Approach</a:t>
            </a:r>
          </a:p>
          <a:p>
            <a:endParaRPr lang="en-GB" dirty="0"/>
          </a:p>
          <a:p>
            <a:pPr marL="285750" indent="-285750">
              <a:buFont typeface="Arial" panose="020B0604020202020204" pitchFamily="34" charset="0"/>
              <a:buChar char="•"/>
            </a:pPr>
            <a:r>
              <a:rPr lang="en-GB" dirty="0"/>
              <a:t>Sir Andrew McFarlane set down the modern approach of the Family Court to the use of unregulated and unchartered experts </a:t>
            </a:r>
            <a:r>
              <a:rPr lang="en-GB" b="1" dirty="0"/>
              <a:t>[72-73]</a:t>
            </a:r>
            <a:r>
              <a:rPr lang="en-GB" dirty="0"/>
              <a:t>:</a:t>
            </a:r>
          </a:p>
          <a:p>
            <a:endParaRPr lang="en-GB" i="1" dirty="0"/>
          </a:p>
          <a:p>
            <a:r>
              <a:rPr lang="en-GB" i="1" dirty="0"/>
              <a:t>“Regarding unregulated experts, the judgment in Re C strongly encourages courts to favour the instruction of regulated experts, and only to turn to an unregulated expert where there are good reasons for doing so, which are to be set out in a short judgment. The need for rigour on the part of the court in identifying and approving the instruction of an expert is stressed; this being particularly so given the potentially confusing use of the title ‘psychologist’.</a:t>
            </a:r>
            <a:endParaRPr lang="en-GB" dirty="0"/>
          </a:p>
          <a:p>
            <a:endParaRPr lang="en-GB" i="1" dirty="0"/>
          </a:p>
          <a:p>
            <a:r>
              <a:rPr lang="en-GB" i="1" dirty="0"/>
              <a:t>In future, permission should not be given under CFA 2014, s 13 for the instruction of an expert ‘psychologist’ who is neither registered by a relevant statutory body, nor chartered by the BPS. It would be good practice, before a potential expert is appointed, for them to be asked to state whether they hold an HCPC protected title, and if so what that is, before any order is made appointing them as an expert. The ‘registered or chartered’ requirement should only be departed from where there are clear reasons for doing so (for example no registered or chartered expert is reasonably available); where that is so, those reasons should be set out in a short judgment.”</a:t>
            </a: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73757913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38C24-0DA8-105F-8607-8115556F550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BD3E974-4204-ACBE-1558-24BCA7F36861}"/>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F4C5C386-5FDC-B2F5-E69E-F2C2187612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3C6D2A77-30C2-EBF8-EC49-2DF616043499}"/>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A4AFB55B-F17B-1513-BAF5-81ED02DDA0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9B30423A-5B7B-94E5-AB9B-99C78A55EF1F}"/>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8EAE42C8-8AC7-48B0-93FE-F63A084261CD}"/>
              </a:ext>
            </a:extLst>
          </p:cNvPr>
          <p:cNvSpPr>
            <a:spLocks noGrp="1"/>
          </p:cNvSpPr>
          <p:nvPr>
            <p:ph type="sldNum" sz="quarter" idx="12"/>
          </p:nvPr>
        </p:nvSpPr>
        <p:spPr/>
        <p:txBody>
          <a:bodyPr/>
          <a:lstStyle/>
          <a:p>
            <a:fld id="{DBBA1B4E-F5F2-431B-8E33-7EBE3726D570}" type="slidenum">
              <a:rPr lang="en-GB" smtClean="0"/>
              <a:t>57</a:t>
            </a:fld>
            <a:endParaRPr lang="en-GB"/>
          </a:p>
        </p:txBody>
      </p:sp>
      <p:sp>
        <p:nvSpPr>
          <p:cNvPr id="9" name="TextBox 8">
            <a:extLst>
              <a:ext uri="{FF2B5EF4-FFF2-40B4-BE49-F238E27FC236}">
                <a16:creationId xmlns:a16="http://schemas.microsoft.com/office/drawing/2014/main" id="{806EC137-B5F7-9ABC-48D2-FF10F06DF66B}"/>
              </a:ext>
            </a:extLst>
          </p:cNvPr>
          <p:cNvSpPr txBox="1"/>
          <p:nvPr/>
        </p:nvSpPr>
        <p:spPr>
          <a:xfrm>
            <a:off x="138684" y="1238250"/>
            <a:ext cx="11914632" cy="5078313"/>
          </a:xfrm>
          <a:prstGeom prst="rect">
            <a:avLst/>
          </a:prstGeom>
          <a:noFill/>
        </p:spPr>
        <p:txBody>
          <a:bodyPr wrap="square" rtlCol="0">
            <a:spAutoFit/>
          </a:bodyPr>
          <a:lstStyle/>
          <a:p>
            <a:r>
              <a:rPr lang="en-GB" u="sng" dirty="0"/>
              <a:t>The Modern Approach</a:t>
            </a:r>
          </a:p>
          <a:p>
            <a:endParaRPr lang="en-GB" dirty="0"/>
          </a:p>
          <a:p>
            <a:r>
              <a:rPr lang="en-GB" dirty="0"/>
              <a:t>The President summarised the modern approach of the Family Court to the assessment of alienating behaviour </a:t>
            </a:r>
            <a:r>
              <a:rPr lang="en-GB" b="1" dirty="0"/>
              <a:t>[75]</a:t>
            </a:r>
            <a:r>
              <a:rPr lang="en-GB" dirty="0"/>
              <a:t>: </a:t>
            </a:r>
            <a:endParaRPr lang="en-GB" i="1" dirty="0"/>
          </a:p>
          <a:p>
            <a:pPr marL="400050" indent="-400050">
              <a:buAutoNum type="romanLcParenR"/>
            </a:pPr>
            <a:r>
              <a:rPr lang="en-GB" i="1" dirty="0"/>
              <a:t>As the full title to the FJC guidance makes plain, the reason for the court’s investigation should be ‘a child’s unexplained reluctance, resistance or refusal to spend time with a parent’, rather than the allegations that one or other parent may be making against the other;</a:t>
            </a:r>
          </a:p>
          <a:p>
            <a:pPr marL="400050" indent="-400050">
              <a:buAutoNum type="romanLcParenR"/>
            </a:pPr>
            <a:r>
              <a:rPr lang="en-GB" i="1" dirty="0"/>
              <a:t>Where a child is reluctant, resisting or refusing to engage in a relationship with a parent or carer (element (</a:t>
            </a:r>
            <a:r>
              <a:rPr lang="en-GB" i="1" dirty="0" err="1"/>
              <a:t>i</a:t>
            </a:r>
            <a:r>
              <a:rPr lang="en-GB" i="1" dirty="0"/>
              <a:t>) of the three elements in paragraph 10 of the guidance), then the court’s focus will move to consider whether that reluctance, resistance or refusal is a consequence of the action of the estranged parent, where it is alleged that that parent has been abusive to the child and/or caring parent;</a:t>
            </a:r>
          </a:p>
          <a:p>
            <a:pPr marL="400050" indent="-400050">
              <a:buAutoNum type="romanLcParenR"/>
            </a:pPr>
            <a:r>
              <a:rPr lang="en-GB" i="1" dirty="0"/>
              <a:t>If it is found that the estranged parent has not behaved in a way in which the child’s reaction can be seen as an ‘appropriate justified reaction’ to such behaviour, or, for other reasons, it is found that the child’s reaction is not caused by any factor such as a child’s ordinary alignment, affinity or attachment to the parent with care, then the court will move on to element (iii);</a:t>
            </a:r>
          </a:p>
          <a:p>
            <a:pPr marL="400050" indent="-400050">
              <a:buAutoNum type="romanLcParenR"/>
            </a:pPr>
            <a:r>
              <a:rPr lang="en-GB" i="1" dirty="0"/>
              <a:t>It is only at the stage of element (iii) that the court will focus on whether the caring parent has engaged in alienating behaviours that have directly or indirectly impacted on the child, leading to the child’s reluctance, resistance or refusal to engage with the estranged parent.</a:t>
            </a:r>
          </a:p>
          <a:p>
            <a:pPr marL="400050" indent="-400050">
              <a:buAutoNum type="romanLcParenR"/>
            </a:pPr>
            <a:endParaRPr lang="en-GB" i="1" dirty="0"/>
          </a:p>
        </p:txBody>
      </p:sp>
    </p:spTree>
    <p:extLst>
      <p:ext uri="{BB962C8B-B14F-4D97-AF65-F5344CB8AC3E}">
        <p14:creationId xmlns:p14="http://schemas.microsoft.com/office/powerpoint/2010/main" val="4268592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47863-0415-6622-C8E8-B2B5197E7DF4}"/>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63ECFDF-3D7E-B98D-0166-C79FB6081997}"/>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3E975F6-CD56-EED9-399C-0C0438C9A9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F9BD0CD0-FF36-1A42-0752-DBD96165E828}"/>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4F16E980-9431-02B0-A855-14E66D31CC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F4C90CD2-1CFC-57D4-2357-493157C0EE45}"/>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974B3EC9-74C3-E83E-87E0-228E2568D9CE}"/>
              </a:ext>
            </a:extLst>
          </p:cNvPr>
          <p:cNvSpPr>
            <a:spLocks noGrp="1"/>
          </p:cNvSpPr>
          <p:nvPr>
            <p:ph type="sldNum" sz="quarter" idx="12"/>
          </p:nvPr>
        </p:nvSpPr>
        <p:spPr/>
        <p:txBody>
          <a:bodyPr/>
          <a:lstStyle/>
          <a:p>
            <a:fld id="{DBBA1B4E-F5F2-431B-8E33-7EBE3726D570}" type="slidenum">
              <a:rPr lang="en-GB" smtClean="0"/>
              <a:t>58</a:t>
            </a:fld>
            <a:endParaRPr lang="en-GB"/>
          </a:p>
        </p:txBody>
      </p:sp>
      <p:sp>
        <p:nvSpPr>
          <p:cNvPr id="9" name="TextBox 8">
            <a:extLst>
              <a:ext uri="{FF2B5EF4-FFF2-40B4-BE49-F238E27FC236}">
                <a16:creationId xmlns:a16="http://schemas.microsoft.com/office/drawing/2014/main" id="{1769128C-E57D-5B67-94D8-2EA8828C93E5}"/>
              </a:ext>
            </a:extLst>
          </p:cNvPr>
          <p:cNvSpPr txBox="1"/>
          <p:nvPr/>
        </p:nvSpPr>
        <p:spPr>
          <a:xfrm>
            <a:off x="138684" y="1418511"/>
            <a:ext cx="11914632" cy="4801314"/>
          </a:xfrm>
          <a:prstGeom prst="rect">
            <a:avLst/>
          </a:prstGeom>
          <a:noFill/>
        </p:spPr>
        <p:txBody>
          <a:bodyPr wrap="square" rtlCol="0">
            <a:spAutoFit/>
          </a:bodyPr>
          <a:lstStyle/>
          <a:p>
            <a:r>
              <a:rPr lang="en-GB" u="sng" dirty="0"/>
              <a:t>The Modern Approach (</a:t>
            </a:r>
            <a:r>
              <a:rPr lang="en-GB" i="1" u="sng" dirty="0"/>
              <a:t>continued…</a:t>
            </a:r>
            <a:r>
              <a:rPr lang="en-GB" u="sng" dirty="0"/>
              <a:t>)</a:t>
            </a:r>
          </a:p>
          <a:p>
            <a:endParaRPr lang="en-GB" dirty="0"/>
          </a:p>
          <a:p>
            <a:r>
              <a:rPr lang="en-GB" i="1" dirty="0"/>
              <a:t>v) Thus, where domestic abuse is alleged, and there is a cross-allegation of alienating behaviour, if a fact-finding process is required, the focus of the fact-finding must be to first determine the issues of domestic abuse and secondly to consider whether the child’s refusal to engage with the estranged parent is an ‘appropriate justified reaction’ to any abusive behaviour, or that what has occurred is the result of protective behaviour or a traumatic response on the part of the victim parent.</a:t>
            </a:r>
          </a:p>
          <a:p>
            <a:endParaRPr lang="en-GB" i="1" dirty="0"/>
          </a:p>
          <a:p>
            <a:r>
              <a:rPr lang="en-GB" i="1" dirty="0"/>
              <a:t>vi) Courts should not follow the route adopted by the judges in O v P and the present case in determining the issue of alienating behaviour on its own and without determining the underlying facts and, where it is alleged, the primary issue of domestic abuse;</a:t>
            </a:r>
            <a:endParaRPr lang="en-GB" dirty="0"/>
          </a:p>
          <a:p>
            <a:endParaRPr lang="en-GB" i="1" dirty="0"/>
          </a:p>
          <a:p>
            <a:r>
              <a:rPr lang="en-GB" i="1" dirty="0"/>
              <a:t>vii) Courts should not appoint an expert to advise in cases where a child is reluctant, resistant or refusing to engage with a parent unless and until there is clarity and, if necessary, facts that have been found, as to the parents’ past behaviour towards each other and the child and, if domestic abuse is proved, whether the child’s reaction to that behaviour is an appropriate one.”</a:t>
            </a:r>
            <a:endParaRPr lang="en-GB" dirty="0"/>
          </a:p>
          <a:p>
            <a:endParaRPr lang="en-GB" i="1" dirty="0"/>
          </a:p>
        </p:txBody>
      </p:sp>
    </p:spTree>
    <p:extLst>
      <p:ext uri="{BB962C8B-B14F-4D97-AF65-F5344CB8AC3E}">
        <p14:creationId xmlns:p14="http://schemas.microsoft.com/office/powerpoint/2010/main" val="41860600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BF17D-A0E4-5268-23B1-EA4266C15642}"/>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C1FEF450-90FF-E604-6622-274691FB5442}"/>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A6BAE345-0F64-53C7-FE55-916C9CB888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515E661D-AF42-8F2A-49CF-31144F5EB840}"/>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9ECB2670-DED0-279D-3BD8-C1A7A0140F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420E898B-093B-DA62-E467-419A956A60A8}"/>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944BA0CD-B47F-9003-328F-4DF194FC0204}"/>
              </a:ext>
            </a:extLst>
          </p:cNvPr>
          <p:cNvSpPr>
            <a:spLocks noGrp="1"/>
          </p:cNvSpPr>
          <p:nvPr>
            <p:ph type="sldNum" sz="quarter" idx="12"/>
          </p:nvPr>
        </p:nvSpPr>
        <p:spPr/>
        <p:txBody>
          <a:bodyPr/>
          <a:lstStyle/>
          <a:p>
            <a:fld id="{DBBA1B4E-F5F2-431B-8E33-7EBE3726D570}" type="slidenum">
              <a:rPr lang="en-GB" smtClean="0"/>
              <a:t>59</a:t>
            </a:fld>
            <a:endParaRPr lang="en-GB"/>
          </a:p>
        </p:txBody>
      </p:sp>
      <p:sp>
        <p:nvSpPr>
          <p:cNvPr id="9" name="TextBox 8">
            <a:extLst>
              <a:ext uri="{FF2B5EF4-FFF2-40B4-BE49-F238E27FC236}">
                <a16:creationId xmlns:a16="http://schemas.microsoft.com/office/drawing/2014/main" id="{185FB636-5B87-4CB4-DC6A-169DAC29B36E}"/>
              </a:ext>
            </a:extLst>
          </p:cNvPr>
          <p:cNvSpPr txBox="1"/>
          <p:nvPr/>
        </p:nvSpPr>
        <p:spPr>
          <a:xfrm>
            <a:off x="934212" y="1765983"/>
            <a:ext cx="9855708" cy="3139321"/>
          </a:xfrm>
          <a:prstGeom prst="rect">
            <a:avLst/>
          </a:prstGeom>
          <a:noFill/>
        </p:spPr>
        <p:txBody>
          <a:bodyPr wrap="square" rtlCol="0">
            <a:spAutoFit/>
          </a:bodyPr>
          <a:lstStyle/>
          <a:p>
            <a:r>
              <a:rPr lang="en-GB" u="sng" dirty="0"/>
              <a:t>Judgment</a:t>
            </a:r>
            <a:endParaRPr lang="en-GB" dirty="0"/>
          </a:p>
          <a:p>
            <a:endParaRPr lang="en-GB" dirty="0"/>
          </a:p>
          <a:p>
            <a:r>
              <a:rPr lang="en-GB" dirty="0"/>
              <a:t>The President granted the Mother’s Part 18 application, setting aside all the previous findings and ordering that the allegations would not be re-determined.</a:t>
            </a:r>
          </a:p>
          <a:p>
            <a:endParaRPr lang="en-GB" dirty="0"/>
          </a:p>
          <a:p>
            <a:r>
              <a:rPr lang="en-GB" dirty="0"/>
              <a:t>The Court determined that when held up against the modern approach to cases where there are cross-allegations of domestic abuse and alienating behaviour, together with the approach that should be taken to expert psychologists in the Family Court, “</a:t>
            </a:r>
            <a:r>
              <a:rPr lang="en-GB" i="1" dirty="0"/>
              <a:t>it can be seen that the course adopted in the present case, both as to case management and by the judge in making his core findings of fact, was fundamentally flawed and must be set aside</a:t>
            </a:r>
            <a:r>
              <a:rPr lang="en-GB" dirty="0"/>
              <a:t>” [83]. The Court identified systemic failures involving Cafcass, the children’s solicitor, the local authority and the court.</a:t>
            </a:r>
          </a:p>
        </p:txBody>
      </p:sp>
    </p:spTree>
    <p:extLst>
      <p:ext uri="{BB962C8B-B14F-4D97-AF65-F5344CB8AC3E}">
        <p14:creationId xmlns:p14="http://schemas.microsoft.com/office/powerpoint/2010/main" val="1001981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CE9FC-A919-9598-EAEE-D39F87FBACD6}"/>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0F8F811-8F87-132F-018B-5B1546361133}"/>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2454990-42C6-E2D1-5163-358FD418B5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E88F91F9-D89F-CBFA-8C0B-214E01D24123}"/>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6A580C10-9A2C-A175-62C3-45ADAD573AC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6231834A-B766-22AF-EBA6-58A826E8B53E}"/>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ABF4AE17-3E83-6F06-92AC-A053D6679D6D}"/>
              </a:ext>
            </a:extLst>
          </p:cNvPr>
          <p:cNvSpPr>
            <a:spLocks noGrp="1"/>
          </p:cNvSpPr>
          <p:nvPr>
            <p:ph type="sldNum" sz="quarter" idx="12"/>
          </p:nvPr>
        </p:nvSpPr>
        <p:spPr/>
        <p:txBody>
          <a:bodyPr/>
          <a:lstStyle/>
          <a:p>
            <a:fld id="{DBBA1B4E-F5F2-431B-8E33-7EBE3726D570}" type="slidenum">
              <a:rPr lang="en-GB" smtClean="0"/>
              <a:t>6</a:t>
            </a:fld>
            <a:endParaRPr lang="en-GB"/>
          </a:p>
        </p:txBody>
      </p:sp>
      <p:sp>
        <p:nvSpPr>
          <p:cNvPr id="9" name="TextBox 8">
            <a:extLst>
              <a:ext uri="{FF2B5EF4-FFF2-40B4-BE49-F238E27FC236}">
                <a16:creationId xmlns:a16="http://schemas.microsoft.com/office/drawing/2014/main" id="{7509B03B-96DE-B0E6-B3D6-7BD0E70C0B2D}"/>
              </a:ext>
            </a:extLst>
          </p:cNvPr>
          <p:cNvSpPr txBox="1"/>
          <p:nvPr/>
        </p:nvSpPr>
        <p:spPr>
          <a:xfrm>
            <a:off x="838200" y="1357888"/>
            <a:ext cx="9907788" cy="6955750"/>
          </a:xfrm>
          <a:prstGeom prst="rect">
            <a:avLst/>
          </a:prstGeom>
          <a:noFill/>
        </p:spPr>
        <p:txBody>
          <a:bodyPr wrap="square" rtlCol="0">
            <a:spAutoFit/>
          </a:bodyPr>
          <a:lstStyle/>
          <a:p>
            <a:r>
              <a:rPr lang="en-US" sz="2000" dirty="0"/>
              <a:t>THE FACTS: </a:t>
            </a:r>
          </a:p>
          <a:p>
            <a:r>
              <a:rPr lang="en-US" sz="2000" b="1" dirty="0"/>
              <a:t>Re J </a:t>
            </a:r>
            <a:endParaRPr lang="en-US" sz="2000" dirty="0"/>
          </a:p>
          <a:p>
            <a:pPr marL="342900" indent="-342900">
              <a:buFont typeface="Arial" panose="020B0604020202020204" pitchFamily="34" charset="0"/>
              <a:buChar char="•"/>
            </a:pPr>
            <a:r>
              <a:rPr lang="en-US" sz="2000" dirty="0"/>
              <a:t>AJ’s case was that because he was registered as J’s father, he held PR (s. 4(1)(a) CA 1989). M argued because AJ was not the father, he never acquired PR. </a:t>
            </a:r>
          </a:p>
          <a:p>
            <a:endParaRPr lang="en-US" sz="2000" dirty="0"/>
          </a:p>
          <a:p>
            <a:r>
              <a:rPr lang="en-US" sz="2000" dirty="0"/>
              <a:t>First Instance:</a:t>
            </a:r>
          </a:p>
          <a:p>
            <a:pPr marL="342900" indent="-342900">
              <a:buFont typeface="Arial" panose="020B0604020202020204" pitchFamily="34" charset="0"/>
              <a:buChar char="•"/>
            </a:pPr>
            <a:r>
              <a:rPr lang="en-US" sz="2000" dirty="0"/>
              <a:t>When interpreting s. 4(1)(a) there is no reason to depart from common law meaning of ‘father’ i.e. biological. </a:t>
            </a:r>
          </a:p>
          <a:p>
            <a:pPr marL="342900" indent="-342900">
              <a:buFont typeface="Arial" panose="020B0604020202020204" pitchFamily="34" charset="0"/>
              <a:buChar char="•"/>
            </a:pPr>
            <a:r>
              <a:rPr lang="en-US" sz="2000" dirty="0"/>
              <a:t>As AJ was not J’s father, not eligible to be in J’s birth register entry. </a:t>
            </a:r>
          </a:p>
          <a:p>
            <a:pPr marL="342900" indent="-342900">
              <a:buFont typeface="Arial" panose="020B0604020202020204" pitchFamily="34" charset="0"/>
              <a:buChar char="•"/>
            </a:pPr>
            <a:r>
              <a:rPr lang="en-US" sz="2000" dirty="0"/>
              <a:t>Does not matter that he held a belief that he was the father.</a:t>
            </a:r>
          </a:p>
          <a:p>
            <a:pPr marL="342900" indent="-342900">
              <a:buFont typeface="Arial" panose="020B0604020202020204" pitchFamily="34" charset="0"/>
              <a:buChar char="•"/>
            </a:pPr>
            <a:r>
              <a:rPr lang="en-US" sz="2000" dirty="0"/>
              <a:t>As AJ was not J’s father, he never obtained PR. </a:t>
            </a:r>
          </a:p>
          <a:p>
            <a:pPr marL="342900" indent="-342900">
              <a:buFont typeface="Arial" panose="020B0604020202020204" pitchFamily="34" charset="0"/>
              <a:buChar char="•"/>
            </a:pPr>
            <a:r>
              <a:rPr lang="en-US" sz="2000" dirty="0"/>
              <a:t>Because he never had PR, no order needed to remove it. </a:t>
            </a:r>
          </a:p>
          <a:p>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0249261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29C2E-6924-EB09-B4D0-7AE5DA052D03}"/>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4D3E8F9D-EC61-CCD6-6437-536DFB6CCD53}"/>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74578074-3095-8BD9-D204-42E266D244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1E3FB3FB-1BB9-7F78-A96F-2B9E70ED2A1D}"/>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20A36EBC-6903-6FD6-23CC-30E49D87F3C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F492807F-D238-F535-6A4A-E8B0384380D5}"/>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8911E310-E6DD-19C6-B57F-66F86C4FFED6}"/>
              </a:ext>
            </a:extLst>
          </p:cNvPr>
          <p:cNvSpPr>
            <a:spLocks noGrp="1"/>
          </p:cNvSpPr>
          <p:nvPr>
            <p:ph type="sldNum" sz="quarter" idx="12"/>
          </p:nvPr>
        </p:nvSpPr>
        <p:spPr/>
        <p:txBody>
          <a:bodyPr/>
          <a:lstStyle/>
          <a:p>
            <a:fld id="{DBBA1B4E-F5F2-431B-8E33-7EBE3726D570}" type="slidenum">
              <a:rPr lang="en-GB" smtClean="0"/>
              <a:t>60</a:t>
            </a:fld>
            <a:endParaRPr lang="en-GB"/>
          </a:p>
        </p:txBody>
      </p:sp>
      <p:sp>
        <p:nvSpPr>
          <p:cNvPr id="9" name="TextBox 8">
            <a:extLst>
              <a:ext uri="{FF2B5EF4-FFF2-40B4-BE49-F238E27FC236}">
                <a16:creationId xmlns:a16="http://schemas.microsoft.com/office/drawing/2014/main" id="{72B8ABCE-C114-F207-B8D1-32378FF30D92}"/>
              </a:ext>
            </a:extLst>
          </p:cNvPr>
          <p:cNvSpPr txBox="1"/>
          <p:nvPr/>
        </p:nvSpPr>
        <p:spPr>
          <a:xfrm>
            <a:off x="284988" y="1344660"/>
            <a:ext cx="11821668" cy="4801314"/>
          </a:xfrm>
          <a:prstGeom prst="rect">
            <a:avLst/>
          </a:prstGeom>
          <a:noFill/>
        </p:spPr>
        <p:txBody>
          <a:bodyPr wrap="square" rtlCol="0">
            <a:spAutoFit/>
          </a:bodyPr>
          <a:lstStyle/>
          <a:p>
            <a:r>
              <a:rPr lang="en-GB" u="sng" dirty="0"/>
              <a:t>Judgment (</a:t>
            </a:r>
            <a:r>
              <a:rPr lang="en-GB" i="1" u="sng" dirty="0"/>
              <a:t>continued…)</a:t>
            </a:r>
            <a:endParaRPr lang="en-GB" dirty="0"/>
          </a:p>
          <a:p>
            <a:endParaRPr lang="en-GB" dirty="0"/>
          </a:p>
          <a:p>
            <a:r>
              <a:rPr lang="en-GB" dirty="0"/>
              <a:t>The President summarised the following reasons for the decision </a:t>
            </a:r>
            <a:r>
              <a:rPr lang="en-GB" b="1" dirty="0"/>
              <a:t>[83]</a:t>
            </a:r>
            <a:r>
              <a:rPr lang="en-GB" dirty="0"/>
              <a:t>:</a:t>
            </a:r>
          </a:p>
          <a:p>
            <a:pPr marL="285750" indent="-285750">
              <a:buFont typeface="Arial" panose="020B0604020202020204" pitchFamily="34" charset="0"/>
              <a:buChar char="•"/>
            </a:pPr>
            <a:r>
              <a:rPr lang="en-GB" dirty="0"/>
              <a:t>The court should have postponed the question of instructing an expert psychologist or filing a final Section 7 report until the conclusion of the fact-finding process;</a:t>
            </a:r>
          </a:p>
          <a:p>
            <a:pPr marL="285750" indent="-285750">
              <a:buFont typeface="Arial" panose="020B0604020202020204" pitchFamily="34" charset="0"/>
              <a:buChar char="•"/>
            </a:pPr>
            <a:r>
              <a:rPr lang="en-GB" dirty="0"/>
              <a:t>An unregistered and unchartered psychologist should not have been instructed to provide a psychological assessment at any stage of Family Court proceedings relating to children;</a:t>
            </a:r>
          </a:p>
          <a:p>
            <a:pPr marL="285750" indent="-285750">
              <a:buFont typeface="Arial" panose="020B0604020202020204" pitchFamily="34" charset="0"/>
              <a:buChar char="•"/>
            </a:pPr>
            <a:r>
              <a:rPr lang="en-GB" dirty="0"/>
              <a:t>The expert had no clinical practice and she did not see any children or families in circumstances other than contested court proceedings. It was of concern that the proposal to appoint the expert was made by the children’s guardian and solicitor for the children, and endorsed by the court;</a:t>
            </a:r>
          </a:p>
          <a:p>
            <a:pPr marL="285750" indent="-285750">
              <a:buFont typeface="Arial" panose="020B0604020202020204" pitchFamily="34" charset="0"/>
              <a:buChar char="•"/>
            </a:pPr>
            <a:r>
              <a:rPr lang="en-GB" dirty="0"/>
              <a:t>The fact-finding should have preceded the expert evidence in order to contextualise the mother’s allegations and the effect upon her and the children;</a:t>
            </a:r>
          </a:p>
          <a:p>
            <a:pPr marL="285750" indent="-285750">
              <a:buFont typeface="Arial" panose="020B0604020202020204" pitchFamily="34" charset="0"/>
              <a:buChar char="•"/>
            </a:pPr>
            <a:r>
              <a:rPr lang="en-GB" dirty="0"/>
              <a:t>The court was in error in directing that the expert and the guardian should file final reports, making recommendations, prior to any fact-finding hearing;</a:t>
            </a:r>
          </a:p>
          <a:p>
            <a:pPr marL="285750" indent="-285750">
              <a:buFont typeface="Arial" panose="020B0604020202020204" pitchFamily="34" charset="0"/>
              <a:buChar char="•"/>
            </a:pPr>
            <a:r>
              <a:rPr lang="en-GB" dirty="0"/>
              <a:t>The decision by the Judge at the fact-finding hearing (a) to hear the evidence of the expert first, and (b) to hear no other evidence before deciding that he accepted her analysis and recommendations, was a fundamental error.</a:t>
            </a:r>
          </a:p>
          <a:p>
            <a:endParaRPr lang="en-GB" dirty="0"/>
          </a:p>
        </p:txBody>
      </p:sp>
    </p:spTree>
    <p:extLst>
      <p:ext uri="{BB962C8B-B14F-4D97-AF65-F5344CB8AC3E}">
        <p14:creationId xmlns:p14="http://schemas.microsoft.com/office/powerpoint/2010/main" val="271787544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24261C-2BCF-EF1E-6E35-E0DEEC52A09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1868F53B-AF95-D579-A53A-10AA0C5B0A1E}"/>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a:t>
            </a:r>
          </a:p>
          <a:p>
            <a:r>
              <a:rPr lang="en-US" sz="2400" b="1" dirty="0">
                <a:latin typeface="+mj-lt"/>
              </a:rPr>
              <a:t>           </a:t>
            </a:r>
            <a:r>
              <a:rPr lang="en-GB" sz="2400" b="1" dirty="0">
                <a:latin typeface="+mj-lt"/>
              </a:rPr>
              <a:t>Re Y (Experts and Alienating Behaviour: The Modern Approach)</a:t>
            </a:r>
          </a:p>
          <a:p>
            <a:r>
              <a:rPr lang="en-GB" sz="2400" b="1" dirty="0">
                <a:latin typeface="+mj-lt"/>
              </a:rPr>
              <a:t>           [2026] EWFC 38</a:t>
            </a:r>
            <a:endParaRPr lang="en-GB" sz="2400" b="1" dirty="0"/>
          </a:p>
          <a:p>
            <a:endParaRPr lang="en-GB" dirty="0"/>
          </a:p>
          <a:p>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37F689FE-FA48-A8F5-4C15-086A889A66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BB9F30E2-33B9-3255-3B9D-D814868C5D65}"/>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F70D17BF-FA7D-725D-898E-FFD017B7AD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9FD902E2-A1A5-908C-5FDE-E675C6BCC2A4}"/>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242D2F93-2FBC-2428-308B-1E9A4A10F983}"/>
              </a:ext>
            </a:extLst>
          </p:cNvPr>
          <p:cNvSpPr>
            <a:spLocks noGrp="1"/>
          </p:cNvSpPr>
          <p:nvPr>
            <p:ph type="sldNum" sz="quarter" idx="12"/>
          </p:nvPr>
        </p:nvSpPr>
        <p:spPr/>
        <p:txBody>
          <a:bodyPr/>
          <a:lstStyle/>
          <a:p>
            <a:fld id="{DBBA1B4E-F5F2-431B-8E33-7EBE3726D570}" type="slidenum">
              <a:rPr lang="en-GB" smtClean="0"/>
              <a:t>61</a:t>
            </a:fld>
            <a:endParaRPr lang="en-GB"/>
          </a:p>
        </p:txBody>
      </p:sp>
      <p:sp>
        <p:nvSpPr>
          <p:cNvPr id="9" name="TextBox 8">
            <a:extLst>
              <a:ext uri="{FF2B5EF4-FFF2-40B4-BE49-F238E27FC236}">
                <a16:creationId xmlns:a16="http://schemas.microsoft.com/office/drawing/2014/main" id="{85DF8BC8-89BE-4CA1-CFDB-BAAB1EBB82C7}"/>
              </a:ext>
            </a:extLst>
          </p:cNvPr>
          <p:cNvSpPr txBox="1"/>
          <p:nvPr/>
        </p:nvSpPr>
        <p:spPr>
          <a:xfrm>
            <a:off x="1446276" y="2057892"/>
            <a:ext cx="9142476" cy="2031325"/>
          </a:xfrm>
          <a:prstGeom prst="rect">
            <a:avLst/>
          </a:prstGeom>
          <a:noFill/>
        </p:spPr>
        <p:txBody>
          <a:bodyPr wrap="square" rtlCol="0">
            <a:spAutoFit/>
          </a:bodyPr>
          <a:lstStyle/>
          <a:p>
            <a:r>
              <a:rPr lang="en-GB" u="sng" dirty="0"/>
              <a:t>Conclusion</a:t>
            </a:r>
            <a:endParaRPr lang="en-GB" dirty="0"/>
          </a:p>
          <a:p>
            <a:endParaRPr lang="en-GB" dirty="0"/>
          </a:p>
          <a:p>
            <a:r>
              <a:rPr lang="en-GB" dirty="0"/>
              <a:t>The judgment is highly significant in developing the Family Court’s approach to the instruction of experts and assessment of allegations of alienating behaviour. Expert evidence must come from appropriately qualified and regulated professionals. Whether a parent has engaged in alienating behaviours is a question of fact to be determined by the court, not an issue for diagnosis by a psychologist.</a:t>
            </a:r>
          </a:p>
        </p:txBody>
      </p:sp>
    </p:spTree>
    <p:extLst>
      <p:ext uri="{BB962C8B-B14F-4D97-AF65-F5344CB8AC3E}">
        <p14:creationId xmlns:p14="http://schemas.microsoft.com/office/powerpoint/2010/main" val="3800726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DEDFC-DFAF-0E9D-195B-E36186EF9C3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98847441-D223-36BC-1375-0790E0B6EFB3}"/>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D6C50D88-ABB2-1C75-D9C8-DFE2413330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34F1254D-417A-2E60-DCAA-316CFFED4429}"/>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814C2FA0-0F47-BE27-C76A-6A9BDA18AB7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FC3B0C23-82CE-BC1B-D910-1B05F51C17BA}"/>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204E1076-F61E-B59D-EE86-12760AA459AB}"/>
              </a:ext>
            </a:extLst>
          </p:cNvPr>
          <p:cNvSpPr>
            <a:spLocks noGrp="1"/>
          </p:cNvSpPr>
          <p:nvPr>
            <p:ph type="sldNum" sz="quarter" idx="12"/>
          </p:nvPr>
        </p:nvSpPr>
        <p:spPr/>
        <p:txBody>
          <a:bodyPr/>
          <a:lstStyle/>
          <a:p>
            <a:fld id="{DBBA1B4E-F5F2-431B-8E33-7EBE3726D570}" type="slidenum">
              <a:rPr lang="en-GB" smtClean="0"/>
              <a:t>7</a:t>
            </a:fld>
            <a:endParaRPr lang="en-GB"/>
          </a:p>
        </p:txBody>
      </p:sp>
      <p:sp>
        <p:nvSpPr>
          <p:cNvPr id="9" name="TextBox 8">
            <a:extLst>
              <a:ext uri="{FF2B5EF4-FFF2-40B4-BE49-F238E27FC236}">
                <a16:creationId xmlns:a16="http://schemas.microsoft.com/office/drawing/2014/main" id="{98F8933A-01BF-42BF-ECCA-459BFE558E66}"/>
              </a:ext>
            </a:extLst>
          </p:cNvPr>
          <p:cNvSpPr txBox="1"/>
          <p:nvPr/>
        </p:nvSpPr>
        <p:spPr>
          <a:xfrm>
            <a:off x="838200" y="1357888"/>
            <a:ext cx="9907788" cy="7571303"/>
          </a:xfrm>
          <a:prstGeom prst="rect">
            <a:avLst/>
          </a:prstGeom>
          <a:noFill/>
        </p:spPr>
        <p:txBody>
          <a:bodyPr wrap="square" rtlCol="0">
            <a:spAutoFit/>
          </a:bodyPr>
          <a:lstStyle/>
          <a:p>
            <a:r>
              <a:rPr lang="en-US" sz="2000" dirty="0"/>
              <a:t>THE FACTS: </a:t>
            </a:r>
          </a:p>
          <a:p>
            <a:r>
              <a:rPr lang="en-US" sz="2000" b="1" dirty="0"/>
              <a:t>Re M</a:t>
            </a:r>
          </a:p>
          <a:p>
            <a:pPr marL="342900" indent="-342900">
              <a:buFont typeface="Arial" panose="020B0604020202020204" pitchFamily="34" charset="0"/>
              <a:buChar char="•"/>
            </a:pPr>
            <a:r>
              <a:rPr lang="en-GB" sz="2000" noProof="0" dirty="0"/>
              <a:t>AM and the mother had purchased sperm over the internet from an anonymous donor. AM and the mother were not married when M was born. AM was named on M’s birth register entry as her father. </a:t>
            </a:r>
          </a:p>
          <a:p>
            <a:endParaRPr lang="en-GB" sz="2000" noProof="0" dirty="0"/>
          </a:p>
          <a:p>
            <a:pPr marL="342900" indent="-342900">
              <a:buFont typeface="Arial" panose="020B0604020202020204" pitchFamily="34" charset="0"/>
              <a:buChar char="•"/>
            </a:pPr>
            <a:r>
              <a:rPr lang="en-GB" sz="2000" noProof="0" dirty="0"/>
              <a:t>AM claimed that he had not realised that by going through the channel of using a licensed fertility clinic that he may not have legal status to M. </a:t>
            </a:r>
          </a:p>
          <a:p>
            <a:endParaRPr lang="en-GB" sz="2000" noProof="0" dirty="0"/>
          </a:p>
          <a:p>
            <a:pPr marL="342900" indent="-342900">
              <a:buFont typeface="Arial" panose="020B0604020202020204" pitchFamily="34" charset="0"/>
              <a:buChar char="•"/>
            </a:pPr>
            <a:r>
              <a:rPr lang="en-GB" sz="2000" noProof="0" dirty="0"/>
              <a:t>The case comes to court through care proceedings. The Judge had found that AM had been dishonest over a prolonged period by holding himself out as the biological father.</a:t>
            </a:r>
          </a:p>
          <a:p>
            <a:r>
              <a:rPr lang="en-GB" sz="2000" noProof="0" dirty="0"/>
              <a:t> </a:t>
            </a:r>
          </a:p>
          <a:p>
            <a:pPr marL="342900" indent="-342900">
              <a:buFont typeface="Arial" panose="020B0604020202020204" pitchFamily="34" charset="0"/>
              <a:buChar char="•"/>
            </a:pPr>
            <a:r>
              <a:rPr lang="en-GB" sz="2000" noProof="0" dirty="0"/>
              <a:t>The LA sought an order terminating any PR that AM may have had due to the risks that AM was alleged to pose to the children. </a:t>
            </a:r>
          </a:p>
          <a:p>
            <a:pPr marL="342900" indent="-342900">
              <a:buFont typeface="Arial" panose="020B0604020202020204" pitchFamily="34" charset="0"/>
              <a:buChar char="•"/>
            </a:pPr>
            <a:endParaRPr lang="en-US" sz="2000" dirty="0"/>
          </a:p>
          <a:p>
            <a:r>
              <a:rPr lang="en-US" sz="2000" dirty="0"/>
              <a:t>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5505601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05A79-E77F-407D-42D3-1ABAAEC86760}"/>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6346C9B6-57DC-089F-7612-E6DA506BCE86}"/>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8A3D428C-5776-5111-168A-D042B82316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01E1884B-82C9-6605-42CA-7D4DA471515F}"/>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4B945461-36D9-333A-239C-E25B60E937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98E53226-7A30-CB73-BA1F-42E4861E378A}"/>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A76F555C-5EB1-162D-6476-041A19C2710A}"/>
              </a:ext>
            </a:extLst>
          </p:cNvPr>
          <p:cNvSpPr>
            <a:spLocks noGrp="1"/>
          </p:cNvSpPr>
          <p:nvPr>
            <p:ph type="sldNum" sz="quarter" idx="12"/>
          </p:nvPr>
        </p:nvSpPr>
        <p:spPr/>
        <p:txBody>
          <a:bodyPr/>
          <a:lstStyle/>
          <a:p>
            <a:fld id="{DBBA1B4E-F5F2-431B-8E33-7EBE3726D570}" type="slidenum">
              <a:rPr lang="en-GB" smtClean="0"/>
              <a:t>8</a:t>
            </a:fld>
            <a:endParaRPr lang="en-GB"/>
          </a:p>
        </p:txBody>
      </p:sp>
      <p:sp>
        <p:nvSpPr>
          <p:cNvPr id="9" name="TextBox 8">
            <a:extLst>
              <a:ext uri="{FF2B5EF4-FFF2-40B4-BE49-F238E27FC236}">
                <a16:creationId xmlns:a16="http://schemas.microsoft.com/office/drawing/2014/main" id="{9455CD57-EBFA-C053-3EAA-FAB3D9FE9103}"/>
              </a:ext>
            </a:extLst>
          </p:cNvPr>
          <p:cNvSpPr txBox="1"/>
          <p:nvPr/>
        </p:nvSpPr>
        <p:spPr>
          <a:xfrm>
            <a:off x="838200" y="1357888"/>
            <a:ext cx="9907788" cy="6032421"/>
          </a:xfrm>
          <a:prstGeom prst="rect">
            <a:avLst/>
          </a:prstGeom>
          <a:noFill/>
        </p:spPr>
        <p:txBody>
          <a:bodyPr wrap="square" rtlCol="0">
            <a:spAutoFit/>
          </a:bodyPr>
          <a:lstStyle/>
          <a:p>
            <a:r>
              <a:rPr lang="en-US" sz="2000" dirty="0"/>
              <a:t>THE FACTS: </a:t>
            </a:r>
          </a:p>
          <a:p>
            <a:r>
              <a:rPr lang="en-US" sz="2000" b="1" dirty="0"/>
              <a:t>Re M</a:t>
            </a:r>
          </a:p>
          <a:p>
            <a:pPr marL="342900" indent="-342900">
              <a:buFont typeface="Arial" panose="020B0604020202020204" pitchFamily="34" charset="0"/>
              <a:buChar char="•"/>
            </a:pPr>
            <a:r>
              <a:rPr lang="en-US" sz="2000" dirty="0"/>
              <a:t>At first instance, the Judge made the declaration that AM was not M’s father. Again, interpreting s.4 as natural or legal father. </a:t>
            </a:r>
          </a:p>
          <a:p>
            <a:endParaRPr lang="en-US" sz="2000" dirty="0"/>
          </a:p>
          <a:p>
            <a:pPr marL="342900" indent="-342900">
              <a:buFont typeface="Arial" panose="020B0604020202020204" pitchFamily="34" charset="0"/>
              <a:buChar char="•"/>
            </a:pPr>
            <a:r>
              <a:rPr lang="en-US" sz="2000" dirty="0"/>
              <a:t>As a result of the declaration of non-paternity, any PR that AM held for M would be lost. </a:t>
            </a:r>
          </a:p>
          <a:p>
            <a:endParaRPr lang="en-US" sz="2000" dirty="0"/>
          </a:p>
          <a:p>
            <a:pPr marL="342900" indent="-342900">
              <a:buFont typeface="Arial" panose="020B0604020202020204" pitchFamily="34" charset="0"/>
              <a:buChar char="•"/>
            </a:pPr>
            <a:r>
              <a:rPr lang="en-US" sz="2000" dirty="0"/>
              <a:t>Or in the alternative, if PR did need to be removed, then the Judge would have made an order anyway under s.4(2A)</a:t>
            </a:r>
          </a:p>
          <a:p>
            <a:r>
              <a:rPr lang="en-US" sz="2000" dirty="0"/>
              <a:t>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886561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80CCCF-4E32-51EE-D922-BDEBE7A68404}"/>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7131420E-3353-DC7C-F0DB-6C7E35AFCE93}"/>
              </a:ext>
            </a:extLst>
          </p:cNvPr>
          <p:cNvSpPr/>
          <p:nvPr/>
        </p:nvSpPr>
        <p:spPr>
          <a:xfrm>
            <a:off x="0" y="0"/>
            <a:ext cx="12192000" cy="1238250"/>
          </a:xfrm>
          <a:prstGeom prst="rect">
            <a:avLst/>
          </a:prstGeom>
          <a:solidFill>
            <a:srgbClr val="6C1D45"/>
          </a:solidFill>
          <a:ln>
            <a:no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lang="en-US" sz="2400" b="1" dirty="0">
                <a:latin typeface="+mj-lt"/>
              </a:rPr>
              <a:t>	Re J, M &amp; P [2026]  EWCA Civ 344  </a:t>
            </a:r>
            <a:endParaRPr lang="en-GB" sz="1800" b="1" dirty="0">
              <a:latin typeface="+mj-lt"/>
            </a:endParaRPr>
          </a:p>
        </p:txBody>
      </p:sp>
      <p:pic>
        <p:nvPicPr>
          <p:cNvPr id="5" name="Picture 4" descr="A black and white sign with white text&#10;&#10;Description automatically generated">
            <a:extLst>
              <a:ext uri="{FF2B5EF4-FFF2-40B4-BE49-F238E27FC236}">
                <a16:creationId xmlns:a16="http://schemas.microsoft.com/office/drawing/2014/main" id="{EDBD966B-C174-274C-AE32-171A939F8B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6029" y="200025"/>
            <a:ext cx="2800350" cy="704850"/>
          </a:xfrm>
          <a:prstGeom prst="rect">
            <a:avLst/>
          </a:prstGeom>
        </p:spPr>
      </p:pic>
      <p:cxnSp>
        <p:nvCxnSpPr>
          <p:cNvPr id="8" name="Straight Connector 7">
            <a:extLst>
              <a:ext uri="{FF2B5EF4-FFF2-40B4-BE49-F238E27FC236}">
                <a16:creationId xmlns:a16="http://schemas.microsoft.com/office/drawing/2014/main" id="{0D84BF6C-563B-9337-8277-52D251B879FD}"/>
              </a:ext>
            </a:extLst>
          </p:cNvPr>
          <p:cNvCxnSpPr/>
          <p:nvPr/>
        </p:nvCxnSpPr>
        <p:spPr>
          <a:xfrm>
            <a:off x="0" y="1220561"/>
            <a:ext cx="12192000" cy="0"/>
          </a:xfrm>
          <a:prstGeom prst="line">
            <a:avLst/>
          </a:prstGeom>
          <a:ln w="34925">
            <a:solidFill>
              <a:srgbClr val="BD9B60"/>
            </a:solidFill>
          </a:ln>
        </p:spPr>
        <p:style>
          <a:lnRef idx="2">
            <a:schemeClr val="accent1"/>
          </a:lnRef>
          <a:fillRef idx="0">
            <a:schemeClr val="accent1"/>
          </a:fillRef>
          <a:effectRef idx="1">
            <a:schemeClr val="accent1"/>
          </a:effectRef>
          <a:fontRef idx="minor">
            <a:schemeClr val="tx1"/>
          </a:fontRef>
        </p:style>
      </p:cxnSp>
      <p:pic>
        <p:nvPicPr>
          <p:cNvPr id="4" name="Picture 3" descr="A purple and white background&#10;&#10;Description automatically generated">
            <a:extLst>
              <a:ext uri="{FF2B5EF4-FFF2-40B4-BE49-F238E27FC236}">
                <a16:creationId xmlns:a16="http://schemas.microsoft.com/office/drawing/2014/main" id="{31162976-F3BB-5311-FE5D-8A50FC7A4C7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9629" y="5663080"/>
            <a:ext cx="7602371" cy="1194920"/>
          </a:xfrm>
          <a:prstGeom prst="rect">
            <a:avLst/>
          </a:prstGeom>
        </p:spPr>
      </p:pic>
      <p:sp>
        <p:nvSpPr>
          <p:cNvPr id="3" name="TextBox 2">
            <a:extLst>
              <a:ext uri="{FF2B5EF4-FFF2-40B4-BE49-F238E27FC236}">
                <a16:creationId xmlns:a16="http://schemas.microsoft.com/office/drawing/2014/main" id="{91941992-1784-417A-89CB-5A61B1268A6F}"/>
              </a:ext>
            </a:extLst>
          </p:cNvPr>
          <p:cNvSpPr txBox="1"/>
          <p:nvPr/>
        </p:nvSpPr>
        <p:spPr>
          <a:xfrm>
            <a:off x="2951644" y="1899308"/>
            <a:ext cx="6288712" cy="646331"/>
          </a:xfrm>
          <a:prstGeom prst="rect">
            <a:avLst/>
          </a:prstGeom>
          <a:noFill/>
        </p:spPr>
        <p:txBody>
          <a:bodyPr wrap="square" rtlCol="0">
            <a:spAutoFit/>
          </a:bodyPr>
          <a:lstStyle/>
          <a:p>
            <a:endParaRPr lang="en-US" b="1"/>
          </a:p>
          <a:p>
            <a:endParaRPr lang="en-GB" b="1"/>
          </a:p>
        </p:txBody>
      </p:sp>
      <p:sp>
        <p:nvSpPr>
          <p:cNvPr id="7" name="Slide Number Placeholder 6">
            <a:extLst>
              <a:ext uri="{FF2B5EF4-FFF2-40B4-BE49-F238E27FC236}">
                <a16:creationId xmlns:a16="http://schemas.microsoft.com/office/drawing/2014/main" id="{A20182F7-A7B0-9D81-1609-E363B8EDFFDC}"/>
              </a:ext>
            </a:extLst>
          </p:cNvPr>
          <p:cNvSpPr>
            <a:spLocks noGrp="1"/>
          </p:cNvSpPr>
          <p:nvPr>
            <p:ph type="sldNum" sz="quarter" idx="12"/>
          </p:nvPr>
        </p:nvSpPr>
        <p:spPr/>
        <p:txBody>
          <a:bodyPr/>
          <a:lstStyle/>
          <a:p>
            <a:fld id="{DBBA1B4E-F5F2-431B-8E33-7EBE3726D570}" type="slidenum">
              <a:rPr lang="en-GB" smtClean="0"/>
              <a:t>9</a:t>
            </a:fld>
            <a:endParaRPr lang="en-GB"/>
          </a:p>
        </p:txBody>
      </p:sp>
      <p:sp>
        <p:nvSpPr>
          <p:cNvPr id="9" name="TextBox 8">
            <a:extLst>
              <a:ext uri="{FF2B5EF4-FFF2-40B4-BE49-F238E27FC236}">
                <a16:creationId xmlns:a16="http://schemas.microsoft.com/office/drawing/2014/main" id="{9275CCC7-4856-9A94-71ED-5458A4BBC3B1}"/>
              </a:ext>
            </a:extLst>
          </p:cNvPr>
          <p:cNvSpPr txBox="1"/>
          <p:nvPr/>
        </p:nvSpPr>
        <p:spPr>
          <a:xfrm>
            <a:off x="838200" y="1357888"/>
            <a:ext cx="9907788" cy="7571303"/>
          </a:xfrm>
          <a:prstGeom prst="rect">
            <a:avLst/>
          </a:prstGeom>
          <a:noFill/>
        </p:spPr>
        <p:txBody>
          <a:bodyPr wrap="square" rtlCol="0">
            <a:spAutoFit/>
          </a:bodyPr>
          <a:lstStyle/>
          <a:p>
            <a:r>
              <a:rPr lang="en-US" sz="2000" dirty="0"/>
              <a:t>THE FACTS: </a:t>
            </a:r>
          </a:p>
          <a:p>
            <a:r>
              <a:rPr lang="en-US" sz="2000" b="1" dirty="0"/>
              <a:t>Re P</a:t>
            </a:r>
          </a:p>
          <a:p>
            <a:pPr marL="342900" indent="-342900">
              <a:buFont typeface="Arial" panose="020B0604020202020204" pitchFamily="34" charset="0"/>
              <a:buChar char="•"/>
            </a:pPr>
            <a:r>
              <a:rPr lang="en-US" sz="2000" dirty="0"/>
              <a:t>Involved TP1 and TP2 who are identical twins and possible fathers of P. </a:t>
            </a:r>
          </a:p>
          <a:p>
            <a:endParaRPr lang="en-US" sz="2000" dirty="0"/>
          </a:p>
          <a:p>
            <a:pPr marL="342900" indent="-342900">
              <a:buFont typeface="Arial" panose="020B0604020202020204" pitchFamily="34" charset="0"/>
              <a:buChar char="•"/>
            </a:pPr>
            <a:r>
              <a:rPr lang="en-US" sz="2000" dirty="0"/>
              <a:t>TP1 is named as the father on the birth entry. </a:t>
            </a:r>
          </a:p>
          <a:p>
            <a:endParaRPr lang="en-US" sz="2000" dirty="0"/>
          </a:p>
          <a:p>
            <a:pPr marL="342900" indent="-342900">
              <a:buFont typeface="Arial" panose="020B0604020202020204" pitchFamily="34" charset="0"/>
              <a:buChar char="•"/>
            </a:pPr>
            <a:r>
              <a:rPr lang="en-US" sz="2000" dirty="0"/>
              <a:t>TP1 is also the father to P’s younger sibling (that is a fact). </a:t>
            </a:r>
          </a:p>
          <a:p>
            <a:endParaRPr lang="en-US" sz="2000" dirty="0"/>
          </a:p>
          <a:p>
            <a:pPr marL="342900" indent="-342900">
              <a:buFont typeface="Arial" panose="020B0604020202020204" pitchFamily="34" charset="0"/>
              <a:buChar char="•"/>
            </a:pPr>
            <a:r>
              <a:rPr lang="en-US" sz="2000" dirty="0"/>
              <a:t>At first instance, the Judge records: “</a:t>
            </a:r>
            <a:r>
              <a:rPr lang="en-US" sz="2000" i="1" dirty="0"/>
              <a:t>P’s father is either TP1 or his identical twin brother, TP2. It has not been possible to establish P’s paternity either by DNA testing or by an examination of the circumstances of her conception. At a fact finding hearing last year I found that both brothers had had sex with MP within 4 days of each other in the month when P was conceived… It is equally likely that each of the brothers is P’s father.”  </a:t>
            </a:r>
            <a:r>
              <a:rPr lang="en-US" sz="2000" dirty="0"/>
              <a:t>[para. 39]. </a:t>
            </a:r>
            <a:endParaRPr lang="en-US" sz="2000" i="1" dirty="0"/>
          </a:p>
          <a:p>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endParaRPr lang="en-US" sz="2000"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342900" indent="-342900">
              <a:buFont typeface="+mj-lt"/>
              <a:buAutoNum type="arabicPeriod"/>
            </a:pPr>
            <a:endParaRPr lang="en-US" dirty="0"/>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686898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 2 Public Law Update 2025" id="{AE296DBA-B0A7-8642-A92E-1ACD3FDF5369}" vid="{A7C69C78-5DD2-FE4F-A8DC-63D8DDFA41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879</TotalTime>
  <Words>9721</Words>
  <Application>Microsoft Macintosh PowerPoint</Application>
  <PresentationFormat>Widescreen</PresentationFormat>
  <Paragraphs>1037</Paragraphs>
  <Slides>61</Slides>
  <Notes>61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Aptos</vt:lpstr>
      <vt:lpstr>Aptos Display</vt:lpstr>
      <vt:lpstr>Arial</vt:lpstr>
      <vt:lpstr>Calibri</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Lisa Hannant</cp:lastModifiedBy>
  <cp:revision>24</cp:revision>
  <cp:lastPrinted>2026-07-06T11:14:44Z</cp:lastPrinted>
  <dcterms:created xsi:type="dcterms:W3CDTF">2024-01-24T16:11:15Z</dcterms:created>
  <dcterms:modified xsi:type="dcterms:W3CDTF">2026-07-16T15:23:05Z</dcterms:modified>
</cp:coreProperties>
</file>