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57" r:id="rId3"/>
    <p:sldId id="258" r:id="rId4"/>
    <p:sldId id="259" r:id="rId5"/>
    <p:sldId id="260" r:id="rId6"/>
    <p:sldId id="261" r:id="rId7"/>
    <p:sldId id="262" r:id="rId8"/>
    <p:sldId id="263" r:id="rId9"/>
    <p:sldId id="264" r:id="rId10"/>
    <p:sldId id="265" r:id="rId11"/>
    <p:sldId id="271" r:id="rId12"/>
    <p:sldId id="266" r:id="rId13"/>
    <p:sldId id="267" r:id="rId14"/>
    <p:sldId id="268" r:id="rId15"/>
    <p:sldId id="269" r:id="rId16"/>
    <p:sldId id="270"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4638"/>
  </p:normalViewPr>
  <p:slideViewPr>
    <p:cSldViewPr snapToGrid="0">
      <p:cViewPr varScale="1">
        <p:scale>
          <a:sx n="113" d="100"/>
          <a:sy n="113" d="100"/>
        </p:scale>
        <p:origin x="58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8736C-2B1B-1A0F-C0DB-18A82A86C95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E12F3AC7-E072-3376-7306-8558FF70F0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571E70CB-0133-30ED-6F0D-29ACB8DDBA87}"/>
              </a:ext>
            </a:extLst>
          </p:cNvPr>
          <p:cNvSpPr>
            <a:spLocks noGrp="1"/>
          </p:cNvSpPr>
          <p:nvPr>
            <p:ph type="dt" sz="half" idx="10"/>
          </p:nvPr>
        </p:nvSpPr>
        <p:spPr/>
        <p:txBody>
          <a:bodyPr/>
          <a:lstStyle/>
          <a:p>
            <a:fld id="{3BB8669A-03B4-40C4-A066-D5E8B0895401}" type="datetimeFigureOut">
              <a:rPr lang="en-GB" smtClean="0"/>
              <a:t>14/07/2026</a:t>
            </a:fld>
            <a:endParaRPr lang="en-GB"/>
          </a:p>
        </p:txBody>
      </p:sp>
      <p:sp>
        <p:nvSpPr>
          <p:cNvPr id="5" name="Footer Placeholder 4">
            <a:extLst>
              <a:ext uri="{FF2B5EF4-FFF2-40B4-BE49-F238E27FC236}">
                <a16:creationId xmlns:a16="http://schemas.microsoft.com/office/drawing/2014/main" id="{76AB3687-FF76-791A-98E6-FEA6E0A4EDE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B06EC3-9C5E-D885-223D-6B7D6E27606A}"/>
              </a:ext>
            </a:extLst>
          </p:cNvPr>
          <p:cNvSpPr>
            <a:spLocks noGrp="1"/>
          </p:cNvSpPr>
          <p:nvPr>
            <p:ph type="sldNum" sz="quarter" idx="12"/>
          </p:nvPr>
        </p:nvSpPr>
        <p:spPr/>
        <p:txBody>
          <a:bodyPr/>
          <a:lstStyle/>
          <a:p>
            <a:fld id="{74116FA6-563B-423A-86A4-60846AF06009}" type="slidenum">
              <a:rPr lang="en-GB" smtClean="0"/>
              <a:t>‹#›</a:t>
            </a:fld>
            <a:endParaRPr lang="en-GB"/>
          </a:p>
        </p:txBody>
      </p:sp>
    </p:spTree>
    <p:extLst>
      <p:ext uri="{BB962C8B-B14F-4D97-AF65-F5344CB8AC3E}">
        <p14:creationId xmlns:p14="http://schemas.microsoft.com/office/powerpoint/2010/main" val="3269306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E3779-7E39-B419-0C38-83614BB05393}"/>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2086ECB4-ECE1-2274-1413-B814C332CBF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76FA1C0-E1AA-C03C-2B93-60DDCD1B0289}"/>
              </a:ext>
            </a:extLst>
          </p:cNvPr>
          <p:cNvSpPr>
            <a:spLocks noGrp="1"/>
          </p:cNvSpPr>
          <p:nvPr>
            <p:ph type="dt" sz="half" idx="10"/>
          </p:nvPr>
        </p:nvSpPr>
        <p:spPr/>
        <p:txBody>
          <a:bodyPr/>
          <a:lstStyle/>
          <a:p>
            <a:fld id="{3BB8669A-03B4-40C4-A066-D5E8B0895401}" type="datetimeFigureOut">
              <a:rPr lang="en-GB" smtClean="0"/>
              <a:t>14/07/2026</a:t>
            </a:fld>
            <a:endParaRPr lang="en-GB"/>
          </a:p>
        </p:txBody>
      </p:sp>
      <p:sp>
        <p:nvSpPr>
          <p:cNvPr id="5" name="Footer Placeholder 4">
            <a:extLst>
              <a:ext uri="{FF2B5EF4-FFF2-40B4-BE49-F238E27FC236}">
                <a16:creationId xmlns:a16="http://schemas.microsoft.com/office/drawing/2014/main" id="{C6028E27-EF4E-78CD-A4CF-BB4D617CC0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3FCE732-57F1-6CBD-F051-F86356C157A8}"/>
              </a:ext>
            </a:extLst>
          </p:cNvPr>
          <p:cNvSpPr>
            <a:spLocks noGrp="1"/>
          </p:cNvSpPr>
          <p:nvPr>
            <p:ph type="sldNum" sz="quarter" idx="12"/>
          </p:nvPr>
        </p:nvSpPr>
        <p:spPr/>
        <p:txBody>
          <a:bodyPr/>
          <a:lstStyle/>
          <a:p>
            <a:fld id="{74116FA6-563B-423A-86A4-60846AF06009}" type="slidenum">
              <a:rPr lang="en-GB" smtClean="0"/>
              <a:t>‹#›</a:t>
            </a:fld>
            <a:endParaRPr lang="en-GB"/>
          </a:p>
        </p:txBody>
      </p:sp>
    </p:spTree>
    <p:extLst>
      <p:ext uri="{BB962C8B-B14F-4D97-AF65-F5344CB8AC3E}">
        <p14:creationId xmlns:p14="http://schemas.microsoft.com/office/powerpoint/2010/main" val="2618361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DE020E-B574-80C2-78E5-C5FC429A5504}"/>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E5712695-7149-F500-28C7-F36ED04C033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D106EE9-3917-1655-C22C-7BF83103FC5F}"/>
              </a:ext>
            </a:extLst>
          </p:cNvPr>
          <p:cNvSpPr>
            <a:spLocks noGrp="1"/>
          </p:cNvSpPr>
          <p:nvPr>
            <p:ph type="dt" sz="half" idx="10"/>
          </p:nvPr>
        </p:nvSpPr>
        <p:spPr/>
        <p:txBody>
          <a:bodyPr/>
          <a:lstStyle/>
          <a:p>
            <a:fld id="{3BB8669A-03B4-40C4-A066-D5E8B0895401}" type="datetimeFigureOut">
              <a:rPr lang="en-GB" smtClean="0"/>
              <a:t>14/07/2026</a:t>
            </a:fld>
            <a:endParaRPr lang="en-GB"/>
          </a:p>
        </p:txBody>
      </p:sp>
      <p:sp>
        <p:nvSpPr>
          <p:cNvPr id="5" name="Footer Placeholder 4">
            <a:extLst>
              <a:ext uri="{FF2B5EF4-FFF2-40B4-BE49-F238E27FC236}">
                <a16:creationId xmlns:a16="http://schemas.microsoft.com/office/drawing/2014/main" id="{FBD97440-D66F-9815-D6C0-5E44472F77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B6F944-FC72-DC5C-A187-762AF6F69C50}"/>
              </a:ext>
            </a:extLst>
          </p:cNvPr>
          <p:cNvSpPr>
            <a:spLocks noGrp="1"/>
          </p:cNvSpPr>
          <p:nvPr>
            <p:ph type="sldNum" sz="quarter" idx="12"/>
          </p:nvPr>
        </p:nvSpPr>
        <p:spPr/>
        <p:txBody>
          <a:bodyPr/>
          <a:lstStyle/>
          <a:p>
            <a:fld id="{74116FA6-563B-423A-86A4-60846AF06009}" type="slidenum">
              <a:rPr lang="en-GB" smtClean="0"/>
              <a:t>‹#›</a:t>
            </a:fld>
            <a:endParaRPr lang="en-GB"/>
          </a:p>
        </p:txBody>
      </p:sp>
    </p:spTree>
    <p:extLst>
      <p:ext uri="{BB962C8B-B14F-4D97-AF65-F5344CB8AC3E}">
        <p14:creationId xmlns:p14="http://schemas.microsoft.com/office/powerpoint/2010/main" val="72313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43568-006C-C171-9C9D-E3659FCBF98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B0002C1D-8C29-5B0F-03BC-407B64FC96F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08C8E14-ACA1-AF41-D859-1F9656CF9CCF}"/>
              </a:ext>
            </a:extLst>
          </p:cNvPr>
          <p:cNvSpPr>
            <a:spLocks noGrp="1"/>
          </p:cNvSpPr>
          <p:nvPr>
            <p:ph type="dt" sz="half" idx="10"/>
          </p:nvPr>
        </p:nvSpPr>
        <p:spPr/>
        <p:txBody>
          <a:bodyPr/>
          <a:lstStyle/>
          <a:p>
            <a:fld id="{3BB8669A-03B4-40C4-A066-D5E8B0895401}" type="datetimeFigureOut">
              <a:rPr lang="en-GB" smtClean="0"/>
              <a:t>14/07/2026</a:t>
            </a:fld>
            <a:endParaRPr lang="en-GB"/>
          </a:p>
        </p:txBody>
      </p:sp>
      <p:sp>
        <p:nvSpPr>
          <p:cNvPr id="5" name="Footer Placeholder 4">
            <a:extLst>
              <a:ext uri="{FF2B5EF4-FFF2-40B4-BE49-F238E27FC236}">
                <a16:creationId xmlns:a16="http://schemas.microsoft.com/office/drawing/2014/main" id="{11D2FC91-E999-284E-D52A-B144D4CF70A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27C935A-6611-7BA9-BAA2-E605CFD45C28}"/>
              </a:ext>
            </a:extLst>
          </p:cNvPr>
          <p:cNvSpPr>
            <a:spLocks noGrp="1"/>
          </p:cNvSpPr>
          <p:nvPr>
            <p:ph type="sldNum" sz="quarter" idx="12"/>
          </p:nvPr>
        </p:nvSpPr>
        <p:spPr/>
        <p:txBody>
          <a:bodyPr/>
          <a:lstStyle/>
          <a:p>
            <a:fld id="{74116FA6-563B-423A-86A4-60846AF06009}" type="slidenum">
              <a:rPr lang="en-GB" smtClean="0"/>
              <a:t>‹#›</a:t>
            </a:fld>
            <a:endParaRPr lang="en-GB"/>
          </a:p>
        </p:txBody>
      </p:sp>
    </p:spTree>
    <p:extLst>
      <p:ext uri="{BB962C8B-B14F-4D97-AF65-F5344CB8AC3E}">
        <p14:creationId xmlns:p14="http://schemas.microsoft.com/office/powerpoint/2010/main" val="13481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1DA8F-B4A1-7EE8-8458-FA8B80FB668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B79D5DB2-D57A-A104-07D1-2D65AA34EDF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9603CF3-EE93-D510-1D30-CCCF9DBD6337}"/>
              </a:ext>
            </a:extLst>
          </p:cNvPr>
          <p:cNvSpPr>
            <a:spLocks noGrp="1"/>
          </p:cNvSpPr>
          <p:nvPr>
            <p:ph type="dt" sz="half" idx="10"/>
          </p:nvPr>
        </p:nvSpPr>
        <p:spPr/>
        <p:txBody>
          <a:bodyPr/>
          <a:lstStyle/>
          <a:p>
            <a:fld id="{3BB8669A-03B4-40C4-A066-D5E8B0895401}" type="datetimeFigureOut">
              <a:rPr lang="en-GB" smtClean="0"/>
              <a:t>14/07/2026</a:t>
            </a:fld>
            <a:endParaRPr lang="en-GB"/>
          </a:p>
        </p:txBody>
      </p:sp>
      <p:sp>
        <p:nvSpPr>
          <p:cNvPr id="5" name="Footer Placeholder 4">
            <a:extLst>
              <a:ext uri="{FF2B5EF4-FFF2-40B4-BE49-F238E27FC236}">
                <a16:creationId xmlns:a16="http://schemas.microsoft.com/office/drawing/2014/main" id="{141B7426-EF9A-4A63-EB5A-2E47AEACF90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51C03CF-2A32-4946-FF3C-53B085037C78}"/>
              </a:ext>
            </a:extLst>
          </p:cNvPr>
          <p:cNvSpPr>
            <a:spLocks noGrp="1"/>
          </p:cNvSpPr>
          <p:nvPr>
            <p:ph type="sldNum" sz="quarter" idx="12"/>
          </p:nvPr>
        </p:nvSpPr>
        <p:spPr/>
        <p:txBody>
          <a:bodyPr/>
          <a:lstStyle/>
          <a:p>
            <a:fld id="{74116FA6-563B-423A-86A4-60846AF06009}" type="slidenum">
              <a:rPr lang="en-GB" smtClean="0"/>
              <a:t>‹#›</a:t>
            </a:fld>
            <a:endParaRPr lang="en-GB"/>
          </a:p>
        </p:txBody>
      </p:sp>
    </p:spTree>
    <p:extLst>
      <p:ext uri="{BB962C8B-B14F-4D97-AF65-F5344CB8AC3E}">
        <p14:creationId xmlns:p14="http://schemas.microsoft.com/office/powerpoint/2010/main" val="3720636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3952D-CCAF-8A9B-265C-D657C929A92D}"/>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998D5B7C-91EF-830E-EA3C-5EB8F12E4087}"/>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B0C58165-A5FA-726C-FBB5-7FEC6EBC1F5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48932E26-4D68-1D6B-3254-656E0D705837}"/>
              </a:ext>
            </a:extLst>
          </p:cNvPr>
          <p:cNvSpPr>
            <a:spLocks noGrp="1"/>
          </p:cNvSpPr>
          <p:nvPr>
            <p:ph type="dt" sz="half" idx="10"/>
          </p:nvPr>
        </p:nvSpPr>
        <p:spPr/>
        <p:txBody>
          <a:bodyPr/>
          <a:lstStyle/>
          <a:p>
            <a:fld id="{3BB8669A-03B4-40C4-A066-D5E8B0895401}" type="datetimeFigureOut">
              <a:rPr lang="en-GB" smtClean="0"/>
              <a:t>14/07/2026</a:t>
            </a:fld>
            <a:endParaRPr lang="en-GB"/>
          </a:p>
        </p:txBody>
      </p:sp>
      <p:sp>
        <p:nvSpPr>
          <p:cNvPr id="6" name="Footer Placeholder 5">
            <a:extLst>
              <a:ext uri="{FF2B5EF4-FFF2-40B4-BE49-F238E27FC236}">
                <a16:creationId xmlns:a16="http://schemas.microsoft.com/office/drawing/2014/main" id="{FEEB7F8F-3A21-8311-7C76-363A2C34CFA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4F18015-C6EE-DB31-C6A7-DD8E189F9104}"/>
              </a:ext>
            </a:extLst>
          </p:cNvPr>
          <p:cNvSpPr>
            <a:spLocks noGrp="1"/>
          </p:cNvSpPr>
          <p:nvPr>
            <p:ph type="sldNum" sz="quarter" idx="12"/>
          </p:nvPr>
        </p:nvSpPr>
        <p:spPr/>
        <p:txBody>
          <a:bodyPr/>
          <a:lstStyle/>
          <a:p>
            <a:fld id="{74116FA6-563B-423A-86A4-60846AF06009}" type="slidenum">
              <a:rPr lang="en-GB" smtClean="0"/>
              <a:t>‹#›</a:t>
            </a:fld>
            <a:endParaRPr lang="en-GB"/>
          </a:p>
        </p:txBody>
      </p:sp>
    </p:spTree>
    <p:extLst>
      <p:ext uri="{BB962C8B-B14F-4D97-AF65-F5344CB8AC3E}">
        <p14:creationId xmlns:p14="http://schemas.microsoft.com/office/powerpoint/2010/main" val="1285363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2797E-8213-9206-0530-2717358E6325}"/>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390E4A97-3000-A569-63C5-7ACC3C3BEB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1419765-C9E1-AA87-5725-57A59262982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7D6E024A-DFCD-87A9-C552-7288D88F7E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158CCBA-3F0C-A400-4910-797D79CF87C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2C430707-E026-66AD-F8D9-31113F0D1290}"/>
              </a:ext>
            </a:extLst>
          </p:cNvPr>
          <p:cNvSpPr>
            <a:spLocks noGrp="1"/>
          </p:cNvSpPr>
          <p:nvPr>
            <p:ph type="dt" sz="half" idx="10"/>
          </p:nvPr>
        </p:nvSpPr>
        <p:spPr/>
        <p:txBody>
          <a:bodyPr/>
          <a:lstStyle/>
          <a:p>
            <a:fld id="{3BB8669A-03B4-40C4-A066-D5E8B0895401}" type="datetimeFigureOut">
              <a:rPr lang="en-GB" smtClean="0"/>
              <a:t>14/07/2026</a:t>
            </a:fld>
            <a:endParaRPr lang="en-GB"/>
          </a:p>
        </p:txBody>
      </p:sp>
      <p:sp>
        <p:nvSpPr>
          <p:cNvPr id="8" name="Footer Placeholder 7">
            <a:extLst>
              <a:ext uri="{FF2B5EF4-FFF2-40B4-BE49-F238E27FC236}">
                <a16:creationId xmlns:a16="http://schemas.microsoft.com/office/drawing/2014/main" id="{E56DC8FF-763C-9813-DA3C-A9A5BCB5D14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B82D1FF-9BB3-426D-51AC-708F5D54719A}"/>
              </a:ext>
            </a:extLst>
          </p:cNvPr>
          <p:cNvSpPr>
            <a:spLocks noGrp="1"/>
          </p:cNvSpPr>
          <p:nvPr>
            <p:ph type="sldNum" sz="quarter" idx="12"/>
          </p:nvPr>
        </p:nvSpPr>
        <p:spPr/>
        <p:txBody>
          <a:bodyPr/>
          <a:lstStyle/>
          <a:p>
            <a:fld id="{74116FA6-563B-423A-86A4-60846AF06009}" type="slidenum">
              <a:rPr lang="en-GB" smtClean="0"/>
              <a:t>‹#›</a:t>
            </a:fld>
            <a:endParaRPr lang="en-GB"/>
          </a:p>
        </p:txBody>
      </p:sp>
    </p:spTree>
    <p:extLst>
      <p:ext uri="{BB962C8B-B14F-4D97-AF65-F5344CB8AC3E}">
        <p14:creationId xmlns:p14="http://schemas.microsoft.com/office/powerpoint/2010/main" val="2341679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96D5D-04AD-5D70-4FFD-D8113E5679FD}"/>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7E67E41F-94AC-154F-ABA5-CB9AD6028B78}"/>
              </a:ext>
            </a:extLst>
          </p:cNvPr>
          <p:cNvSpPr>
            <a:spLocks noGrp="1"/>
          </p:cNvSpPr>
          <p:nvPr>
            <p:ph type="dt" sz="half" idx="10"/>
          </p:nvPr>
        </p:nvSpPr>
        <p:spPr/>
        <p:txBody>
          <a:bodyPr/>
          <a:lstStyle/>
          <a:p>
            <a:fld id="{3BB8669A-03B4-40C4-A066-D5E8B0895401}" type="datetimeFigureOut">
              <a:rPr lang="en-GB" smtClean="0"/>
              <a:t>14/07/2026</a:t>
            </a:fld>
            <a:endParaRPr lang="en-GB"/>
          </a:p>
        </p:txBody>
      </p:sp>
      <p:sp>
        <p:nvSpPr>
          <p:cNvPr id="4" name="Footer Placeholder 3">
            <a:extLst>
              <a:ext uri="{FF2B5EF4-FFF2-40B4-BE49-F238E27FC236}">
                <a16:creationId xmlns:a16="http://schemas.microsoft.com/office/drawing/2014/main" id="{FEFC0ED4-758D-726C-FE1A-881465DF29F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52B8FB0-F615-7CC0-E043-FCAD4DBEF5C0}"/>
              </a:ext>
            </a:extLst>
          </p:cNvPr>
          <p:cNvSpPr>
            <a:spLocks noGrp="1"/>
          </p:cNvSpPr>
          <p:nvPr>
            <p:ph type="sldNum" sz="quarter" idx="12"/>
          </p:nvPr>
        </p:nvSpPr>
        <p:spPr/>
        <p:txBody>
          <a:bodyPr/>
          <a:lstStyle/>
          <a:p>
            <a:fld id="{74116FA6-563B-423A-86A4-60846AF06009}" type="slidenum">
              <a:rPr lang="en-GB" smtClean="0"/>
              <a:t>‹#›</a:t>
            </a:fld>
            <a:endParaRPr lang="en-GB"/>
          </a:p>
        </p:txBody>
      </p:sp>
    </p:spTree>
    <p:extLst>
      <p:ext uri="{BB962C8B-B14F-4D97-AF65-F5344CB8AC3E}">
        <p14:creationId xmlns:p14="http://schemas.microsoft.com/office/powerpoint/2010/main" val="375988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47D83E0-59D4-9F92-801C-BFA041ACB413}"/>
              </a:ext>
            </a:extLst>
          </p:cNvPr>
          <p:cNvSpPr>
            <a:spLocks noGrp="1"/>
          </p:cNvSpPr>
          <p:nvPr>
            <p:ph type="dt" sz="half" idx="10"/>
          </p:nvPr>
        </p:nvSpPr>
        <p:spPr/>
        <p:txBody>
          <a:bodyPr/>
          <a:lstStyle/>
          <a:p>
            <a:fld id="{3BB8669A-03B4-40C4-A066-D5E8B0895401}" type="datetimeFigureOut">
              <a:rPr lang="en-GB" smtClean="0"/>
              <a:t>14/07/2026</a:t>
            </a:fld>
            <a:endParaRPr lang="en-GB"/>
          </a:p>
        </p:txBody>
      </p:sp>
      <p:sp>
        <p:nvSpPr>
          <p:cNvPr id="3" name="Footer Placeholder 2">
            <a:extLst>
              <a:ext uri="{FF2B5EF4-FFF2-40B4-BE49-F238E27FC236}">
                <a16:creationId xmlns:a16="http://schemas.microsoft.com/office/drawing/2014/main" id="{2B2E69E7-6823-61AE-DBC1-5CFE41183CD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C2212BB-6550-B616-B765-8B34A9F18522}"/>
              </a:ext>
            </a:extLst>
          </p:cNvPr>
          <p:cNvSpPr>
            <a:spLocks noGrp="1"/>
          </p:cNvSpPr>
          <p:nvPr>
            <p:ph type="sldNum" sz="quarter" idx="12"/>
          </p:nvPr>
        </p:nvSpPr>
        <p:spPr/>
        <p:txBody>
          <a:bodyPr/>
          <a:lstStyle/>
          <a:p>
            <a:fld id="{74116FA6-563B-423A-86A4-60846AF06009}" type="slidenum">
              <a:rPr lang="en-GB" smtClean="0"/>
              <a:t>‹#›</a:t>
            </a:fld>
            <a:endParaRPr lang="en-GB"/>
          </a:p>
        </p:txBody>
      </p:sp>
    </p:spTree>
    <p:extLst>
      <p:ext uri="{BB962C8B-B14F-4D97-AF65-F5344CB8AC3E}">
        <p14:creationId xmlns:p14="http://schemas.microsoft.com/office/powerpoint/2010/main" val="2308117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E3FFB-E777-5950-4DD9-97D24231977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6AF68DEC-04E2-96AD-C671-77A6A4BCA2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DC93277B-E655-8B0B-8483-814329FF2C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A1D9DA4-4AE4-0E37-D85B-89367456AAD3}"/>
              </a:ext>
            </a:extLst>
          </p:cNvPr>
          <p:cNvSpPr>
            <a:spLocks noGrp="1"/>
          </p:cNvSpPr>
          <p:nvPr>
            <p:ph type="dt" sz="half" idx="10"/>
          </p:nvPr>
        </p:nvSpPr>
        <p:spPr/>
        <p:txBody>
          <a:bodyPr/>
          <a:lstStyle/>
          <a:p>
            <a:fld id="{3BB8669A-03B4-40C4-A066-D5E8B0895401}" type="datetimeFigureOut">
              <a:rPr lang="en-GB" smtClean="0"/>
              <a:t>14/07/2026</a:t>
            </a:fld>
            <a:endParaRPr lang="en-GB"/>
          </a:p>
        </p:txBody>
      </p:sp>
      <p:sp>
        <p:nvSpPr>
          <p:cNvPr id="6" name="Footer Placeholder 5">
            <a:extLst>
              <a:ext uri="{FF2B5EF4-FFF2-40B4-BE49-F238E27FC236}">
                <a16:creationId xmlns:a16="http://schemas.microsoft.com/office/drawing/2014/main" id="{34E07CD1-CDC1-6C5E-6160-6FECD79AA0A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6C67832-143A-0343-E7DC-DB34C7B00711}"/>
              </a:ext>
            </a:extLst>
          </p:cNvPr>
          <p:cNvSpPr>
            <a:spLocks noGrp="1"/>
          </p:cNvSpPr>
          <p:nvPr>
            <p:ph type="sldNum" sz="quarter" idx="12"/>
          </p:nvPr>
        </p:nvSpPr>
        <p:spPr/>
        <p:txBody>
          <a:bodyPr/>
          <a:lstStyle/>
          <a:p>
            <a:fld id="{74116FA6-563B-423A-86A4-60846AF06009}" type="slidenum">
              <a:rPr lang="en-GB" smtClean="0"/>
              <a:t>‹#›</a:t>
            </a:fld>
            <a:endParaRPr lang="en-GB"/>
          </a:p>
        </p:txBody>
      </p:sp>
    </p:spTree>
    <p:extLst>
      <p:ext uri="{BB962C8B-B14F-4D97-AF65-F5344CB8AC3E}">
        <p14:creationId xmlns:p14="http://schemas.microsoft.com/office/powerpoint/2010/main" val="3973089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89203-7CF5-D72F-3DB1-3A7A2F4644D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17AD3154-4757-FC86-00D4-9EF147A27B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394ECDD-3212-0BCF-AAB3-8E34CAE35A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48A6181-E0A9-5824-AE37-BBB22E059234}"/>
              </a:ext>
            </a:extLst>
          </p:cNvPr>
          <p:cNvSpPr>
            <a:spLocks noGrp="1"/>
          </p:cNvSpPr>
          <p:nvPr>
            <p:ph type="dt" sz="half" idx="10"/>
          </p:nvPr>
        </p:nvSpPr>
        <p:spPr/>
        <p:txBody>
          <a:bodyPr/>
          <a:lstStyle/>
          <a:p>
            <a:fld id="{3BB8669A-03B4-40C4-A066-D5E8B0895401}" type="datetimeFigureOut">
              <a:rPr lang="en-GB" smtClean="0"/>
              <a:t>14/07/2026</a:t>
            </a:fld>
            <a:endParaRPr lang="en-GB"/>
          </a:p>
        </p:txBody>
      </p:sp>
      <p:sp>
        <p:nvSpPr>
          <p:cNvPr id="6" name="Footer Placeholder 5">
            <a:extLst>
              <a:ext uri="{FF2B5EF4-FFF2-40B4-BE49-F238E27FC236}">
                <a16:creationId xmlns:a16="http://schemas.microsoft.com/office/drawing/2014/main" id="{A091F486-AC6E-7D58-14F1-518E664C5BA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58A2E65-D627-E737-887F-906956D5662B}"/>
              </a:ext>
            </a:extLst>
          </p:cNvPr>
          <p:cNvSpPr>
            <a:spLocks noGrp="1"/>
          </p:cNvSpPr>
          <p:nvPr>
            <p:ph type="sldNum" sz="quarter" idx="12"/>
          </p:nvPr>
        </p:nvSpPr>
        <p:spPr/>
        <p:txBody>
          <a:bodyPr/>
          <a:lstStyle/>
          <a:p>
            <a:fld id="{74116FA6-563B-423A-86A4-60846AF06009}" type="slidenum">
              <a:rPr lang="en-GB" smtClean="0"/>
              <a:t>‹#›</a:t>
            </a:fld>
            <a:endParaRPr lang="en-GB"/>
          </a:p>
        </p:txBody>
      </p:sp>
    </p:spTree>
    <p:extLst>
      <p:ext uri="{BB962C8B-B14F-4D97-AF65-F5344CB8AC3E}">
        <p14:creationId xmlns:p14="http://schemas.microsoft.com/office/powerpoint/2010/main" val="1322686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B186CB-ABCC-A925-8158-E8C07F6685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966845D1-1DD1-DB29-5F09-EF4CD9435D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6510595-BD2B-EADF-09E2-EE99309073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BB8669A-03B4-40C4-A066-D5E8B0895401}" type="datetimeFigureOut">
              <a:rPr lang="en-GB" smtClean="0"/>
              <a:t>14/07/2026</a:t>
            </a:fld>
            <a:endParaRPr lang="en-GB"/>
          </a:p>
        </p:txBody>
      </p:sp>
      <p:sp>
        <p:nvSpPr>
          <p:cNvPr id="5" name="Footer Placeholder 4">
            <a:extLst>
              <a:ext uri="{FF2B5EF4-FFF2-40B4-BE49-F238E27FC236}">
                <a16:creationId xmlns:a16="http://schemas.microsoft.com/office/drawing/2014/main" id="{5008D6A0-EF6D-BEDE-33E7-F23D4E2E79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227EAEB6-F2B3-68AD-5F3C-36DCE6E0EB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4116FA6-563B-423A-86A4-60846AF06009}" type="slidenum">
              <a:rPr lang="en-GB" smtClean="0"/>
              <a:t>‹#›</a:t>
            </a:fld>
            <a:endParaRPr lang="en-GB"/>
          </a:p>
        </p:txBody>
      </p:sp>
    </p:spTree>
    <p:extLst>
      <p:ext uri="{BB962C8B-B14F-4D97-AF65-F5344CB8AC3E}">
        <p14:creationId xmlns:p14="http://schemas.microsoft.com/office/powerpoint/2010/main" val="2332435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A96CE-BF9A-0BA6-5052-BDE95ECC6CC4}"/>
              </a:ext>
            </a:extLst>
          </p:cNvPr>
          <p:cNvSpPr>
            <a:spLocks noGrp="1"/>
          </p:cNvSpPr>
          <p:nvPr>
            <p:ph type="ctrTitle"/>
          </p:nvPr>
        </p:nvSpPr>
        <p:spPr/>
        <p:txBody>
          <a:bodyPr/>
          <a:lstStyle/>
          <a:p>
            <a:r>
              <a:rPr lang="en-US" dirty="0"/>
              <a:t>PUBLIC LAW</a:t>
            </a:r>
            <a:br>
              <a:rPr lang="en-US" dirty="0"/>
            </a:br>
            <a:r>
              <a:rPr lang="en-US" dirty="0"/>
              <a:t>CASE LAW UPDATES</a:t>
            </a:r>
          </a:p>
        </p:txBody>
      </p:sp>
      <p:sp>
        <p:nvSpPr>
          <p:cNvPr id="3" name="Subtitle 2">
            <a:extLst>
              <a:ext uri="{FF2B5EF4-FFF2-40B4-BE49-F238E27FC236}">
                <a16:creationId xmlns:a16="http://schemas.microsoft.com/office/drawing/2014/main" id="{1F983F1D-E056-BB11-2112-5F0FE486B25C}"/>
              </a:ext>
            </a:extLst>
          </p:cNvPr>
          <p:cNvSpPr>
            <a:spLocks noGrp="1"/>
          </p:cNvSpPr>
          <p:nvPr>
            <p:ph type="subTitle" idx="1"/>
          </p:nvPr>
        </p:nvSpPr>
        <p:spPr/>
        <p:txBody>
          <a:bodyPr>
            <a:normAutofit/>
          </a:bodyPr>
          <a:lstStyle/>
          <a:p>
            <a:r>
              <a:rPr lang="en-US" sz="6000" dirty="0">
                <a:solidFill>
                  <a:srgbClr val="0070C0"/>
                </a:solidFill>
              </a:rPr>
              <a:t>Public law</a:t>
            </a:r>
          </a:p>
          <a:p>
            <a:r>
              <a:rPr lang="en-US" sz="2000" dirty="0">
                <a:solidFill>
                  <a:srgbClr val="0070C0"/>
                </a:solidFill>
              </a:rPr>
              <a:t>Penelope Grewcock</a:t>
            </a:r>
          </a:p>
        </p:txBody>
      </p:sp>
      <p:pic>
        <p:nvPicPr>
          <p:cNvPr id="4" name="Picture 3">
            <a:extLst>
              <a:ext uri="{FF2B5EF4-FFF2-40B4-BE49-F238E27FC236}">
                <a16:creationId xmlns:a16="http://schemas.microsoft.com/office/drawing/2014/main" id="{649AAA6A-061C-E383-9A3A-90C52C809226}"/>
              </a:ext>
            </a:extLst>
          </p:cNvPr>
          <p:cNvPicPr>
            <a:picLocks/>
          </p:cNvPicPr>
          <p:nvPr/>
        </p:nvPicPr>
        <p:blipFill>
          <a:blip r:embed="rId2">
            <a:extLst>
              <a:ext uri="{28A0092B-C50C-407E-A947-70E740481C1C}">
                <a14:useLocalDpi xmlns:a14="http://schemas.microsoft.com/office/drawing/2010/main" val="0"/>
              </a:ext>
            </a:extLst>
          </a:blip>
          <a:stretch>
            <a:fillRect/>
          </a:stretch>
        </p:blipFill>
        <p:spPr bwMode="auto">
          <a:xfrm>
            <a:off x="333068" y="714809"/>
            <a:ext cx="11508976" cy="1780035"/>
          </a:xfrm>
          <a:prstGeom prst="rect">
            <a:avLst/>
          </a:prstGeom>
          <a:noFill/>
        </p:spPr>
      </p:pic>
    </p:spTree>
    <p:extLst>
      <p:ext uri="{BB962C8B-B14F-4D97-AF65-F5344CB8AC3E}">
        <p14:creationId xmlns:p14="http://schemas.microsoft.com/office/powerpoint/2010/main" val="1276028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23CBC-2BDA-DA04-6F92-282A0901E081}"/>
              </a:ext>
            </a:extLst>
          </p:cNvPr>
          <p:cNvSpPr>
            <a:spLocks noGrp="1"/>
          </p:cNvSpPr>
          <p:nvPr>
            <p:ph type="title"/>
          </p:nvPr>
        </p:nvSpPr>
        <p:spPr/>
        <p:txBody>
          <a:bodyPr>
            <a:noAutofit/>
          </a:bodyPr>
          <a:lstStyle/>
          <a:p>
            <a:r>
              <a:rPr lang="en-US" sz="3200" dirty="0"/>
              <a:t>Why the local authority needed to have a care order:</a:t>
            </a:r>
            <a:br>
              <a:rPr lang="en-US" sz="3200" dirty="0"/>
            </a:br>
            <a:endParaRPr lang="en-GB" sz="3200" dirty="0"/>
          </a:p>
        </p:txBody>
      </p:sp>
      <p:sp>
        <p:nvSpPr>
          <p:cNvPr id="3" name="Content Placeholder 2">
            <a:extLst>
              <a:ext uri="{FF2B5EF4-FFF2-40B4-BE49-F238E27FC236}">
                <a16:creationId xmlns:a16="http://schemas.microsoft.com/office/drawing/2014/main" id="{F7562B87-2B6B-AA06-4353-C8FFEA208415}"/>
              </a:ext>
            </a:extLst>
          </p:cNvPr>
          <p:cNvSpPr>
            <a:spLocks noGrp="1"/>
          </p:cNvSpPr>
          <p:nvPr>
            <p:ph idx="1"/>
          </p:nvPr>
        </p:nvSpPr>
        <p:spPr>
          <a:xfrm>
            <a:off x="838200" y="1481328"/>
            <a:ext cx="10515600" cy="5011547"/>
          </a:xfrm>
        </p:spPr>
        <p:txBody>
          <a:bodyPr>
            <a:normAutofit fontScale="70000" lnSpcReduction="20000"/>
          </a:bodyPr>
          <a:lstStyle/>
          <a:p>
            <a:r>
              <a:rPr lang="en-US" dirty="0" err="1"/>
              <a:t>i</a:t>
            </a:r>
            <a:r>
              <a:rPr lang="en-US" dirty="0"/>
              <a:t>) “it is the ability and the need of the local authority to manage the calibration of risks that is going to go up and is going to come down over the course of the work that still needs to be delivered to these parents, and </a:t>
            </a:r>
          </a:p>
          <a:p>
            <a:endParaRPr lang="en-US" dirty="0"/>
          </a:p>
          <a:p>
            <a:r>
              <a:rPr lang="en-US" dirty="0"/>
              <a:t>ii) the only way that that risk, in reality, can be managed, is if Q continues to be subject to a care order and the local authority is fully on board and fully engaged in monitoring and ensuring that the safety expectations for Q are implemented in his day-to-day life</a:t>
            </a:r>
          </a:p>
          <a:p>
            <a:endParaRPr lang="en-US" dirty="0"/>
          </a:p>
          <a:p>
            <a:r>
              <a:rPr lang="en-US" dirty="0"/>
              <a:t>iii) it is not on the current analysis of risk, acceptable for the local authority to step away under a supervision order which would simply allow the parents to engage or not engage, albeit I accept, it is likely that they will continue to engage. The risk is too high to allow that to be an option, and whilst the care order remains in force, the parents will know that in order to get through this next stage, which in effect is a stage which will allow them to demonstrate that they can consistently and safely parent Q on a day-to-day basis and on a long-term basis into the rest of his childhood, that this has to be done under the auspices of an order that will engage the local authority's responsibility to provide oversight and monitoring. It is not a case of simply having support that is the reason that a care order is justified in this case.”</a:t>
            </a:r>
            <a:endParaRPr lang="en-GB" dirty="0"/>
          </a:p>
        </p:txBody>
      </p:sp>
    </p:spTree>
    <p:extLst>
      <p:ext uri="{BB962C8B-B14F-4D97-AF65-F5344CB8AC3E}">
        <p14:creationId xmlns:p14="http://schemas.microsoft.com/office/powerpoint/2010/main" val="13385619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BD403-5033-8D1E-4D36-64BE871D9D91}"/>
              </a:ext>
            </a:extLst>
          </p:cNvPr>
          <p:cNvSpPr>
            <a:spLocks noGrp="1"/>
          </p:cNvSpPr>
          <p:nvPr>
            <p:ph type="title"/>
          </p:nvPr>
        </p:nvSpPr>
        <p:spPr/>
        <p:txBody>
          <a:bodyPr>
            <a:normAutofit fontScale="90000"/>
          </a:bodyPr>
          <a:lstStyle/>
          <a:p>
            <a:br>
              <a:rPr lang="en-GB" dirty="0"/>
            </a:br>
            <a:r>
              <a:rPr lang="en-GB" b="1" dirty="0"/>
              <a:t>Re A (2025) EWCA </a:t>
            </a:r>
            <a:r>
              <a:rPr lang="en-GB" b="1" dirty="0" err="1"/>
              <a:t>Civ</a:t>
            </a:r>
            <a:r>
              <a:rPr lang="en-GB" b="1" dirty="0"/>
              <a:t> 901 </a:t>
            </a:r>
            <a:br>
              <a:rPr lang="en-GB" dirty="0"/>
            </a:br>
            <a:endParaRPr lang="en-GB" dirty="0"/>
          </a:p>
        </p:txBody>
      </p:sp>
      <p:sp>
        <p:nvSpPr>
          <p:cNvPr id="3" name="Content Placeholder 2">
            <a:extLst>
              <a:ext uri="{FF2B5EF4-FFF2-40B4-BE49-F238E27FC236}">
                <a16:creationId xmlns:a16="http://schemas.microsoft.com/office/drawing/2014/main" id="{3826934E-F04A-A4C0-30C3-438A38BC6295}"/>
              </a:ext>
            </a:extLst>
          </p:cNvPr>
          <p:cNvSpPr>
            <a:spLocks noGrp="1"/>
          </p:cNvSpPr>
          <p:nvPr>
            <p:ph idx="1"/>
          </p:nvPr>
        </p:nvSpPr>
        <p:spPr/>
        <p:txBody>
          <a:bodyPr/>
          <a:lstStyle/>
          <a:p>
            <a:r>
              <a:rPr lang="en-US" dirty="0"/>
              <a:t>LA sought removal but the judge made care orders at home</a:t>
            </a:r>
          </a:p>
          <a:p>
            <a:endParaRPr lang="en-US" dirty="0"/>
          </a:p>
          <a:p>
            <a:r>
              <a:rPr lang="en-US" dirty="0"/>
              <a:t>There was no updated care plan for the children to be at home before the care orders were made.</a:t>
            </a:r>
          </a:p>
          <a:p>
            <a:endParaRPr lang="en-US" dirty="0"/>
          </a:p>
          <a:p>
            <a:r>
              <a:rPr lang="en-US" dirty="0"/>
              <a:t>The court did not adjourn to allow the LA to consider the court’s view that care orders at home were appropriate. </a:t>
            </a:r>
            <a:endParaRPr lang="en-GB" dirty="0"/>
          </a:p>
        </p:txBody>
      </p:sp>
    </p:spTree>
    <p:extLst>
      <p:ext uri="{BB962C8B-B14F-4D97-AF65-F5344CB8AC3E}">
        <p14:creationId xmlns:p14="http://schemas.microsoft.com/office/powerpoint/2010/main" val="19665756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1EA51-2F5C-D60D-F546-7953A110DE4A}"/>
              </a:ext>
            </a:extLst>
          </p:cNvPr>
          <p:cNvSpPr>
            <a:spLocks noGrp="1"/>
          </p:cNvSpPr>
          <p:nvPr>
            <p:ph type="title"/>
          </p:nvPr>
        </p:nvSpPr>
        <p:spPr/>
        <p:txBody>
          <a:bodyPr>
            <a:normAutofit fontScale="90000"/>
          </a:bodyPr>
          <a:lstStyle/>
          <a:p>
            <a:r>
              <a:rPr lang="en-GB" sz="4000" b="1" dirty="0"/>
              <a:t>N (A Child: Placement Order: Proportionality) [2025] EWCA </a:t>
            </a:r>
            <a:r>
              <a:rPr lang="en-GB" sz="4000" b="1" dirty="0" err="1"/>
              <a:t>Civ</a:t>
            </a:r>
            <a:r>
              <a:rPr lang="en-GB" sz="4000" b="1" dirty="0"/>
              <a:t> 1541</a:t>
            </a:r>
            <a:br>
              <a:rPr lang="en-GB" dirty="0"/>
            </a:br>
            <a:endParaRPr lang="en-GB" dirty="0"/>
          </a:p>
        </p:txBody>
      </p:sp>
      <p:sp>
        <p:nvSpPr>
          <p:cNvPr id="3" name="Content Placeholder 2">
            <a:extLst>
              <a:ext uri="{FF2B5EF4-FFF2-40B4-BE49-F238E27FC236}">
                <a16:creationId xmlns:a16="http://schemas.microsoft.com/office/drawing/2014/main" id="{BC9118E1-3C13-7069-C55B-69367A4F80A4}"/>
              </a:ext>
            </a:extLst>
          </p:cNvPr>
          <p:cNvSpPr>
            <a:spLocks noGrp="1"/>
          </p:cNvSpPr>
          <p:nvPr>
            <p:ph idx="1"/>
          </p:nvPr>
        </p:nvSpPr>
        <p:spPr/>
        <p:txBody>
          <a:bodyPr>
            <a:normAutofit fontScale="85000" lnSpcReduction="20000"/>
          </a:bodyPr>
          <a:lstStyle/>
          <a:p>
            <a:r>
              <a:rPr lang="en-US" dirty="0"/>
              <a:t>Appeal allowed and Care and </a:t>
            </a:r>
            <a:r>
              <a:rPr lang="en-US"/>
              <a:t>Placement Orders </a:t>
            </a:r>
            <a:r>
              <a:rPr lang="en-US" dirty="0"/>
              <a:t>overturned</a:t>
            </a:r>
          </a:p>
          <a:p>
            <a:endParaRPr lang="en-US" dirty="0"/>
          </a:p>
          <a:p>
            <a:r>
              <a:rPr lang="en-GB" dirty="0"/>
              <a:t>The critical next question was whether the risks to L in early childhood, assessed in the light of whatever support might be effective, were so great as to justify the permanent dissolution of this small family.</a:t>
            </a:r>
          </a:p>
          <a:p>
            <a:endParaRPr lang="en-GB" dirty="0"/>
          </a:p>
          <a:p>
            <a:r>
              <a:rPr lang="en-GB" dirty="0"/>
              <a:t>“The case for adoption was illustrated by a large number of small incidents and the generally dismissive parental reaction. No doubt the professionals were right and the mother was wrong about many of those matters, but the court needed to maintain a sense of proportion and keep the bigger picture in view. Adoption on the basis of evidence of this nature was an improbable outcome and it required particularly compelling justification. Reasoning of that kind is not to be found in the evidence or in the judgment and the orders in this case cannot therefore be upheld.</a:t>
            </a:r>
          </a:p>
        </p:txBody>
      </p:sp>
    </p:spTree>
    <p:extLst>
      <p:ext uri="{BB962C8B-B14F-4D97-AF65-F5344CB8AC3E}">
        <p14:creationId xmlns:p14="http://schemas.microsoft.com/office/powerpoint/2010/main" val="11603488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0F6D81-2816-05CE-2229-CB842A23EE2B}"/>
              </a:ext>
            </a:extLst>
          </p:cNvPr>
          <p:cNvSpPr>
            <a:spLocks noGrp="1"/>
          </p:cNvSpPr>
          <p:nvPr>
            <p:ph type="title"/>
          </p:nvPr>
        </p:nvSpPr>
        <p:spPr>
          <a:xfrm>
            <a:off x="838200" y="365125"/>
            <a:ext cx="10515600" cy="677291"/>
          </a:xfrm>
        </p:spPr>
        <p:txBody>
          <a:bodyPr>
            <a:normAutofit/>
          </a:bodyPr>
          <a:lstStyle/>
          <a:p>
            <a:r>
              <a:rPr lang="en-US" sz="2800" dirty="0"/>
              <a:t>Reasoning</a:t>
            </a:r>
            <a:endParaRPr lang="en-GB" sz="2800" dirty="0"/>
          </a:p>
        </p:txBody>
      </p:sp>
      <p:sp>
        <p:nvSpPr>
          <p:cNvPr id="3" name="Content Placeholder 2">
            <a:extLst>
              <a:ext uri="{FF2B5EF4-FFF2-40B4-BE49-F238E27FC236}">
                <a16:creationId xmlns:a16="http://schemas.microsoft.com/office/drawing/2014/main" id="{A5312106-BE8C-582D-54F9-D610AFC6CBA9}"/>
              </a:ext>
            </a:extLst>
          </p:cNvPr>
          <p:cNvSpPr>
            <a:spLocks noGrp="1"/>
          </p:cNvSpPr>
          <p:nvPr>
            <p:ph idx="1"/>
          </p:nvPr>
        </p:nvSpPr>
        <p:spPr>
          <a:xfrm>
            <a:off x="838200" y="1042416"/>
            <a:ext cx="10515600" cy="5450459"/>
          </a:xfrm>
        </p:spPr>
        <p:txBody>
          <a:bodyPr>
            <a:noAutofit/>
          </a:bodyPr>
          <a:lstStyle/>
          <a:p>
            <a:r>
              <a:rPr lang="en-US" sz="1800" dirty="0"/>
              <a:t>This was a case of the kind referred to in Re B where “the feared harm has not yet </a:t>
            </a:r>
            <a:r>
              <a:rPr lang="en-US" sz="1800" dirty="0" err="1"/>
              <a:t>materialised</a:t>
            </a:r>
            <a:r>
              <a:rPr lang="en-US" sz="1800" dirty="0"/>
              <a:t> and may never do so”. </a:t>
            </a:r>
          </a:p>
          <a:p>
            <a:pPr lvl="1"/>
            <a:r>
              <a:rPr lang="en-US" sz="1800" dirty="0"/>
              <a:t>That factor had to be taken into account when the court was considering future risks. However, the recorder made no reference to it in the passage cited” AND “In L’s case, even if he came by additional accidents due to his mother’s inattention to risk, there is no reason to believe that the consequences of individual events would be worse for him than for any other child. </a:t>
            </a:r>
          </a:p>
          <a:p>
            <a:pPr lvl="1"/>
            <a:endParaRPr lang="en-US" sz="1800" dirty="0"/>
          </a:p>
          <a:p>
            <a:r>
              <a:rPr lang="en-US" sz="1800" dirty="0"/>
              <a:t> The recorder’s approach to possible measures of support - it is true that the mother had reacted poorly to direct parenting advice. At the same time, she wanted to work and said she would employ a nanny or childminder. </a:t>
            </a:r>
          </a:p>
          <a:p>
            <a:pPr lvl="1"/>
            <a:r>
              <a:rPr lang="en-US" sz="1800" dirty="0"/>
              <a:t>L is already at an age when he could be at a nursery and in due course he will go to school. The recorder did not explore the obvious possible benefits of these foreseeable arrangements. However, there was no reason to think that round-the-clock support was needed or would be needed indefinitely, or that the mother, who had voluntarily accepted extensive limitations on her freedom of action for nearly two years, would not abide by reasonable conditions in future, whatever she might personally think of them.”</a:t>
            </a:r>
          </a:p>
          <a:p>
            <a:endParaRPr lang="en-US" sz="1800" dirty="0"/>
          </a:p>
          <a:p>
            <a:r>
              <a:rPr lang="en-US" sz="1800" dirty="0"/>
              <a:t> “The mother’s lack of insight into professional concerns was relevant, but its significance very much depended on the nature and validity of the concerns themselves, and on the extent to which effective protection might depend on insight, as opposed to other measures.”</a:t>
            </a:r>
            <a:endParaRPr lang="en-GB" sz="1800" dirty="0"/>
          </a:p>
        </p:txBody>
      </p:sp>
    </p:spTree>
    <p:extLst>
      <p:ext uri="{BB962C8B-B14F-4D97-AF65-F5344CB8AC3E}">
        <p14:creationId xmlns:p14="http://schemas.microsoft.com/office/powerpoint/2010/main" val="128753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770F6-BB3F-E8F4-FD89-FAD42CBC2A98}"/>
              </a:ext>
            </a:extLst>
          </p:cNvPr>
          <p:cNvSpPr>
            <a:spLocks noGrp="1"/>
          </p:cNvSpPr>
          <p:nvPr>
            <p:ph type="title"/>
          </p:nvPr>
        </p:nvSpPr>
        <p:spPr/>
        <p:txBody>
          <a:bodyPr>
            <a:normAutofit fontScale="90000"/>
          </a:bodyPr>
          <a:lstStyle/>
          <a:p>
            <a:r>
              <a:rPr lang="en-GB" sz="4000" b="1" dirty="0"/>
              <a:t>K-H (Children) (Care Orders: Proportionality) [2025] EWCA </a:t>
            </a:r>
            <a:r>
              <a:rPr lang="en-GB" sz="4000" b="1" dirty="0" err="1"/>
              <a:t>Civ</a:t>
            </a:r>
            <a:r>
              <a:rPr lang="en-GB" sz="4000" b="1" dirty="0"/>
              <a:t> 1368</a:t>
            </a:r>
            <a:br>
              <a:rPr lang="en-GB" b="1" dirty="0"/>
            </a:br>
            <a:endParaRPr lang="en-GB" dirty="0"/>
          </a:p>
        </p:txBody>
      </p:sp>
      <p:sp>
        <p:nvSpPr>
          <p:cNvPr id="3" name="Content Placeholder 2">
            <a:extLst>
              <a:ext uri="{FF2B5EF4-FFF2-40B4-BE49-F238E27FC236}">
                <a16:creationId xmlns:a16="http://schemas.microsoft.com/office/drawing/2014/main" id="{54266FE5-FFBC-7B69-BA6D-A64BA6AF1C1F}"/>
              </a:ext>
            </a:extLst>
          </p:cNvPr>
          <p:cNvSpPr>
            <a:spLocks noGrp="1"/>
          </p:cNvSpPr>
          <p:nvPr>
            <p:ph idx="1"/>
          </p:nvPr>
        </p:nvSpPr>
        <p:spPr>
          <a:xfrm>
            <a:off x="838200" y="1825625"/>
            <a:ext cx="10515600" cy="4667250"/>
          </a:xfrm>
        </p:spPr>
        <p:txBody>
          <a:bodyPr>
            <a:normAutofit/>
          </a:bodyPr>
          <a:lstStyle/>
          <a:p>
            <a:r>
              <a:rPr lang="en-GB" dirty="0"/>
              <a:t>Court of Appeal Overturns Care Orders: Children to Return to Grandparents Amid Flawed Risk Assessment and Mishandled Removal</a:t>
            </a:r>
          </a:p>
          <a:p>
            <a:endParaRPr lang="en-GB" dirty="0"/>
          </a:p>
          <a:p>
            <a:r>
              <a:rPr lang="en-GB" dirty="0"/>
              <a:t>Issues in the case: </a:t>
            </a:r>
          </a:p>
          <a:p>
            <a:pPr lvl="1"/>
            <a:r>
              <a:rPr lang="en-GB" dirty="0"/>
              <a:t>Risk assessment was therefore the central focus of the appeal.</a:t>
            </a:r>
          </a:p>
          <a:p>
            <a:pPr lvl="1"/>
            <a:r>
              <a:rPr lang="en-GB" dirty="0"/>
              <a:t>Fundamentally flawed welfare assessment</a:t>
            </a:r>
          </a:p>
          <a:p>
            <a:pPr lvl="1"/>
            <a:r>
              <a:rPr lang="en-GB" dirty="0"/>
              <a:t>Disproportionality of the final orders</a:t>
            </a:r>
          </a:p>
        </p:txBody>
      </p:sp>
    </p:spTree>
    <p:extLst>
      <p:ext uri="{BB962C8B-B14F-4D97-AF65-F5344CB8AC3E}">
        <p14:creationId xmlns:p14="http://schemas.microsoft.com/office/powerpoint/2010/main" val="9858185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721D2-0A5F-8D66-3538-1ADA23A02BE2}"/>
              </a:ext>
            </a:extLst>
          </p:cNvPr>
          <p:cNvSpPr>
            <a:spLocks noGrp="1"/>
          </p:cNvSpPr>
          <p:nvPr>
            <p:ph type="title"/>
          </p:nvPr>
        </p:nvSpPr>
        <p:spPr>
          <a:xfrm>
            <a:off x="838200" y="365125"/>
            <a:ext cx="10515600" cy="832739"/>
          </a:xfrm>
        </p:spPr>
        <p:txBody>
          <a:bodyPr>
            <a:normAutofit/>
          </a:bodyPr>
          <a:lstStyle/>
          <a:p>
            <a:r>
              <a:rPr lang="en-US" sz="2800" dirty="0"/>
              <a:t>Risk assessment -</a:t>
            </a:r>
            <a:endParaRPr lang="en-GB" sz="2800" dirty="0"/>
          </a:p>
        </p:txBody>
      </p:sp>
      <p:sp>
        <p:nvSpPr>
          <p:cNvPr id="3" name="Content Placeholder 2">
            <a:extLst>
              <a:ext uri="{FF2B5EF4-FFF2-40B4-BE49-F238E27FC236}">
                <a16:creationId xmlns:a16="http://schemas.microsoft.com/office/drawing/2014/main" id="{3F2E3A68-5294-B5EE-008B-94E2633E3643}"/>
              </a:ext>
            </a:extLst>
          </p:cNvPr>
          <p:cNvSpPr>
            <a:spLocks noGrp="1"/>
          </p:cNvSpPr>
          <p:nvPr>
            <p:ph idx="1"/>
          </p:nvPr>
        </p:nvSpPr>
        <p:spPr>
          <a:xfrm>
            <a:off x="838200" y="1197864"/>
            <a:ext cx="10515600" cy="5295011"/>
          </a:xfrm>
        </p:spPr>
        <p:txBody>
          <a:bodyPr>
            <a:normAutofit fontScale="70000" lnSpcReduction="20000"/>
          </a:bodyPr>
          <a:lstStyle/>
          <a:p>
            <a:pPr algn="just"/>
            <a:r>
              <a:rPr lang="en-GB" dirty="0"/>
              <a:t>This was a single issue case where apart from the risk of sexual harm, all other factors strongly pointed against the children’s removal  [§50]. </a:t>
            </a:r>
          </a:p>
          <a:p>
            <a:pPr algn="just"/>
            <a:endParaRPr lang="en-GB" dirty="0"/>
          </a:p>
          <a:p>
            <a:pPr algn="just"/>
            <a:r>
              <a:rPr lang="en-GB" dirty="0"/>
              <a:t>Risk assessment must be based on proven facts, not suspicions or concerns.</a:t>
            </a:r>
          </a:p>
          <a:p>
            <a:pPr marL="0" indent="0" algn="just">
              <a:buNone/>
            </a:pPr>
            <a:r>
              <a:rPr lang="en-GB" dirty="0"/>
              <a:t> </a:t>
            </a:r>
          </a:p>
          <a:p>
            <a:pPr algn="just"/>
            <a:r>
              <a:rPr lang="en-GB" dirty="0"/>
              <a:t>Conclusions must be founded on a factual base, with facts being evidence the court can be judicially satisfied of to the requisite standard of proof. </a:t>
            </a:r>
            <a:r>
              <a:rPr lang="en-GB" b="1" dirty="0"/>
              <a:t>The Court firmly rejected arguments that risk assessment could be based even partly on unproven facts.</a:t>
            </a:r>
          </a:p>
          <a:p>
            <a:pPr lvl="1" algn="just"/>
            <a:r>
              <a:rPr lang="en-GB" sz="2600" dirty="0"/>
              <a:t>while courts may refer to unproven evidence for context, they “cannot rely upon such evidence as a basis for assessing risk.</a:t>
            </a:r>
          </a:p>
          <a:p>
            <a:pPr lvl="1" algn="just"/>
            <a:endParaRPr lang="en-GB" dirty="0"/>
          </a:p>
          <a:p>
            <a:pPr algn="just"/>
            <a:r>
              <a:rPr lang="en-GB" dirty="0"/>
              <a:t>The court found that several fundamental errors undermined the recorder’s risk assessment approach.</a:t>
            </a:r>
          </a:p>
          <a:p>
            <a:pPr lvl="1" algn="just"/>
            <a:r>
              <a:rPr lang="en-GB" sz="2600" dirty="0"/>
              <a:t>materially influenced by matters that had not been proved or investigated, including disputed allegations against the uncle and unproven reports about a child’s behaviour at school. </a:t>
            </a:r>
          </a:p>
          <a:p>
            <a:pPr lvl="1" algn="just"/>
            <a:r>
              <a:rPr lang="en-GB" sz="2600" dirty="0"/>
              <a:t>reliance on “generational patterns” that had no factual foundation.</a:t>
            </a:r>
          </a:p>
          <a:p>
            <a:pPr lvl="1" algn="just"/>
            <a:r>
              <a:rPr lang="en-GB" sz="2600" dirty="0"/>
              <a:t>further the local authority had “pinned its colours” to two admitted matters concerning the uncle. However, the court then relied on disputed matters after he was not called to give evidence, which was procedurally unfair to the family.</a:t>
            </a:r>
            <a:endParaRPr lang="en-GB" sz="2600" b="1" dirty="0"/>
          </a:p>
        </p:txBody>
      </p:sp>
    </p:spTree>
    <p:extLst>
      <p:ext uri="{BB962C8B-B14F-4D97-AF65-F5344CB8AC3E}">
        <p14:creationId xmlns:p14="http://schemas.microsoft.com/office/powerpoint/2010/main" val="35924846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54E44-8716-9E87-FA3C-D37B555D45D6}"/>
              </a:ext>
            </a:extLst>
          </p:cNvPr>
          <p:cNvSpPr>
            <a:spLocks noGrp="1"/>
          </p:cNvSpPr>
          <p:nvPr>
            <p:ph type="title"/>
          </p:nvPr>
        </p:nvSpPr>
        <p:spPr>
          <a:xfrm>
            <a:off x="379562" y="474003"/>
            <a:ext cx="10515600" cy="708301"/>
          </a:xfrm>
        </p:spPr>
        <p:txBody>
          <a:bodyPr>
            <a:normAutofit/>
          </a:bodyPr>
          <a:lstStyle/>
          <a:p>
            <a:r>
              <a:rPr lang="en-GB" sz="2800" dirty="0"/>
              <a:t>Fundamentally Flawed Welfare Assessment</a:t>
            </a:r>
          </a:p>
        </p:txBody>
      </p:sp>
      <p:sp>
        <p:nvSpPr>
          <p:cNvPr id="3" name="Content Placeholder 2">
            <a:extLst>
              <a:ext uri="{FF2B5EF4-FFF2-40B4-BE49-F238E27FC236}">
                <a16:creationId xmlns:a16="http://schemas.microsoft.com/office/drawing/2014/main" id="{D410C6E3-CBA6-F14E-9A5D-0FDDB1DC6529}"/>
              </a:ext>
            </a:extLst>
          </p:cNvPr>
          <p:cNvSpPr>
            <a:spLocks noGrp="1"/>
          </p:cNvSpPr>
          <p:nvPr>
            <p:ph idx="1"/>
          </p:nvPr>
        </p:nvSpPr>
        <p:spPr/>
        <p:txBody>
          <a:bodyPr>
            <a:normAutofit fontScale="77500" lnSpcReduction="20000"/>
          </a:bodyPr>
          <a:lstStyle/>
          <a:p>
            <a:r>
              <a:rPr lang="en-GB" dirty="0"/>
              <a:t>The recorder appeared to apply an unrealistic standard of safety, suggesting that the children needed to be “100% safe” and that “24/7 monitoring” would be required. This standard was deemed unduly strict and not reflective of the realities of child protection. Whilst the court noted that “sexual abuse is a great evil, however the court’s function is not to protect children from all risk at any price.”</a:t>
            </a:r>
          </a:p>
          <a:p>
            <a:endParaRPr lang="en-GB" dirty="0"/>
          </a:p>
          <a:p>
            <a:r>
              <a:rPr lang="en-GB" dirty="0"/>
              <a:t>. Her approach to “insight” was unduly rigorous. She held that “without insight the grandparents cannot act protectively” and that “just following rules and boundaries is not enough,” paying inadequate regard to the sustained history of cooperation and quality of care actually provided</a:t>
            </a:r>
          </a:p>
          <a:p>
            <a:endParaRPr lang="en-GB" dirty="0"/>
          </a:p>
          <a:p>
            <a:r>
              <a:rPr lang="en-GB" dirty="0"/>
              <a:t>The recorder failed to adequately consider the risks associated with long-term foster care, including the possibility of placement breakdowns, sibling separation, and the challenges of being in public care for over a decade</a:t>
            </a:r>
          </a:p>
        </p:txBody>
      </p:sp>
    </p:spTree>
    <p:extLst>
      <p:ext uri="{BB962C8B-B14F-4D97-AF65-F5344CB8AC3E}">
        <p14:creationId xmlns:p14="http://schemas.microsoft.com/office/powerpoint/2010/main" val="12144064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5E797-5999-DD43-9514-C3FD2C4D356D}"/>
              </a:ext>
            </a:extLst>
          </p:cNvPr>
          <p:cNvSpPr>
            <a:spLocks noGrp="1"/>
          </p:cNvSpPr>
          <p:nvPr>
            <p:ph type="title"/>
          </p:nvPr>
        </p:nvSpPr>
        <p:spPr/>
        <p:txBody>
          <a:bodyPr>
            <a:normAutofit fontScale="90000"/>
          </a:bodyPr>
          <a:lstStyle/>
          <a:p>
            <a:r>
              <a:rPr lang="en-GB" b="1" dirty="0"/>
              <a:t>F (A Child) (placement order and failure by Local </a:t>
            </a:r>
            <a:r>
              <a:rPr lang="en-GB" sz="3600" b="1" dirty="0"/>
              <a:t>Authority</a:t>
            </a:r>
            <a:r>
              <a:rPr lang="en-GB" b="1" dirty="0"/>
              <a:t> to contact wider birth family) [2025] EWFC 259 (B)</a:t>
            </a:r>
            <a:br>
              <a:rPr lang="en-GB" dirty="0"/>
            </a:br>
            <a:endParaRPr lang="en-GB" dirty="0"/>
          </a:p>
        </p:txBody>
      </p:sp>
      <p:sp>
        <p:nvSpPr>
          <p:cNvPr id="3" name="Content Placeholder 2">
            <a:extLst>
              <a:ext uri="{FF2B5EF4-FFF2-40B4-BE49-F238E27FC236}">
                <a16:creationId xmlns:a16="http://schemas.microsoft.com/office/drawing/2014/main" id="{DC1ADD4E-A9BF-2CBD-B4AB-799FAB2A2795}"/>
              </a:ext>
            </a:extLst>
          </p:cNvPr>
          <p:cNvSpPr>
            <a:spLocks noGrp="1"/>
          </p:cNvSpPr>
          <p:nvPr>
            <p:ph idx="1"/>
          </p:nvPr>
        </p:nvSpPr>
        <p:spPr/>
        <p:txBody>
          <a:bodyPr>
            <a:normAutofit fontScale="70000" lnSpcReduction="20000"/>
          </a:bodyPr>
          <a:lstStyle/>
          <a:p>
            <a:r>
              <a:rPr lang="en-US" dirty="0"/>
              <a:t>F was placed with his sister who had been adopted. The LA sought CPOs with a plan for him to stay with his sisters adoptive family where he had been for 13 months. </a:t>
            </a:r>
          </a:p>
          <a:p>
            <a:endParaRPr lang="en-US" dirty="0"/>
          </a:p>
          <a:p>
            <a:r>
              <a:rPr lang="en-US" dirty="0"/>
              <a:t>No family members had been put forwards by the parents. The LA were aware however of the name and location of maternal grandmother. They did not contact her. </a:t>
            </a:r>
          </a:p>
          <a:p>
            <a:pPr marL="0" indent="0">
              <a:buNone/>
            </a:pPr>
            <a:endParaRPr lang="en-US" dirty="0"/>
          </a:p>
          <a:p>
            <a:r>
              <a:rPr lang="en-US" dirty="0"/>
              <a:t>Maternal grandmother came forwards late in the day but as soon as she was aware of the situation and had a positive assessment. This did not change the LA care plan. </a:t>
            </a:r>
          </a:p>
          <a:p>
            <a:endParaRPr lang="en-US" dirty="0"/>
          </a:p>
          <a:p>
            <a:r>
              <a:rPr lang="en-US" dirty="0"/>
              <a:t>CPOs made taking into account the relationship he had with his sister with an order for monthly contact to the MGM</a:t>
            </a:r>
          </a:p>
          <a:p>
            <a:endParaRPr lang="en-US" dirty="0"/>
          </a:p>
          <a:p>
            <a:r>
              <a:rPr lang="en-US" dirty="0"/>
              <a:t>LA ordered to pay MGMs costs of almost £16k due to not contacting her earlier</a:t>
            </a:r>
            <a:endParaRPr lang="en-GB" dirty="0"/>
          </a:p>
        </p:txBody>
      </p:sp>
    </p:spTree>
    <p:extLst>
      <p:ext uri="{BB962C8B-B14F-4D97-AF65-F5344CB8AC3E}">
        <p14:creationId xmlns:p14="http://schemas.microsoft.com/office/powerpoint/2010/main" val="2281113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AD691-62A3-A681-4235-39853AA1E071}"/>
              </a:ext>
            </a:extLst>
          </p:cNvPr>
          <p:cNvSpPr>
            <a:spLocks noGrp="1"/>
          </p:cNvSpPr>
          <p:nvPr>
            <p:ph type="title"/>
          </p:nvPr>
        </p:nvSpPr>
        <p:spPr/>
        <p:txBody>
          <a:bodyPr>
            <a:normAutofit fontScale="90000"/>
          </a:bodyPr>
          <a:lstStyle/>
          <a:p>
            <a:r>
              <a:rPr lang="en-GB" sz="4000" b="1" u="sng" dirty="0"/>
              <a:t>C (A Child)(Interim Separation: Residential Care) [2025] EWCA </a:t>
            </a:r>
            <a:r>
              <a:rPr lang="en-GB" sz="4000" b="1" u="sng" dirty="0" err="1"/>
              <a:t>Civ</a:t>
            </a:r>
            <a:r>
              <a:rPr lang="en-GB" sz="4000" b="1" u="sng" dirty="0"/>
              <a:t> 1618 (15 December 2025)</a:t>
            </a:r>
            <a:br>
              <a:rPr lang="en-GB" dirty="0"/>
            </a:br>
            <a:endParaRPr lang="en-GB" dirty="0"/>
          </a:p>
        </p:txBody>
      </p:sp>
      <p:sp>
        <p:nvSpPr>
          <p:cNvPr id="3" name="Content Placeholder 2">
            <a:extLst>
              <a:ext uri="{FF2B5EF4-FFF2-40B4-BE49-F238E27FC236}">
                <a16:creationId xmlns:a16="http://schemas.microsoft.com/office/drawing/2014/main" id="{1EE0B699-112D-BBD7-A60B-C2856CD9C98B}"/>
              </a:ext>
            </a:extLst>
          </p:cNvPr>
          <p:cNvSpPr>
            <a:spLocks noGrp="1"/>
          </p:cNvSpPr>
          <p:nvPr>
            <p:ph idx="1"/>
          </p:nvPr>
        </p:nvSpPr>
        <p:spPr/>
        <p:txBody>
          <a:bodyPr>
            <a:normAutofit fontScale="92500" lnSpcReduction="20000"/>
          </a:bodyPr>
          <a:lstStyle/>
          <a:p>
            <a:r>
              <a:rPr lang="en-US" dirty="0"/>
              <a:t>A need for caution when proceeding ‘too quickly and cursorily to a firm decision’</a:t>
            </a:r>
          </a:p>
          <a:p>
            <a:endParaRPr lang="en-US" dirty="0"/>
          </a:p>
          <a:p>
            <a:r>
              <a:rPr lang="en-US" dirty="0"/>
              <a:t>A negative assessment at the end of a residential placement led the LA to seek interim separation supported by the Guardian. The Judge at first instance refused to separate relying heaving on the fact that the placement was still open to the family. </a:t>
            </a:r>
          </a:p>
          <a:p>
            <a:endParaRPr lang="en-US" dirty="0"/>
          </a:p>
          <a:p>
            <a:r>
              <a:rPr lang="en-US" dirty="0"/>
              <a:t>The Court of Appeal clarifies the five-point test in Re C (A Child) (Interim Separation) [2019] EWCA Civ 1998 is not the sole point of reference when determining an interim separation application. A careful and considered welfare analysis (i.e. the welfare checklist - section 1(3) Children Act 1989) is also required </a:t>
            </a:r>
          </a:p>
          <a:p>
            <a:endParaRPr lang="en-GB" dirty="0"/>
          </a:p>
        </p:txBody>
      </p:sp>
    </p:spTree>
    <p:extLst>
      <p:ext uri="{BB962C8B-B14F-4D97-AF65-F5344CB8AC3E}">
        <p14:creationId xmlns:p14="http://schemas.microsoft.com/office/powerpoint/2010/main" val="1775195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E8129-F4ED-B41A-1047-C2AC0CE9A3C5}"/>
              </a:ext>
            </a:extLst>
          </p:cNvPr>
          <p:cNvSpPr>
            <a:spLocks noGrp="1"/>
          </p:cNvSpPr>
          <p:nvPr>
            <p:ph type="title"/>
          </p:nvPr>
        </p:nvSpPr>
        <p:spPr/>
        <p:txBody>
          <a:bodyPr>
            <a:normAutofit fontScale="90000"/>
          </a:bodyPr>
          <a:lstStyle/>
          <a:p>
            <a:br>
              <a:rPr lang="en-US" dirty="0"/>
            </a:br>
            <a:r>
              <a:rPr lang="en-US" b="1" dirty="0"/>
              <a:t>Re G scope of fact finding (2025) EWCA civ 1044 31st July 25</a:t>
            </a:r>
            <a:br>
              <a:rPr lang="en-US" dirty="0"/>
            </a:br>
            <a:endParaRPr lang="en-GB" dirty="0"/>
          </a:p>
        </p:txBody>
      </p:sp>
      <p:sp>
        <p:nvSpPr>
          <p:cNvPr id="3" name="Content Placeholder 2">
            <a:extLst>
              <a:ext uri="{FF2B5EF4-FFF2-40B4-BE49-F238E27FC236}">
                <a16:creationId xmlns:a16="http://schemas.microsoft.com/office/drawing/2014/main" id="{638E1EDE-0BD2-D94A-9E36-02D9BBAB33C2}"/>
              </a:ext>
            </a:extLst>
          </p:cNvPr>
          <p:cNvSpPr>
            <a:spLocks noGrp="1"/>
          </p:cNvSpPr>
          <p:nvPr>
            <p:ph idx="1"/>
          </p:nvPr>
        </p:nvSpPr>
        <p:spPr/>
        <p:txBody>
          <a:bodyPr/>
          <a:lstStyle/>
          <a:p>
            <a:r>
              <a:rPr lang="en-GB" dirty="0"/>
              <a:t> Complex case concerning whether the court should conduct a fact-finding hearing into the death of a mother’s first child, Z, when deciding the future of her second child, X.</a:t>
            </a:r>
          </a:p>
          <a:p>
            <a:r>
              <a:rPr lang="en-GB" dirty="0"/>
              <a:t>C of A agreed with the original judge that a fact find was neither  necessary nor proportionate. </a:t>
            </a:r>
          </a:p>
          <a:p>
            <a:r>
              <a:rPr lang="en-GB" dirty="0"/>
              <a:t> Dismissing the appeal. C of A held that judges enjoy a wide discretion in deciding whether fact-finding is necessary and that the judge had taken a “clear-sighted and legally coherent” approach.</a:t>
            </a:r>
          </a:p>
          <a:p>
            <a:endParaRPr lang="en-GB" dirty="0"/>
          </a:p>
        </p:txBody>
      </p:sp>
    </p:spTree>
    <p:extLst>
      <p:ext uri="{BB962C8B-B14F-4D97-AF65-F5344CB8AC3E}">
        <p14:creationId xmlns:p14="http://schemas.microsoft.com/office/powerpoint/2010/main" val="2594394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83CC0-1EA3-70F5-009D-668EE15ACCF7}"/>
              </a:ext>
            </a:extLst>
          </p:cNvPr>
          <p:cNvSpPr>
            <a:spLocks noGrp="1"/>
          </p:cNvSpPr>
          <p:nvPr>
            <p:ph type="title"/>
          </p:nvPr>
        </p:nvSpPr>
        <p:spPr>
          <a:xfrm>
            <a:off x="838200" y="448056"/>
            <a:ext cx="10515600" cy="484632"/>
          </a:xfrm>
        </p:spPr>
        <p:txBody>
          <a:bodyPr>
            <a:normAutofit fontScale="90000"/>
          </a:bodyPr>
          <a:lstStyle/>
          <a:p>
            <a:r>
              <a:rPr lang="en-US" sz="3100" dirty="0"/>
              <a:t>Some key Points from the Court of Appeal’s Reasoning (Peter Jackson LJ)</a:t>
            </a:r>
            <a:br>
              <a:rPr lang="en-US" dirty="0"/>
            </a:br>
            <a:endParaRPr lang="en-GB" dirty="0"/>
          </a:p>
        </p:txBody>
      </p:sp>
      <p:sp>
        <p:nvSpPr>
          <p:cNvPr id="3" name="Content Placeholder 2">
            <a:extLst>
              <a:ext uri="{FF2B5EF4-FFF2-40B4-BE49-F238E27FC236}">
                <a16:creationId xmlns:a16="http://schemas.microsoft.com/office/drawing/2014/main" id="{3FEC98DA-F975-B232-318B-31FE1202C901}"/>
              </a:ext>
            </a:extLst>
          </p:cNvPr>
          <p:cNvSpPr>
            <a:spLocks noGrp="1"/>
          </p:cNvSpPr>
          <p:nvPr>
            <p:ph idx="1"/>
          </p:nvPr>
        </p:nvSpPr>
        <p:spPr>
          <a:xfrm>
            <a:off x="838200" y="713232"/>
            <a:ext cx="10515600" cy="5696712"/>
          </a:xfrm>
        </p:spPr>
        <p:txBody>
          <a:bodyPr>
            <a:noAutofit/>
          </a:bodyPr>
          <a:lstStyle/>
          <a:p>
            <a:r>
              <a:rPr lang="en-US" sz="1300" dirty="0"/>
              <a:t>Judges must make reasoned, practical projections about whether directions will promote the overriding objective of dealing with a case justly. In this case a fact-finding might be useful but was not necessary or proportionate given its disadvantages (delay, cost, and impact).</a:t>
            </a:r>
          </a:p>
          <a:p>
            <a:endParaRPr lang="en-US" sz="1300" dirty="0"/>
          </a:p>
          <a:p>
            <a:r>
              <a:rPr lang="en-US" sz="1300" dirty="0"/>
              <a:t>In deciding whether to hold a fact-finding, the judge compared likely outcomes if it were held or not, taking a fair and realistic view of the available evidence. </a:t>
            </a:r>
          </a:p>
          <a:p>
            <a:endParaRPr lang="en-US" sz="1300" dirty="0"/>
          </a:p>
          <a:p>
            <a:r>
              <a:rPr lang="en-US" sz="1300" dirty="0"/>
              <a:t>The key question was whether care planning for X would materially differ if it were proved that M caused Z’s death — and the judge was entitled to conclude it would not. Care planning had already been happening without resolving Z’s death, and any future change in plans would depend on current circumstances, not historic events.</a:t>
            </a:r>
          </a:p>
          <a:p>
            <a:endParaRPr lang="en-US" sz="1300" dirty="0"/>
          </a:p>
          <a:p>
            <a:r>
              <a:rPr lang="en-US" sz="1300" dirty="0"/>
              <a:t>Evidence suggested a single impulsive act (shaking) rather than prolonged or cruel treatment.</a:t>
            </a:r>
          </a:p>
          <a:p>
            <a:endParaRPr lang="en-US" sz="1300" dirty="0"/>
          </a:p>
          <a:p>
            <a:r>
              <a:rPr lang="en-US" sz="1300" dirty="0"/>
              <a:t>The LA’s case on risk to X was already based on risk of physical harm to X due to M’s character and mental health; therefore, the judge could assess risk without resolving whether she caused Z’s death.</a:t>
            </a:r>
          </a:p>
          <a:p>
            <a:endParaRPr lang="en-US" sz="1300" dirty="0"/>
          </a:p>
          <a:p>
            <a:r>
              <a:rPr lang="en-US" sz="1300" dirty="0"/>
              <a:t>The court may consider future risks of serious harm without needing past findings of equally serious harm.</a:t>
            </a:r>
          </a:p>
          <a:p>
            <a:endParaRPr lang="en-US" sz="1300" dirty="0"/>
          </a:p>
          <a:p>
            <a:r>
              <a:rPr lang="en-US" sz="1300" dirty="0"/>
              <a:t>This was not a single-issue case so the threshold and risk assessment did not depend solely on the earlier incident.</a:t>
            </a:r>
          </a:p>
          <a:p>
            <a:endParaRPr lang="en-US" sz="1300" dirty="0"/>
          </a:p>
          <a:p>
            <a:r>
              <a:rPr lang="en-US" sz="1300" dirty="0"/>
              <a:t>A fact-finding was unlikely to add clarity after 7–8 years; it might confirm the medical cause but shed little new light. The judge was entitled to weigh the limited value against the significant cost and delay.</a:t>
            </a:r>
          </a:p>
        </p:txBody>
      </p:sp>
    </p:spTree>
    <p:extLst>
      <p:ext uri="{BB962C8B-B14F-4D97-AF65-F5344CB8AC3E}">
        <p14:creationId xmlns:p14="http://schemas.microsoft.com/office/powerpoint/2010/main" val="1900674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C420B-976D-27A4-429F-8CCF3032828E}"/>
              </a:ext>
            </a:extLst>
          </p:cNvPr>
          <p:cNvSpPr>
            <a:spLocks noGrp="1"/>
          </p:cNvSpPr>
          <p:nvPr>
            <p:ph type="title"/>
          </p:nvPr>
        </p:nvSpPr>
        <p:spPr/>
        <p:txBody>
          <a:bodyPr>
            <a:normAutofit fontScale="90000"/>
          </a:bodyPr>
          <a:lstStyle/>
          <a:p>
            <a:r>
              <a:rPr lang="en-GB" sz="4000" b="1" dirty="0"/>
              <a:t>Re D (Threshold Findings and Final Orders at IRH) [2025] EWCA </a:t>
            </a:r>
            <a:r>
              <a:rPr lang="en-GB" sz="4000" b="1" dirty="0" err="1"/>
              <a:t>Civ</a:t>
            </a:r>
            <a:r>
              <a:rPr lang="en-GB" sz="4000" b="1" dirty="0"/>
              <a:t> 1362</a:t>
            </a:r>
            <a:br>
              <a:rPr lang="en-GB" dirty="0"/>
            </a:br>
            <a:endParaRPr lang="en-GB" dirty="0"/>
          </a:p>
        </p:txBody>
      </p:sp>
      <p:sp>
        <p:nvSpPr>
          <p:cNvPr id="3" name="Content Placeholder 2">
            <a:extLst>
              <a:ext uri="{FF2B5EF4-FFF2-40B4-BE49-F238E27FC236}">
                <a16:creationId xmlns:a16="http://schemas.microsoft.com/office/drawing/2014/main" id="{A650E7F9-80CC-2390-79E2-4D85B7A8F748}"/>
              </a:ext>
            </a:extLst>
          </p:cNvPr>
          <p:cNvSpPr>
            <a:spLocks noGrp="1"/>
          </p:cNvSpPr>
          <p:nvPr>
            <p:ph idx="1"/>
          </p:nvPr>
        </p:nvSpPr>
        <p:spPr/>
        <p:txBody>
          <a:bodyPr>
            <a:normAutofit fontScale="77500" lnSpcReduction="20000"/>
          </a:bodyPr>
          <a:lstStyle/>
          <a:p>
            <a:r>
              <a:rPr lang="en-US" dirty="0"/>
              <a:t>The standard orders setting out that threshold would be deemed met in the absence of a response by the parents did not reflect the law or appropriate burden of truth. </a:t>
            </a:r>
          </a:p>
          <a:p>
            <a:endParaRPr lang="en-GB" dirty="0"/>
          </a:p>
          <a:p>
            <a:r>
              <a:rPr lang="en-GB" dirty="0"/>
              <a:t>It is not a safe basis for courts to proceed on matters of such importance. Such orders may reduce or discourage judicial engagement in conducting analysis by reference to the burden of proof evidence necessary to establish threshold facts. </a:t>
            </a:r>
          </a:p>
          <a:p>
            <a:endParaRPr lang="en-GB" dirty="0"/>
          </a:p>
          <a:p>
            <a:r>
              <a:rPr lang="en-GB" dirty="0"/>
              <a:t>The effect makes threshold determination more administrative than judicial much like a default judgment in the civil system. </a:t>
            </a:r>
          </a:p>
          <a:p>
            <a:endParaRPr lang="en-GB" dirty="0"/>
          </a:p>
          <a:p>
            <a:r>
              <a:rPr lang="en-GB" dirty="0"/>
              <a:t> The Standard Orders Group were asked to consider whether amendments to the standard orders should be made. </a:t>
            </a:r>
          </a:p>
          <a:p>
            <a:pPr lvl="1"/>
            <a:r>
              <a:rPr lang="en-GB" dirty="0"/>
              <a:t>New orders were issued in May 2026</a:t>
            </a:r>
          </a:p>
        </p:txBody>
      </p:sp>
    </p:spTree>
    <p:extLst>
      <p:ext uri="{BB962C8B-B14F-4D97-AF65-F5344CB8AC3E}">
        <p14:creationId xmlns:p14="http://schemas.microsoft.com/office/powerpoint/2010/main" val="2058016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A4B14-8917-8C00-A399-26E90926B4B5}"/>
              </a:ext>
            </a:extLst>
          </p:cNvPr>
          <p:cNvSpPr>
            <a:spLocks noGrp="1"/>
          </p:cNvSpPr>
          <p:nvPr>
            <p:ph type="title"/>
          </p:nvPr>
        </p:nvSpPr>
        <p:spPr/>
        <p:txBody>
          <a:bodyPr>
            <a:normAutofit fontScale="90000"/>
          </a:bodyPr>
          <a:lstStyle/>
          <a:p>
            <a:r>
              <a:rPr lang="en-GB" b="1" dirty="0"/>
              <a:t>London Borough of Ealing v X, Y, and A [2025] EWHC 2696 (Fam)</a:t>
            </a:r>
            <a:br>
              <a:rPr lang="en-GB" dirty="0"/>
            </a:br>
            <a:endParaRPr lang="en-GB" dirty="0"/>
          </a:p>
        </p:txBody>
      </p:sp>
      <p:sp>
        <p:nvSpPr>
          <p:cNvPr id="3" name="Content Placeholder 2">
            <a:extLst>
              <a:ext uri="{FF2B5EF4-FFF2-40B4-BE49-F238E27FC236}">
                <a16:creationId xmlns:a16="http://schemas.microsoft.com/office/drawing/2014/main" id="{2E81C636-4348-0371-FD04-7CBFBC7C7081}"/>
              </a:ext>
            </a:extLst>
          </p:cNvPr>
          <p:cNvSpPr>
            <a:spLocks noGrp="1"/>
          </p:cNvSpPr>
          <p:nvPr>
            <p:ph idx="1"/>
          </p:nvPr>
        </p:nvSpPr>
        <p:spPr/>
        <p:txBody>
          <a:bodyPr>
            <a:normAutofit fontScale="70000" lnSpcReduction="20000"/>
          </a:bodyPr>
          <a:lstStyle/>
          <a:p>
            <a:r>
              <a:rPr lang="en-GB" dirty="0"/>
              <a:t> An application for an order to prevent notification of the care proceedings to the father.</a:t>
            </a:r>
          </a:p>
          <a:p>
            <a:pPr marL="0" indent="0">
              <a:buNone/>
            </a:pPr>
            <a:endParaRPr lang="en-GB" dirty="0"/>
          </a:p>
          <a:p>
            <a:r>
              <a:rPr lang="en-GB" dirty="0"/>
              <a:t>Mother’s application was supported by allegations of serious domestic violence and coercive and controlling behaviour, concerns about the impact on her ability to engage with the assessment process, including her mental health, and his current incarceration on remand for serious criminal charges.</a:t>
            </a:r>
          </a:p>
          <a:p>
            <a:pPr marL="0" indent="0">
              <a:buNone/>
            </a:pPr>
            <a:r>
              <a:rPr lang="en-GB" dirty="0"/>
              <a:t> ​</a:t>
            </a:r>
          </a:p>
          <a:p>
            <a:r>
              <a:rPr lang="en-GB" dirty="0"/>
              <a:t>Refusing the application the court considered </a:t>
            </a:r>
            <a:r>
              <a:rPr lang="en-GB" i="1" dirty="0"/>
              <a:t>A, B and C (Adoption: Notification of Father and Relatives) [2020] EWCA </a:t>
            </a:r>
            <a:r>
              <a:rPr lang="en-GB" i="1" dirty="0" err="1"/>
              <a:t>Civ</a:t>
            </a:r>
            <a:r>
              <a:rPr lang="en-GB" i="1" dirty="0"/>
              <a:t> 41 - </a:t>
            </a:r>
            <a:r>
              <a:rPr lang="en-GB" dirty="0"/>
              <a:t>the welfare of the child is not the paramount consideration in non-notification cases. ​ Instead, the court must strike a fair balance between the interests of the child, the mother, the father, and other family members. </a:t>
            </a:r>
          </a:p>
          <a:p>
            <a:pPr lvl="1"/>
            <a:r>
              <a:rPr lang="en-GB" dirty="0"/>
              <a:t>Father had PR and knew of existence of the child and LA involvement</a:t>
            </a:r>
          </a:p>
          <a:p>
            <a:pPr lvl="1"/>
            <a:r>
              <a:rPr lang="en-GB" dirty="0"/>
              <a:t>Potential paternal family placements could be lost without notification</a:t>
            </a:r>
          </a:p>
          <a:p>
            <a:pPr lvl="1"/>
            <a:r>
              <a:rPr lang="en-GB" dirty="0"/>
              <a:t>Protective measures could be put in place. </a:t>
            </a:r>
          </a:p>
          <a:p>
            <a:pPr lvl="1"/>
            <a:r>
              <a:rPr lang="en-GB" dirty="0"/>
              <a:t>Proactive management was preferable to reactive responses</a:t>
            </a:r>
          </a:p>
          <a:p>
            <a:pPr lvl="1"/>
            <a:endParaRPr lang="en-GB" dirty="0"/>
          </a:p>
          <a:p>
            <a:pPr lvl="1"/>
            <a:endParaRPr lang="en-GB" dirty="0"/>
          </a:p>
          <a:p>
            <a:endParaRPr lang="en-GB" dirty="0"/>
          </a:p>
        </p:txBody>
      </p:sp>
    </p:spTree>
    <p:extLst>
      <p:ext uri="{BB962C8B-B14F-4D97-AF65-F5344CB8AC3E}">
        <p14:creationId xmlns:p14="http://schemas.microsoft.com/office/powerpoint/2010/main" val="786223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1B333-06E7-D076-D7F1-7935426F2FE1}"/>
              </a:ext>
            </a:extLst>
          </p:cNvPr>
          <p:cNvSpPr>
            <a:spLocks noGrp="1"/>
          </p:cNvSpPr>
          <p:nvPr>
            <p:ph type="title"/>
          </p:nvPr>
        </p:nvSpPr>
        <p:spPr/>
        <p:txBody>
          <a:bodyPr>
            <a:normAutofit fontScale="90000"/>
          </a:bodyPr>
          <a:lstStyle/>
          <a:p>
            <a:r>
              <a:rPr lang="en-GB" sz="3600" b="1" dirty="0"/>
              <a:t>Re H (Final Care Orders at IRH) [2025] EWCA </a:t>
            </a:r>
            <a:r>
              <a:rPr lang="en-GB" sz="3600" b="1" dirty="0" err="1"/>
              <a:t>Civ</a:t>
            </a:r>
            <a:r>
              <a:rPr lang="en-GB" sz="3600" b="1" dirty="0"/>
              <a:t> 1342</a:t>
            </a:r>
            <a:br>
              <a:rPr lang="en-GB" dirty="0"/>
            </a:br>
            <a:endParaRPr lang="en-GB" dirty="0"/>
          </a:p>
        </p:txBody>
      </p:sp>
      <p:sp>
        <p:nvSpPr>
          <p:cNvPr id="3" name="Content Placeholder 2">
            <a:extLst>
              <a:ext uri="{FF2B5EF4-FFF2-40B4-BE49-F238E27FC236}">
                <a16:creationId xmlns:a16="http://schemas.microsoft.com/office/drawing/2014/main" id="{4DDC79AB-1E16-8722-D205-DA5454D2AC4C}"/>
              </a:ext>
            </a:extLst>
          </p:cNvPr>
          <p:cNvSpPr>
            <a:spLocks noGrp="1"/>
          </p:cNvSpPr>
          <p:nvPr>
            <p:ph idx="1"/>
          </p:nvPr>
        </p:nvSpPr>
        <p:spPr>
          <a:xfrm>
            <a:off x="838200" y="1371600"/>
            <a:ext cx="10515600" cy="5121275"/>
          </a:xfrm>
        </p:spPr>
        <p:txBody>
          <a:bodyPr>
            <a:noAutofit/>
          </a:bodyPr>
          <a:lstStyle/>
          <a:p>
            <a:r>
              <a:rPr lang="en-GB" sz="2000" dirty="0"/>
              <a:t> Not right to make final orders at this IRH where the care plans were disputed and the evidence was incomplete. Notably, this was week 128 and the twelfth hearing.</a:t>
            </a:r>
          </a:p>
          <a:p>
            <a:endParaRPr lang="en-GB" sz="2000" dirty="0"/>
          </a:p>
          <a:p>
            <a:r>
              <a:rPr lang="en-GB" sz="2000" dirty="0"/>
              <a:t>LA sought placement with family under Care Orders with a plan to apply for SGOs later. </a:t>
            </a:r>
          </a:p>
          <a:p>
            <a:endParaRPr lang="en-GB" sz="2000" dirty="0"/>
          </a:p>
          <a:p>
            <a:r>
              <a:rPr lang="en-GB" sz="2000" i="1" dirty="0"/>
              <a:t>“robust resolution of public law proceedings at any stage prior to the final hearing (where evidence is tested) must never be at the expense of procedural fairness and justice.”</a:t>
            </a:r>
          </a:p>
          <a:p>
            <a:endParaRPr lang="en-GB" sz="2000" i="1" dirty="0"/>
          </a:p>
          <a:p>
            <a:r>
              <a:rPr lang="en-US" sz="2000" i="1" dirty="0"/>
              <a:t> All “necessary evidence” must be before the court if final orders are contemplated at IRH</a:t>
            </a:r>
          </a:p>
          <a:p>
            <a:endParaRPr lang="en-US" sz="2000" i="1" dirty="0"/>
          </a:p>
          <a:p>
            <a:r>
              <a:rPr lang="en-US" sz="2000" i="1" dirty="0"/>
              <a:t>There remained a “material issue of fact to be tried” with respect to the impact of father’s alcohol use on the potential future care planning for the children. The fundamental principle of “the right to confront one’s accusers” (as per Re S-W (Care Proceedings: Case Management Hearing) [2015] 2 FLR) remains in force, which in the instant case father was denied.</a:t>
            </a:r>
            <a:endParaRPr lang="en-GB" sz="2000" i="1" dirty="0"/>
          </a:p>
        </p:txBody>
      </p:sp>
    </p:spTree>
    <p:extLst>
      <p:ext uri="{BB962C8B-B14F-4D97-AF65-F5344CB8AC3E}">
        <p14:creationId xmlns:p14="http://schemas.microsoft.com/office/powerpoint/2010/main" val="887416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C5411-E888-8B99-2D66-E5B444E428A5}"/>
              </a:ext>
            </a:extLst>
          </p:cNvPr>
          <p:cNvSpPr>
            <a:spLocks noGrp="1"/>
          </p:cNvSpPr>
          <p:nvPr>
            <p:ph type="title"/>
          </p:nvPr>
        </p:nvSpPr>
        <p:spPr>
          <a:xfrm>
            <a:off x="838200" y="365125"/>
            <a:ext cx="10515600" cy="494411"/>
          </a:xfrm>
        </p:spPr>
        <p:txBody>
          <a:bodyPr>
            <a:normAutofit/>
          </a:bodyPr>
          <a:lstStyle/>
          <a:p>
            <a:r>
              <a:rPr lang="en-US" sz="2800" dirty="0"/>
              <a:t>Continued:</a:t>
            </a:r>
            <a:endParaRPr lang="en-GB" sz="2800" dirty="0"/>
          </a:p>
        </p:txBody>
      </p:sp>
      <p:sp>
        <p:nvSpPr>
          <p:cNvPr id="3" name="Content Placeholder 2">
            <a:extLst>
              <a:ext uri="{FF2B5EF4-FFF2-40B4-BE49-F238E27FC236}">
                <a16:creationId xmlns:a16="http://schemas.microsoft.com/office/drawing/2014/main" id="{8EDBD77D-D34A-1877-CB86-C9E134C3D546}"/>
              </a:ext>
            </a:extLst>
          </p:cNvPr>
          <p:cNvSpPr>
            <a:spLocks noGrp="1"/>
          </p:cNvSpPr>
          <p:nvPr>
            <p:ph idx="1"/>
          </p:nvPr>
        </p:nvSpPr>
        <p:spPr>
          <a:xfrm>
            <a:off x="838200" y="978408"/>
            <a:ext cx="10515600" cy="5632704"/>
          </a:xfrm>
        </p:spPr>
        <p:txBody>
          <a:bodyPr>
            <a:normAutofit fontScale="47500" lnSpcReduction="20000"/>
          </a:bodyPr>
          <a:lstStyle/>
          <a:p>
            <a:r>
              <a:rPr lang="en-US" sz="3600" dirty="0"/>
              <a:t>Where proceedings conclude at an IRH, particularly where the outcome of the proceedings are contested, there is an obligation on the judge to give clear reasons which explain:</a:t>
            </a:r>
          </a:p>
          <a:p>
            <a:endParaRPr lang="en-US" sz="3600" dirty="0"/>
          </a:p>
          <a:p>
            <a:r>
              <a:rPr lang="en-US" sz="3600" dirty="0"/>
              <a:t>a. Why the IRH has been used as a final hearing, and / or why the proceedings are not being case managed to a further / final hearing; and</a:t>
            </a:r>
          </a:p>
          <a:p>
            <a:endParaRPr lang="en-US" sz="3600" dirty="0"/>
          </a:p>
          <a:p>
            <a:r>
              <a:rPr lang="en-US" sz="3600" dirty="0"/>
              <a:t>b. The substantive final orders which are to be made at the IRH, making specific reference to:</a:t>
            </a:r>
          </a:p>
          <a:p>
            <a:endParaRPr lang="en-US" sz="3600" dirty="0"/>
          </a:p>
          <a:p>
            <a:r>
              <a:rPr lang="en-US" sz="3600" dirty="0" err="1"/>
              <a:t>i</a:t>
            </a:r>
            <a:r>
              <a:rPr lang="en-US" sz="3600" dirty="0"/>
              <a:t>. the threshold criteria</a:t>
            </a:r>
          </a:p>
          <a:p>
            <a:endParaRPr lang="en-US" sz="3600" dirty="0"/>
          </a:p>
          <a:p>
            <a:r>
              <a:rPr lang="en-US" sz="3600" dirty="0"/>
              <a:t>ii. a review (however short) of the evidence which supports the same</a:t>
            </a:r>
          </a:p>
          <a:p>
            <a:endParaRPr lang="en-US" sz="3600" dirty="0"/>
          </a:p>
          <a:p>
            <a:r>
              <a:rPr lang="en-US" sz="3600" dirty="0"/>
              <a:t>iii. a discussion of the balancing exercise in which each future option for the child is evaluated</a:t>
            </a:r>
          </a:p>
          <a:p>
            <a:endParaRPr lang="en-US" sz="3600" dirty="0"/>
          </a:p>
          <a:p>
            <a:r>
              <a:rPr lang="en-US" sz="3600" dirty="0"/>
              <a:t>iv. the permanence arrangements in the care plan</a:t>
            </a:r>
          </a:p>
          <a:p>
            <a:endParaRPr lang="en-US" sz="3600" dirty="0"/>
          </a:p>
          <a:p>
            <a:r>
              <a:rPr lang="en-US" sz="3600" dirty="0"/>
              <a:t>v. the constituent elements of the welfare checklist</a:t>
            </a:r>
          </a:p>
          <a:p>
            <a:endParaRPr lang="en-US" sz="3600" dirty="0"/>
          </a:p>
          <a:p>
            <a:r>
              <a:rPr lang="en-US" sz="3600" dirty="0"/>
              <a:t>vi the contact provisions</a:t>
            </a:r>
          </a:p>
          <a:p>
            <a:endParaRPr lang="en-GB" dirty="0"/>
          </a:p>
        </p:txBody>
      </p:sp>
    </p:spTree>
    <p:extLst>
      <p:ext uri="{BB962C8B-B14F-4D97-AF65-F5344CB8AC3E}">
        <p14:creationId xmlns:p14="http://schemas.microsoft.com/office/powerpoint/2010/main" val="1230158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74FFF-7BB5-F78C-BC83-B7F7682886AE}"/>
              </a:ext>
            </a:extLst>
          </p:cNvPr>
          <p:cNvSpPr>
            <a:spLocks noGrp="1"/>
          </p:cNvSpPr>
          <p:nvPr>
            <p:ph type="title"/>
          </p:nvPr>
        </p:nvSpPr>
        <p:spPr/>
        <p:txBody>
          <a:bodyPr>
            <a:normAutofit fontScale="90000"/>
          </a:bodyPr>
          <a:lstStyle/>
          <a:p>
            <a:br>
              <a:rPr lang="en-GB" b="1" dirty="0"/>
            </a:br>
            <a:r>
              <a:rPr lang="en-GB" b="1" dirty="0"/>
              <a:t>Re Q (Care Order at Home: Exceptional Reasons) [2025] EWFC 468 (B) HHJ Patel</a:t>
            </a:r>
            <a:br>
              <a:rPr lang="en-GB" dirty="0"/>
            </a:br>
            <a:br>
              <a:rPr lang="en-GB" dirty="0"/>
            </a:br>
            <a:endParaRPr lang="en-GB" dirty="0"/>
          </a:p>
        </p:txBody>
      </p:sp>
      <p:sp>
        <p:nvSpPr>
          <p:cNvPr id="3" name="Content Placeholder 2">
            <a:extLst>
              <a:ext uri="{FF2B5EF4-FFF2-40B4-BE49-F238E27FC236}">
                <a16:creationId xmlns:a16="http://schemas.microsoft.com/office/drawing/2014/main" id="{47A3D8E5-DDB9-E010-7D6D-7E896D76D6B5}"/>
              </a:ext>
            </a:extLst>
          </p:cNvPr>
          <p:cNvSpPr>
            <a:spLocks noGrp="1"/>
          </p:cNvSpPr>
          <p:nvPr>
            <p:ph idx="1"/>
          </p:nvPr>
        </p:nvSpPr>
        <p:spPr>
          <a:xfrm>
            <a:off x="838200" y="1483743"/>
            <a:ext cx="10515600" cy="5282816"/>
          </a:xfrm>
        </p:spPr>
        <p:txBody>
          <a:bodyPr>
            <a:normAutofit fontScale="85000" lnSpcReduction="20000"/>
          </a:bodyPr>
          <a:lstStyle/>
          <a:p>
            <a:r>
              <a:rPr lang="en-GB" dirty="0"/>
              <a:t>Should the case conclude with the child being transitioned home,  under a final supervision order or a final care order.</a:t>
            </a:r>
          </a:p>
          <a:p>
            <a:endParaRPr lang="en-US" dirty="0"/>
          </a:p>
          <a:p>
            <a:r>
              <a:rPr lang="en-US" dirty="0"/>
              <a:t>There should be exceptional reasons for the court to make a care order on the basis of a plan under a care order for a child to remain in the care of their parents. Re JW (A Child) [2024] Fam 25</a:t>
            </a:r>
          </a:p>
          <a:p>
            <a:pPr lvl="1"/>
            <a:r>
              <a:rPr lang="en-US" dirty="0"/>
              <a:t>If the making of a care order is intended to be used as a vehicle for provision of support and services, that is wrong. A means or route should be devised to provide these necessary supports and services without the need to make a care order. E.g. a supervision order</a:t>
            </a:r>
          </a:p>
          <a:p>
            <a:endParaRPr lang="en-US" dirty="0"/>
          </a:p>
          <a:p>
            <a:pPr lvl="1"/>
            <a:r>
              <a:rPr lang="en-US" dirty="0"/>
              <a:t>It should be considered rare in the extreme that the risks of significant harm to the child are judged to be sufficient to merit the making of a care order, but nevertheless, the risks can be managed with a care order being made with the child remaining in the care of the parent or parents at home. </a:t>
            </a:r>
          </a:p>
          <a:p>
            <a:pPr lvl="1"/>
            <a:endParaRPr lang="en-US" dirty="0"/>
          </a:p>
          <a:p>
            <a:pPr lvl="1"/>
            <a:r>
              <a:rPr lang="en-US" dirty="0"/>
              <a:t>A care order represents a serious intervention by the state in the life of a child and the lives of the parents in terms of their respective Article 8 rights. This can only be justified if it is necessary and proportionate to the risk of harm of the child.”</a:t>
            </a:r>
            <a:endParaRPr lang="en-GB" dirty="0"/>
          </a:p>
        </p:txBody>
      </p:sp>
    </p:spTree>
    <p:extLst>
      <p:ext uri="{BB962C8B-B14F-4D97-AF65-F5344CB8AC3E}">
        <p14:creationId xmlns:p14="http://schemas.microsoft.com/office/powerpoint/2010/main" val="18569167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285</TotalTime>
  <Words>2876</Words>
  <Application>Microsoft Macintosh PowerPoint</Application>
  <PresentationFormat>Widescreen</PresentationFormat>
  <Paragraphs>147</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Aptos</vt:lpstr>
      <vt:lpstr>Aptos Display</vt:lpstr>
      <vt:lpstr>Arial</vt:lpstr>
      <vt:lpstr>Office Theme</vt:lpstr>
      <vt:lpstr>PUBLIC LAW CASE LAW UPDATES</vt:lpstr>
      <vt:lpstr>C (A Child)(Interim Separation: Residential Care) [2025] EWCA Civ 1618 (15 December 2025) </vt:lpstr>
      <vt:lpstr> Re G scope of fact finding (2025) EWCA civ 1044 31st July 25 </vt:lpstr>
      <vt:lpstr>Some key Points from the Court of Appeal’s Reasoning (Peter Jackson LJ) </vt:lpstr>
      <vt:lpstr>Re D (Threshold Findings and Final Orders at IRH) [2025] EWCA Civ 1362 </vt:lpstr>
      <vt:lpstr>London Borough of Ealing v X, Y, and A [2025] EWHC 2696 (Fam) </vt:lpstr>
      <vt:lpstr>Re H (Final Care Orders at IRH) [2025] EWCA Civ 1342 </vt:lpstr>
      <vt:lpstr>Continued:</vt:lpstr>
      <vt:lpstr> Re Q (Care Order at Home: Exceptional Reasons) [2025] EWFC 468 (B) HHJ Patel  </vt:lpstr>
      <vt:lpstr>Why the local authority needed to have a care order: </vt:lpstr>
      <vt:lpstr> Re A (2025) EWCA Civ 901  </vt:lpstr>
      <vt:lpstr>N (A Child: Placement Order: Proportionality) [2025] EWCA Civ 1541 </vt:lpstr>
      <vt:lpstr>Reasoning</vt:lpstr>
      <vt:lpstr>K-H (Children) (Care Orders: Proportionality) [2025] EWCA Civ 1368 </vt:lpstr>
      <vt:lpstr>Risk assessment -</vt:lpstr>
      <vt:lpstr>Fundamentally Flawed Welfare Assessment</vt:lpstr>
      <vt:lpstr>F (A Child) (placement order and failure by Local Authority to contact wider birth family) [2025] EWFC 259 (B)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Penny Grewcock</dc:creator>
  <cp:lastModifiedBy>Lisa Hannant</cp:lastModifiedBy>
  <cp:revision>4</cp:revision>
  <dcterms:created xsi:type="dcterms:W3CDTF">2026-07-06T12:42:07Z</dcterms:created>
  <dcterms:modified xsi:type="dcterms:W3CDTF">2026-07-14T13:07:36Z</dcterms:modified>
</cp:coreProperties>
</file>