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4"/>
  </p:notesMasterIdLst>
  <p:sldIdLst>
    <p:sldId id="281" r:id="rId5"/>
    <p:sldId id="282" r:id="rId6"/>
    <p:sldId id="283" r:id="rId7"/>
    <p:sldId id="284" r:id="rId8"/>
    <p:sldId id="285" r:id="rId9"/>
    <p:sldId id="289" r:id="rId10"/>
    <p:sldId id="286" r:id="rId11"/>
    <p:sldId id="287" r:id="rId12"/>
    <p:sldId id="288"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9A11853-5B2B-4F81-AB52-CA6C998F39ED}" v="348" dt="2025-09-17T11:17:23.386"/>
    <p1510:client id="{666BC358-7B0C-5CA3-99DB-3612B14FD0EF}" v="781" dt="2025-09-18T08:34:07.77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1" d="100"/>
          <a:sy n="51" d="100"/>
        </p:scale>
        <p:origin x="1720" y="26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7BBF210-9CBA-4F91-941E-40CB1E44539E}" type="doc">
      <dgm:prSet loTypeId="urn:microsoft.com/office/officeart/2005/8/layout/hProcess11" loCatId="process" qsTypeId="urn:microsoft.com/office/officeart/2005/8/quickstyle/simple1" qsCatId="simple" csTypeId="urn:microsoft.com/office/officeart/2005/8/colors/accent1_2" csCatId="accent1" phldr="1"/>
      <dgm:spPr/>
      <dgm:t>
        <a:bodyPr/>
        <a:lstStyle/>
        <a:p>
          <a:endParaRPr lang="en-GB"/>
        </a:p>
      </dgm:t>
    </dgm:pt>
    <dgm:pt modelId="{14617931-865D-49CF-AE84-0AD00A8B391D}">
      <dgm:prSet phldrT="[Text]" phldr="0" custT="1"/>
      <dgm:spPr/>
      <dgm:t>
        <a:bodyPr/>
        <a:lstStyle/>
        <a:p>
          <a:pPr rtl="0"/>
          <a:r>
            <a:rPr lang="en-US" sz="1050">
              <a:latin typeface="Calibri"/>
            </a:rPr>
            <a:t>Through the assessment the Social Worker and applicant articulates the required support both immediately and in the long term. </a:t>
          </a:r>
        </a:p>
      </dgm:t>
    </dgm:pt>
    <dgm:pt modelId="{DE5E510D-770F-4128-A6AA-4A7E6EB322C6}" type="parTrans" cxnId="{DC019CE7-40C1-4DAD-AAA3-4FECE95EEF3E}">
      <dgm:prSet/>
      <dgm:spPr/>
      <dgm:t>
        <a:bodyPr/>
        <a:lstStyle/>
        <a:p>
          <a:endParaRPr lang="en-GB"/>
        </a:p>
      </dgm:t>
    </dgm:pt>
    <dgm:pt modelId="{776FB553-3590-4535-B0E4-620DAF6DB137}" type="sibTrans" cxnId="{DC019CE7-40C1-4DAD-AAA3-4FECE95EEF3E}">
      <dgm:prSet/>
      <dgm:spPr/>
      <dgm:t>
        <a:bodyPr/>
        <a:lstStyle/>
        <a:p>
          <a:endParaRPr lang="en-GB"/>
        </a:p>
      </dgm:t>
    </dgm:pt>
    <dgm:pt modelId="{0F781102-2903-4A7B-8787-8FEFA0258006}">
      <dgm:prSet phldrT="[Text]" phldr="0" custT="1"/>
      <dgm:spPr/>
      <dgm:t>
        <a:bodyPr/>
        <a:lstStyle/>
        <a:p>
          <a:pPr rtl="0"/>
          <a:r>
            <a:rPr lang="en-US" sz="1050">
              <a:latin typeface="Calibri"/>
            </a:rPr>
            <a:t>The Social Worker in partnership with the carer and child's Social Worker develops the SGO support plan which acknowledges the presenting and future needs</a:t>
          </a:r>
          <a:endParaRPr lang="en-US" sz="1050"/>
        </a:p>
      </dgm:t>
    </dgm:pt>
    <dgm:pt modelId="{0D044B7D-4214-4120-B90F-0AA486E3B2BD}" type="parTrans" cxnId="{44A692A1-0C73-410E-83B5-D4573A93ED8F}">
      <dgm:prSet/>
      <dgm:spPr/>
      <dgm:t>
        <a:bodyPr/>
        <a:lstStyle/>
        <a:p>
          <a:endParaRPr lang="en-GB"/>
        </a:p>
      </dgm:t>
    </dgm:pt>
    <dgm:pt modelId="{293ED80A-9AA3-4E25-9478-1F0F7852C562}" type="sibTrans" cxnId="{44A692A1-0C73-410E-83B5-D4573A93ED8F}">
      <dgm:prSet/>
      <dgm:spPr/>
      <dgm:t>
        <a:bodyPr/>
        <a:lstStyle/>
        <a:p>
          <a:endParaRPr lang="en-GB"/>
        </a:p>
      </dgm:t>
    </dgm:pt>
    <dgm:pt modelId="{E9E3197D-EEDB-4257-9658-E300789C6393}">
      <dgm:prSet phldrT="[Text]" phldr="0" custT="1"/>
      <dgm:spPr/>
      <dgm:t>
        <a:bodyPr/>
        <a:lstStyle/>
        <a:p>
          <a:pPr rtl="0"/>
          <a:r>
            <a:rPr lang="en-US" sz="1050">
              <a:latin typeface="Calibri"/>
            </a:rPr>
            <a:t>The SGO support plan including both practical and financial support is reviewed by the Team Manager and financial commitment is signed off by the Head of Service</a:t>
          </a:r>
          <a:endParaRPr lang="en-US" sz="1050"/>
        </a:p>
      </dgm:t>
    </dgm:pt>
    <dgm:pt modelId="{8C9B3173-9F1C-45B5-8BB7-B322BD45B472}" type="parTrans" cxnId="{F066082E-6DFF-455B-B38A-DC2A00AA98A2}">
      <dgm:prSet/>
      <dgm:spPr/>
      <dgm:t>
        <a:bodyPr/>
        <a:lstStyle/>
        <a:p>
          <a:endParaRPr lang="en-GB"/>
        </a:p>
      </dgm:t>
    </dgm:pt>
    <dgm:pt modelId="{A3634534-66D6-471B-BB81-E30703B92E0D}" type="sibTrans" cxnId="{F066082E-6DFF-455B-B38A-DC2A00AA98A2}">
      <dgm:prSet/>
      <dgm:spPr/>
      <dgm:t>
        <a:bodyPr/>
        <a:lstStyle/>
        <a:p>
          <a:endParaRPr lang="en-GB"/>
        </a:p>
      </dgm:t>
    </dgm:pt>
    <dgm:pt modelId="{088E3C82-3EBD-4E20-9DE7-F50F97BC4EEF}">
      <dgm:prSet phldr="0" custT="1"/>
      <dgm:spPr/>
      <dgm:t>
        <a:bodyPr/>
        <a:lstStyle/>
        <a:p>
          <a:pPr rtl="0"/>
          <a:r>
            <a:rPr lang="en-US" sz="1050">
              <a:latin typeface="Calibri"/>
            </a:rPr>
            <a:t>The applicant provides relevant financial information which results in the Department of Educations financial means test. </a:t>
          </a:r>
        </a:p>
      </dgm:t>
    </dgm:pt>
    <dgm:pt modelId="{6B2F4B33-5ADF-440F-B165-8E720EA6EE8D}" type="parTrans" cxnId="{B034B4C6-E4DA-4D93-8C96-700FA9E99A23}">
      <dgm:prSet/>
      <dgm:spPr/>
      <dgm:t>
        <a:bodyPr/>
        <a:lstStyle/>
        <a:p>
          <a:endParaRPr lang="en-GB"/>
        </a:p>
      </dgm:t>
    </dgm:pt>
    <dgm:pt modelId="{744F52EB-0307-45DB-96C7-30E77DC229B3}" type="sibTrans" cxnId="{B034B4C6-E4DA-4D93-8C96-700FA9E99A23}">
      <dgm:prSet/>
      <dgm:spPr/>
      <dgm:t>
        <a:bodyPr/>
        <a:lstStyle/>
        <a:p>
          <a:endParaRPr lang="en-GB"/>
        </a:p>
      </dgm:t>
    </dgm:pt>
    <dgm:pt modelId="{03718393-86C9-427F-A484-42F5C268C290}">
      <dgm:prSet phldr="0" custT="1"/>
      <dgm:spPr/>
      <dgm:t>
        <a:bodyPr/>
        <a:lstStyle/>
        <a:p>
          <a:pPr rtl="0"/>
          <a:r>
            <a:rPr lang="en-US" sz="1050">
              <a:latin typeface="Calibri"/>
            </a:rPr>
            <a:t>Where an exceptional allowance is requested, in CCC a form is completed and this is sent for Director approval as it sits outside of policy.  In PCC, this is considered at the Exceptional Circumstances panel, before being sent to Service Director for consideration.</a:t>
          </a:r>
        </a:p>
      </dgm:t>
    </dgm:pt>
    <dgm:pt modelId="{326C71A1-F95B-41A2-9FAC-B99D9B73F41C}" type="parTrans" cxnId="{E0373612-BEA6-43BB-B6EC-E660E6BA317F}">
      <dgm:prSet/>
      <dgm:spPr/>
      <dgm:t>
        <a:bodyPr/>
        <a:lstStyle/>
        <a:p>
          <a:endParaRPr lang="en-GB"/>
        </a:p>
      </dgm:t>
    </dgm:pt>
    <dgm:pt modelId="{C2F2153D-7EE7-4563-8779-87DA41704EA8}" type="sibTrans" cxnId="{E0373612-BEA6-43BB-B6EC-E660E6BA317F}">
      <dgm:prSet/>
      <dgm:spPr/>
      <dgm:t>
        <a:bodyPr/>
        <a:lstStyle/>
        <a:p>
          <a:endParaRPr lang="en-GB"/>
        </a:p>
      </dgm:t>
    </dgm:pt>
    <dgm:pt modelId="{1FF7B2AF-28CF-4EDA-99ED-38199188E656}">
      <dgm:prSet phldr="0" custT="1"/>
      <dgm:spPr/>
      <dgm:t>
        <a:bodyPr/>
        <a:lstStyle/>
        <a:p>
          <a:pPr rtl="0"/>
          <a:r>
            <a:rPr lang="en-US" sz="1050">
              <a:latin typeface="Calibri"/>
            </a:rPr>
            <a:t>The final SGO plan is shared with the carer and relevant legal parties. </a:t>
          </a:r>
        </a:p>
      </dgm:t>
    </dgm:pt>
    <dgm:pt modelId="{3046760A-530D-4129-A8CF-F8CAEA4D4DEA}" type="parTrans" cxnId="{F3E1AF43-489E-4F33-A191-106BBA28E80B}">
      <dgm:prSet/>
      <dgm:spPr/>
      <dgm:t>
        <a:bodyPr/>
        <a:lstStyle/>
        <a:p>
          <a:endParaRPr lang="en-GB"/>
        </a:p>
      </dgm:t>
    </dgm:pt>
    <dgm:pt modelId="{017171C5-AA24-4C83-B326-8FD1C3699933}" type="sibTrans" cxnId="{F3E1AF43-489E-4F33-A191-106BBA28E80B}">
      <dgm:prSet/>
      <dgm:spPr/>
      <dgm:t>
        <a:bodyPr/>
        <a:lstStyle/>
        <a:p>
          <a:endParaRPr lang="en-GB"/>
        </a:p>
      </dgm:t>
    </dgm:pt>
    <dgm:pt modelId="{81C3EEA2-DF50-4F49-B0D7-BEE5344CDC52}" type="pres">
      <dgm:prSet presAssocID="{27BBF210-9CBA-4F91-941E-40CB1E44539E}" presName="Name0" presStyleCnt="0">
        <dgm:presLayoutVars>
          <dgm:dir/>
          <dgm:resizeHandles val="exact"/>
        </dgm:presLayoutVars>
      </dgm:prSet>
      <dgm:spPr/>
    </dgm:pt>
    <dgm:pt modelId="{D04F687B-9687-4C09-927D-085DC52E308D}" type="pres">
      <dgm:prSet presAssocID="{27BBF210-9CBA-4F91-941E-40CB1E44539E}" presName="arrow" presStyleLbl="bgShp" presStyleIdx="0" presStyleCnt="1"/>
      <dgm:spPr/>
    </dgm:pt>
    <dgm:pt modelId="{125685E0-EA62-4605-B23F-6597B7BB6F77}" type="pres">
      <dgm:prSet presAssocID="{27BBF210-9CBA-4F91-941E-40CB1E44539E}" presName="points" presStyleCnt="0"/>
      <dgm:spPr/>
    </dgm:pt>
    <dgm:pt modelId="{6C2CC5D1-9679-4F68-B8A1-E15E2D2FE2A4}" type="pres">
      <dgm:prSet presAssocID="{14617931-865D-49CF-AE84-0AD00A8B391D}" presName="compositeA" presStyleCnt="0"/>
      <dgm:spPr/>
    </dgm:pt>
    <dgm:pt modelId="{C1519798-87C0-4909-AF90-3270D711A796}" type="pres">
      <dgm:prSet presAssocID="{14617931-865D-49CF-AE84-0AD00A8B391D}" presName="textA" presStyleLbl="revTx" presStyleIdx="0" presStyleCnt="6" custScaleX="148215">
        <dgm:presLayoutVars>
          <dgm:bulletEnabled val="1"/>
        </dgm:presLayoutVars>
      </dgm:prSet>
      <dgm:spPr/>
    </dgm:pt>
    <dgm:pt modelId="{143E5F3D-53B0-4039-BDB5-5A11F352551B}" type="pres">
      <dgm:prSet presAssocID="{14617931-865D-49CF-AE84-0AD00A8B391D}" presName="circleA" presStyleLbl="node1" presStyleIdx="0" presStyleCnt="6"/>
      <dgm:spPr/>
    </dgm:pt>
    <dgm:pt modelId="{6E69B923-8424-464D-A021-39DBF2F0515F}" type="pres">
      <dgm:prSet presAssocID="{14617931-865D-49CF-AE84-0AD00A8B391D}" presName="spaceA" presStyleCnt="0"/>
      <dgm:spPr/>
    </dgm:pt>
    <dgm:pt modelId="{D5F89602-5319-4836-933F-03511B135D2C}" type="pres">
      <dgm:prSet presAssocID="{776FB553-3590-4535-B0E4-620DAF6DB137}" presName="space" presStyleCnt="0"/>
      <dgm:spPr/>
    </dgm:pt>
    <dgm:pt modelId="{298E17D7-7B0A-4F48-AFEC-1769E6FCCC04}" type="pres">
      <dgm:prSet presAssocID="{088E3C82-3EBD-4E20-9DE7-F50F97BC4EEF}" presName="compositeB" presStyleCnt="0"/>
      <dgm:spPr/>
    </dgm:pt>
    <dgm:pt modelId="{309DEE2E-C399-4EB8-A5B6-5341F4BFA799}" type="pres">
      <dgm:prSet presAssocID="{088E3C82-3EBD-4E20-9DE7-F50F97BC4EEF}" presName="textB" presStyleLbl="revTx" presStyleIdx="1" presStyleCnt="6" custScaleX="190349">
        <dgm:presLayoutVars>
          <dgm:bulletEnabled val="1"/>
        </dgm:presLayoutVars>
      </dgm:prSet>
      <dgm:spPr/>
    </dgm:pt>
    <dgm:pt modelId="{DC615137-F458-4C71-87CD-EDEBEB0B9BFC}" type="pres">
      <dgm:prSet presAssocID="{088E3C82-3EBD-4E20-9DE7-F50F97BC4EEF}" presName="circleB" presStyleLbl="node1" presStyleIdx="1" presStyleCnt="6"/>
      <dgm:spPr/>
    </dgm:pt>
    <dgm:pt modelId="{2F487BD5-E8F7-450E-A1A9-340F46BFD43F}" type="pres">
      <dgm:prSet presAssocID="{088E3C82-3EBD-4E20-9DE7-F50F97BC4EEF}" presName="spaceB" presStyleCnt="0"/>
      <dgm:spPr/>
    </dgm:pt>
    <dgm:pt modelId="{DD8A59C4-772C-4899-BB78-DEC4F38DD41D}" type="pres">
      <dgm:prSet presAssocID="{744F52EB-0307-45DB-96C7-30E77DC229B3}" presName="space" presStyleCnt="0"/>
      <dgm:spPr/>
    </dgm:pt>
    <dgm:pt modelId="{F31C0724-19FC-4920-BD87-9ABEECF596BB}" type="pres">
      <dgm:prSet presAssocID="{0F781102-2903-4A7B-8787-8FEFA0258006}" presName="compositeA" presStyleCnt="0"/>
      <dgm:spPr/>
    </dgm:pt>
    <dgm:pt modelId="{EDA99269-C0C1-4DCC-9753-FBE39CC838AC}" type="pres">
      <dgm:prSet presAssocID="{0F781102-2903-4A7B-8787-8FEFA0258006}" presName="textA" presStyleLbl="revTx" presStyleIdx="2" presStyleCnt="6" custScaleX="122620">
        <dgm:presLayoutVars>
          <dgm:bulletEnabled val="1"/>
        </dgm:presLayoutVars>
      </dgm:prSet>
      <dgm:spPr/>
    </dgm:pt>
    <dgm:pt modelId="{7F3BEC97-971E-46F0-8E06-4BC6AD1CD2DA}" type="pres">
      <dgm:prSet presAssocID="{0F781102-2903-4A7B-8787-8FEFA0258006}" presName="circleA" presStyleLbl="node1" presStyleIdx="2" presStyleCnt="6"/>
      <dgm:spPr/>
    </dgm:pt>
    <dgm:pt modelId="{4FAE4EED-7D65-4665-9C42-2D3B19BE5348}" type="pres">
      <dgm:prSet presAssocID="{0F781102-2903-4A7B-8787-8FEFA0258006}" presName="spaceA" presStyleCnt="0"/>
      <dgm:spPr/>
    </dgm:pt>
    <dgm:pt modelId="{5F272DE7-8A73-495B-9F06-204A90954686}" type="pres">
      <dgm:prSet presAssocID="{293ED80A-9AA3-4E25-9478-1F0F7852C562}" presName="space" presStyleCnt="0"/>
      <dgm:spPr/>
    </dgm:pt>
    <dgm:pt modelId="{2C731782-756F-46AE-B2FA-DFCD3E46FA7B}" type="pres">
      <dgm:prSet presAssocID="{E9E3197D-EEDB-4257-9658-E300789C6393}" presName="compositeB" presStyleCnt="0"/>
      <dgm:spPr/>
    </dgm:pt>
    <dgm:pt modelId="{8B6B1C93-F668-4EFF-83C1-08E627028FCE}" type="pres">
      <dgm:prSet presAssocID="{E9E3197D-EEDB-4257-9658-E300789C6393}" presName="textB" presStyleLbl="revTx" presStyleIdx="3" presStyleCnt="6" custScaleX="178330">
        <dgm:presLayoutVars>
          <dgm:bulletEnabled val="1"/>
        </dgm:presLayoutVars>
      </dgm:prSet>
      <dgm:spPr/>
    </dgm:pt>
    <dgm:pt modelId="{E5F9B423-6CA8-4620-9CA1-43E3A169C1F3}" type="pres">
      <dgm:prSet presAssocID="{E9E3197D-EEDB-4257-9658-E300789C6393}" presName="circleB" presStyleLbl="node1" presStyleIdx="3" presStyleCnt="6"/>
      <dgm:spPr/>
    </dgm:pt>
    <dgm:pt modelId="{97D820A3-B41E-4CD1-8EB2-B8B2DD47B597}" type="pres">
      <dgm:prSet presAssocID="{E9E3197D-EEDB-4257-9658-E300789C6393}" presName="spaceB" presStyleCnt="0"/>
      <dgm:spPr/>
    </dgm:pt>
    <dgm:pt modelId="{94DAF186-D603-40EE-83F7-BE1A89C4BE69}" type="pres">
      <dgm:prSet presAssocID="{A3634534-66D6-471B-BB81-E30703B92E0D}" presName="space" presStyleCnt="0"/>
      <dgm:spPr/>
    </dgm:pt>
    <dgm:pt modelId="{F47EEF3C-C796-4DA0-8F01-15BA3898E2DA}" type="pres">
      <dgm:prSet presAssocID="{03718393-86C9-427F-A484-42F5C268C290}" presName="compositeA" presStyleCnt="0"/>
      <dgm:spPr/>
    </dgm:pt>
    <dgm:pt modelId="{AEFADD75-7D80-4AA1-8C5B-1D49061D3338}" type="pres">
      <dgm:prSet presAssocID="{03718393-86C9-427F-A484-42F5C268C290}" presName="textA" presStyleLbl="revTx" presStyleIdx="4" presStyleCnt="6" custScaleX="272285">
        <dgm:presLayoutVars>
          <dgm:bulletEnabled val="1"/>
        </dgm:presLayoutVars>
      </dgm:prSet>
      <dgm:spPr/>
    </dgm:pt>
    <dgm:pt modelId="{9AC8805C-474E-45A7-94FF-058A13EDA5B8}" type="pres">
      <dgm:prSet presAssocID="{03718393-86C9-427F-A484-42F5C268C290}" presName="circleA" presStyleLbl="node1" presStyleIdx="4" presStyleCnt="6"/>
      <dgm:spPr/>
    </dgm:pt>
    <dgm:pt modelId="{EF988E73-0F80-4220-BC5E-731D5C7790CB}" type="pres">
      <dgm:prSet presAssocID="{03718393-86C9-427F-A484-42F5C268C290}" presName="spaceA" presStyleCnt="0"/>
      <dgm:spPr/>
    </dgm:pt>
    <dgm:pt modelId="{CA471151-E8E6-41DF-B0F1-53A7EB3ADEDE}" type="pres">
      <dgm:prSet presAssocID="{C2F2153D-7EE7-4563-8779-87DA41704EA8}" presName="space" presStyleCnt="0"/>
      <dgm:spPr/>
    </dgm:pt>
    <dgm:pt modelId="{2DC669B2-529A-4D23-9013-AA2609BCF5A8}" type="pres">
      <dgm:prSet presAssocID="{1FF7B2AF-28CF-4EDA-99ED-38199188E656}" presName="compositeB" presStyleCnt="0"/>
      <dgm:spPr/>
    </dgm:pt>
    <dgm:pt modelId="{163F0699-A49D-4C0F-B0B7-4349A7D35F89}" type="pres">
      <dgm:prSet presAssocID="{1FF7B2AF-28CF-4EDA-99ED-38199188E656}" presName="textB" presStyleLbl="revTx" presStyleIdx="5" presStyleCnt="6">
        <dgm:presLayoutVars>
          <dgm:bulletEnabled val="1"/>
        </dgm:presLayoutVars>
      </dgm:prSet>
      <dgm:spPr/>
    </dgm:pt>
    <dgm:pt modelId="{E95C837C-8F5C-4EE3-8998-E3CBF3D8FA6B}" type="pres">
      <dgm:prSet presAssocID="{1FF7B2AF-28CF-4EDA-99ED-38199188E656}" presName="circleB" presStyleLbl="node1" presStyleIdx="5" presStyleCnt="6"/>
      <dgm:spPr/>
    </dgm:pt>
    <dgm:pt modelId="{A8346F82-8535-4CA5-A240-DDDAB348E327}" type="pres">
      <dgm:prSet presAssocID="{1FF7B2AF-28CF-4EDA-99ED-38199188E656}" presName="spaceB" presStyleCnt="0"/>
      <dgm:spPr/>
    </dgm:pt>
  </dgm:ptLst>
  <dgm:cxnLst>
    <dgm:cxn modelId="{E0373612-BEA6-43BB-B6EC-E660E6BA317F}" srcId="{27BBF210-9CBA-4F91-941E-40CB1E44539E}" destId="{03718393-86C9-427F-A484-42F5C268C290}" srcOrd="4" destOrd="0" parTransId="{326C71A1-F95B-41A2-9FAC-B99D9B73F41C}" sibTransId="{C2F2153D-7EE7-4563-8779-87DA41704EA8}"/>
    <dgm:cxn modelId="{F066082E-6DFF-455B-B38A-DC2A00AA98A2}" srcId="{27BBF210-9CBA-4F91-941E-40CB1E44539E}" destId="{E9E3197D-EEDB-4257-9658-E300789C6393}" srcOrd="3" destOrd="0" parTransId="{8C9B3173-9F1C-45B5-8BB7-B322BD45B472}" sibTransId="{A3634534-66D6-471B-BB81-E30703B92E0D}"/>
    <dgm:cxn modelId="{C4117036-C834-41F7-88E2-8B874B0AA288}" type="presOf" srcId="{088E3C82-3EBD-4E20-9DE7-F50F97BC4EEF}" destId="{309DEE2E-C399-4EB8-A5B6-5341F4BFA799}" srcOrd="0" destOrd="0" presId="urn:microsoft.com/office/officeart/2005/8/layout/hProcess11"/>
    <dgm:cxn modelId="{F3E1AF43-489E-4F33-A191-106BBA28E80B}" srcId="{27BBF210-9CBA-4F91-941E-40CB1E44539E}" destId="{1FF7B2AF-28CF-4EDA-99ED-38199188E656}" srcOrd="5" destOrd="0" parTransId="{3046760A-530D-4129-A8CF-F8CAEA4D4DEA}" sibTransId="{017171C5-AA24-4C83-B326-8FD1C3699933}"/>
    <dgm:cxn modelId="{79E00564-7D7A-48E5-9C72-86C32B913F74}" type="presOf" srcId="{0F781102-2903-4A7B-8787-8FEFA0258006}" destId="{EDA99269-C0C1-4DCC-9753-FBE39CC838AC}" srcOrd="0" destOrd="0" presId="urn:microsoft.com/office/officeart/2005/8/layout/hProcess11"/>
    <dgm:cxn modelId="{D0F7A24A-08CF-4560-ABB0-7396067152A5}" type="presOf" srcId="{1FF7B2AF-28CF-4EDA-99ED-38199188E656}" destId="{163F0699-A49D-4C0F-B0B7-4349A7D35F89}" srcOrd="0" destOrd="0" presId="urn:microsoft.com/office/officeart/2005/8/layout/hProcess11"/>
    <dgm:cxn modelId="{D6634F7B-F9A2-4B97-BF6F-94E4C0BC9618}" type="presOf" srcId="{14617931-865D-49CF-AE84-0AD00A8B391D}" destId="{C1519798-87C0-4909-AF90-3270D711A796}" srcOrd="0" destOrd="0" presId="urn:microsoft.com/office/officeart/2005/8/layout/hProcess11"/>
    <dgm:cxn modelId="{44A692A1-0C73-410E-83B5-D4573A93ED8F}" srcId="{27BBF210-9CBA-4F91-941E-40CB1E44539E}" destId="{0F781102-2903-4A7B-8787-8FEFA0258006}" srcOrd="2" destOrd="0" parTransId="{0D044B7D-4214-4120-B90F-0AA486E3B2BD}" sibTransId="{293ED80A-9AA3-4E25-9478-1F0F7852C562}"/>
    <dgm:cxn modelId="{3A9442B3-3F90-4404-AB07-5A847F7E6210}" type="presOf" srcId="{03718393-86C9-427F-A484-42F5C268C290}" destId="{AEFADD75-7D80-4AA1-8C5B-1D49061D3338}" srcOrd="0" destOrd="0" presId="urn:microsoft.com/office/officeart/2005/8/layout/hProcess11"/>
    <dgm:cxn modelId="{CF2334B7-8C1B-4063-BE64-2E58D9730E45}" type="presOf" srcId="{27BBF210-9CBA-4F91-941E-40CB1E44539E}" destId="{81C3EEA2-DF50-4F49-B0D7-BEE5344CDC52}" srcOrd="0" destOrd="0" presId="urn:microsoft.com/office/officeart/2005/8/layout/hProcess11"/>
    <dgm:cxn modelId="{B034B4C6-E4DA-4D93-8C96-700FA9E99A23}" srcId="{27BBF210-9CBA-4F91-941E-40CB1E44539E}" destId="{088E3C82-3EBD-4E20-9DE7-F50F97BC4EEF}" srcOrd="1" destOrd="0" parTransId="{6B2F4B33-5ADF-440F-B165-8E720EA6EE8D}" sibTransId="{744F52EB-0307-45DB-96C7-30E77DC229B3}"/>
    <dgm:cxn modelId="{DC95E9E1-A6B8-42A0-ABB0-DD7B4A9A6133}" type="presOf" srcId="{E9E3197D-EEDB-4257-9658-E300789C6393}" destId="{8B6B1C93-F668-4EFF-83C1-08E627028FCE}" srcOrd="0" destOrd="0" presId="urn:microsoft.com/office/officeart/2005/8/layout/hProcess11"/>
    <dgm:cxn modelId="{DC019CE7-40C1-4DAD-AAA3-4FECE95EEF3E}" srcId="{27BBF210-9CBA-4F91-941E-40CB1E44539E}" destId="{14617931-865D-49CF-AE84-0AD00A8B391D}" srcOrd="0" destOrd="0" parTransId="{DE5E510D-770F-4128-A6AA-4A7E6EB322C6}" sibTransId="{776FB553-3590-4535-B0E4-620DAF6DB137}"/>
    <dgm:cxn modelId="{B580C790-24DF-4D23-9C3A-17AA4868E56E}" type="presParOf" srcId="{81C3EEA2-DF50-4F49-B0D7-BEE5344CDC52}" destId="{D04F687B-9687-4C09-927D-085DC52E308D}" srcOrd="0" destOrd="0" presId="urn:microsoft.com/office/officeart/2005/8/layout/hProcess11"/>
    <dgm:cxn modelId="{80241C6F-C560-4C78-A010-57A402147DCD}" type="presParOf" srcId="{81C3EEA2-DF50-4F49-B0D7-BEE5344CDC52}" destId="{125685E0-EA62-4605-B23F-6597B7BB6F77}" srcOrd="1" destOrd="0" presId="urn:microsoft.com/office/officeart/2005/8/layout/hProcess11"/>
    <dgm:cxn modelId="{26933881-B511-4918-9360-4335A79EB4E8}" type="presParOf" srcId="{125685E0-EA62-4605-B23F-6597B7BB6F77}" destId="{6C2CC5D1-9679-4F68-B8A1-E15E2D2FE2A4}" srcOrd="0" destOrd="0" presId="urn:microsoft.com/office/officeart/2005/8/layout/hProcess11"/>
    <dgm:cxn modelId="{39DAA4A5-B429-4B23-9849-E70AD590C3C1}" type="presParOf" srcId="{6C2CC5D1-9679-4F68-B8A1-E15E2D2FE2A4}" destId="{C1519798-87C0-4909-AF90-3270D711A796}" srcOrd="0" destOrd="0" presId="urn:microsoft.com/office/officeart/2005/8/layout/hProcess11"/>
    <dgm:cxn modelId="{FC643D21-E21E-4C36-A7DB-F0C1B450A855}" type="presParOf" srcId="{6C2CC5D1-9679-4F68-B8A1-E15E2D2FE2A4}" destId="{143E5F3D-53B0-4039-BDB5-5A11F352551B}" srcOrd="1" destOrd="0" presId="urn:microsoft.com/office/officeart/2005/8/layout/hProcess11"/>
    <dgm:cxn modelId="{C05489D5-8279-4064-958F-273698152AAC}" type="presParOf" srcId="{6C2CC5D1-9679-4F68-B8A1-E15E2D2FE2A4}" destId="{6E69B923-8424-464D-A021-39DBF2F0515F}" srcOrd="2" destOrd="0" presId="urn:microsoft.com/office/officeart/2005/8/layout/hProcess11"/>
    <dgm:cxn modelId="{E90A9E4D-CBBD-4D39-A11D-C17D790F9C78}" type="presParOf" srcId="{125685E0-EA62-4605-B23F-6597B7BB6F77}" destId="{D5F89602-5319-4836-933F-03511B135D2C}" srcOrd="1" destOrd="0" presId="urn:microsoft.com/office/officeart/2005/8/layout/hProcess11"/>
    <dgm:cxn modelId="{BD64583E-70B1-4B0B-BBBD-3BBD186514B6}" type="presParOf" srcId="{125685E0-EA62-4605-B23F-6597B7BB6F77}" destId="{298E17D7-7B0A-4F48-AFEC-1769E6FCCC04}" srcOrd="2" destOrd="0" presId="urn:microsoft.com/office/officeart/2005/8/layout/hProcess11"/>
    <dgm:cxn modelId="{5987C7F7-4EF3-4867-87B1-2719E29B67B2}" type="presParOf" srcId="{298E17D7-7B0A-4F48-AFEC-1769E6FCCC04}" destId="{309DEE2E-C399-4EB8-A5B6-5341F4BFA799}" srcOrd="0" destOrd="0" presId="urn:microsoft.com/office/officeart/2005/8/layout/hProcess11"/>
    <dgm:cxn modelId="{6AA80D88-3207-4092-B4D7-3C4D1AA78047}" type="presParOf" srcId="{298E17D7-7B0A-4F48-AFEC-1769E6FCCC04}" destId="{DC615137-F458-4C71-87CD-EDEBEB0B9BFC}" srcOrd="1" destOrd="0" presId="urn:microsoft.com/office/officeart/2005/8/layout/hProcess11"/>
    <dgm:cxn modelId="{7327D3E9-FA4A-495A-8E27-52F25D8ED4F7}" type="presParOf" srcId="{298E17D7-7B0A-4F48-AFEC-1769E6FCCC04}" destId="{2F487BD5-E8F7-450E-A1A9-340F46BFD43F}" srcOrd="2" destOrd="0" presId="urn:microsoft.com/office/officeart/2005/8/layout/hProcess11"/>
    <dgm:cxn modelId="{CDE2C2DE-4389-4CAA-8A77-28D190F058F3}" type="presParOf" srcId="{125685E0-EA62-4605-B23F-6597B7BB6F77}" destId="{DD8A59C4-772C-4899-BB78-DEC4F38DD41D}" srcOrd="3" destOrd="0" presId="urn:microsoft.com/office/officeart/2005/8/layout/hProcess11"/>
    <dgm:cxn modelId="{DB4E646A-28EE-4E2D-8936-7BF7A33B9631}" type="presParOf" srcId="{125685E0-EA62-4605-B23F-6597B7BB6F77}" destId="{F31C0724-19FC-4920-BD87-9ABEECF596BB}" srcOrd="4" destOrd="0" presId="urn:microsoft.com/office/officeart/2005/8/layout/hProcess11"/>
    <dgm:cxn modelId="{C3D7F138-DC0F-4A9C-86BE-30E286B75C73}" type="presParOf" srcId="{F31C0724-19FC-4920-BD87-9ABEECF596BB}" destId="{EDA99269-C0C1-4DCC-9753-FBE39CC838AC}" srcOrd="0" destOrd="0" presId="urn:microsoft.com/office/officeart/2005/8/layout/hProcess11"/>
    <dgm:cxn modelId="{FDB131D9-4FDB-457C-AAD2-0D06678ED481}" type="presParOf" srcId="{F31C0724-19FC-4920-BD87-9ABEECF596BB}" destId="{7F3BEC97-971E-46F0-8E06-4BC6AD1CD2DA}" srcOrd="1" destOrd="0" presId="urn:microsoft.com/office/officeart/2005/8/layout/hProcess11"/>
    <dgm:cxn modelId="{A81AAADF-8FCA-4E68-B247-6E13EACD247A}" type="presParOf" srcId="{F31C0724-19FC-4920-BD87-9ABEECF596BB}" destId="{4FAE4EED-7D65-4665-9C42-2D3B19BE5348}" srcOrd="2" destOrd="0" presId="urn:microsoft.com/office/officeart/2005/8/layout/hProcess11"/>
    <dgm:cxn modelId="{ED0E3FE5-F0AA-47BA-9CBE-B04BC3657DCD}" type="presParOf" srcId="{125685E0-EA62-4605-B23F-6597B7BB6F77}" destId="{5F272DE7-8A73-495B-9F06-204A90954686}" srcOrd="5" destOrd="0" presId="urn:microsoft.com/office/officeart/2005/8/layout/hProcess11"/>
    <dgm:cxn modelId="{FD8A402A-F93A-4213-B651-6ABAA8E7B3E4}" type="presParOf" srcId="{125685E0-EA62-4605-B23F-6597B7BB6F77}" destId="{2C731782-756F-46AE-B2FA-DFCD3E46FA7B}" srcOrd="6" destOrd="0" presId="urn:microsoft.com/office/officeart/2005/8/layout/hProcess11"/>
    <dgm:cxn modelId="{6FB24730-14E1-4330-B214-8B7779A547B0}" type="presParOf" srcId="{2C731782-756F-46AE-B2FA-DFCD3E46FA7B}" destId="{8B6B1C93-F668-4EFF-83C1-08E627028FCE}" srcOrd="0" destOrd="0" presId="urn:microsoft.com/office/officeart/2005/8/layout/hProcess11"/>
    <dgm:cxn modelId="{A0AD6F26-5277-4868-859E-04FD12CE7EDF}" type="presParOf" srcId="{2C731782-756F-46AE-B2FA-DFCD3E46FA7B}" destId="{E5F9B423-6CA8-4620-9CA1-43E3A169C1F3}" srcOrd="1" destOrd="0" presId="urn:microsoft.com/office/officeart/2005/8/layout/hProcess11"/>
    <dgm:cxn modelId="{59440CBF-C566-485A-8245-BA77BB3E7FF6}" type="presParOf" srcId="{2C731782-756F-46AE-B2FA-DFCD3E46FA7B}" destId="{97D820A3-B41E-4CD1-8EB2-B8B2DD47B597}" srcOrd="2" destOrd="0" presId="urn:microsoft.com/office/officeart/2005/8/layout/hProcess11"/>
    <dgm:cxn modelId="{82EF30E0-2ECF-4AF9-B990-5DF7D7D2B40F}" type="presParOf" srcId="{125685E0-EA62-4605-B23F-6597B7BB6F77}" destId="{94DAF186-D603-40EE-83F7-BE1A89C4BE69}" srcOrd="7" destOrd="0" presId="urn:microsoft.com/office/officeart/2005/8/layout/hProcess11"/>
    <dgm:cxn modelId="{63D939AD-3AE6-4E0F-AAB1-BAB397C64C07}" type="presParOf" srcId="{125685E0-EA62-4605-B23F-6597B7BB6F77}" destId="{F47EEF3C-C796-4DA0-8F01-15BA3898E2DA}" srcOrd="8" destOrd="0" presId="urn:microsoft.com/office/officeart/2005/8/layout/hProcess11"/>
    <dgm:cxn modelId="{474F59CE-0630-468A-B794-84B23C0E662D}" type="presParOf" srcId="{F47EEF3C-C796-4DA0-8F01-15BA3898E2DA}" destId="{AEFADD75-7D80-4AA1-8C5B-1D49061D3338}" srcOrd="0" destOrd="0" presId="urn:microsoft.com/office/officeart/2005/8/layout/hProcess11"/>
    <dgm:cxn modelId="{7DF2D668-3E6A-4E08-B2B6-CB5822571DE4}" type="presParOf" srcId="{F47EEF3C-C796-4DA0-8F01-15BA3898E2DA}" destId="{9AC8805C-474E-45A7-94FF-058A13EDA5B8}" srcOrd="1" destOrd="0" presId="urn:microsoft.com/office/officeart/2005/8/layout/hProcess11"/>
    <dgm:cxn modelId="{ECFA3DE2-DA75-43C9-AF90-C5D39E479504}" type="presParOf" srcId="{F47EEF3C-C796-4DA0-8F01-15BA3898E2DA}" destId="{EF988E73-0F80-4220-BC5E-731D5C7790CB}" srcOrd="2" destOrd="0" presId="urn:microsoft.com/office/officeart/2005/8/layout/hProcess11"/>
    <dgm:cxn modelId="{D70308C9-30CC-4FD3-BC31-2D799022E166}" type="presParOf" srcId="{125685E0-EA62-4605-B23F-6597B7BB6F77}" destId="{CA471151-E8E6-41DF-B0F1-53A7EB3ADEDE}" srcOrd="9" destOrd="0" presId="urn:microsoft.com/office/officeart/2005/8/layout/hProcess11"/>
    <dgm:cxn modelId="{181750B4-CC70-4C88-AED7-CEDF4381A736}" type="presParOf" srcId="{125685E0-EA62-4605-B23F-6597B7BB6F77}" destId="{2DC669B2-529A-4D23-9013-AA2609BCF5A8}" srcOrd="10" destOrd="0" presId="urn:microsoft.com/office/officeart/2005/8/layout/hProcess11"/>
    <dgm:cxn modelId="{568DC57A-A138-4788-AD57-DD8A151F8EC8}" type="presParOf" srcId="{2DC669B2-529A-4D23-9013-AA2609BCF5A8}" destId="{163F0699-A49D-4C0F-B0B7-4349A7D35F89}" srcOrd="0" destOrd="0" presId="urn:microsoft.com/office/officeart/2005/8/layout/hProcess11"/>
    <dgm:cxn modelId="{16E970D2-3910-44A5-9373-74881AE9EA5E}" type="presParOf" srcId="{2DC669B2-529A-4D23-9013-AA2609BCF5A8}" destId="{E95C837C-8F5C-4EE3-8998-E3CBF3D8FA6B}" srcOrd="1" destOrd="0" presId="urn:microsoft.com/office/officeart/2005/8/layout/hProcess11"/>
    <dgm:cxn modelId="{4812C4C2-EADE-447F-87BD-3CE1F2F01853}" type="presParOf" srcId="{2DC669B2-529A-4D23-9013-AA2609BCF5A8}" destId="{A8346F82-8535-4CA5-A240-DDDAB348E327}" srcOrd="2" destOrd="0" presId="urn:microsoft.com/office/officeart/2005/8/layout/hProcess1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4F687B-9687-4C09-927D-085DC52E308D}">
      <dsp:nvSpPr>
        <dsp:cNvPr id="0" name=""/>
        <dsp:cNvSpPr/>
      </dsp:nvSpPr>
      <dsp:spPr>
        <a:xfrm>
          <a:off x="0" y="1424209"/>
          <a:ext cx="8516002" cy="1898945"/>
        </a:xfrm>
        <a:prstGeom prst="notched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1519798-87C0-4909-AF90-3270D711A796}">
      <dsp:nvSpPr>
        <dsp:cNvPr id="0" name=""/>
        <dsp:cNvSpPr/>
      </dsp:nvSpPr>
      <dsp:spPr>
        <a:xfrm>
          <a:off x="602" y="0"/>
          <a:ext cx="1095487" cy="18989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78232" rIns="78232" bIns="78232" numCol="1" spcCol="1270" anchor="b" anchorCtr="0">
          <a:noAutofit/>
        </a:bodyPr>
        <a:lstStyle/>
        <a:p>
          <a:pPr marL="0" lvl="0" indent="0" algn="ctr" defTabSz="466725" rtl="0">
            <a:lnSpc>
              <a:spcPct val="90000"/>
            </a:lnSpc>
            <a:spcBef>
              <a:spcPct val="0"/>
            </a:spcBef>
            <a:spcAft>
              <a:spcPct val="35000"/>
            </a:spcAft>
            <a:buNone/>
          </a:pPr>
          <a:r>
            <a:rPr lang="en-US" sz="1050" kern="1200">
              <a:latin typeface="Calibri"/>
            </a:rPr>
            <a:t>Through the assessment the Social Worker and applicant articulates the required support both immediately and in the long term. </a:t>
          </a:r>
        </a:p>
      </dsp:txBody>
      <dsp:txXfrm>
        <a:off x="602" y="0"/>
        <a:ext cx="1095487" cy="1898945"/>
      </dsp:txXfrm>
    </dsp:sp>
    <dsp:sp modelId="{143E5F3D-53B0-4039-BDB5-5A11F352551B}">
      <dsp:nvSpPr>
        <dsp:cNvPr id="0" name=""/>
        <dsp:cNvSpPr/>
      </dsp:nvSpPr>
      <dsp:spPr>
        <a:xfrm>
          <a:off x="310978" y="2136313"/>
          <a:ext cx="474736" cy="47473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09DEE2E-C399-4EB8-A5B6-5341F4BFA799}">
      <dsp:nvSpPr>
        <dsp:cNvPr id="0" name=""/>
        <dsp:cNvSpPr/>
      </dsp:nvSpPr>
      <dsp:spPr>
        <a:xfrm>
          <a:off x="1133046" y="2848418"/>
          <a:ext cx="1406909" cy="18989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78232" rIns="78232" bIns="78232" numCol="1" spcCol="1270" anchor="t" anchorCtr="0">
          <a:noAutofit/>
        </a:bodyPr>
        <a:lstStyle/>
        <a:p>
          <a:pPr marL="0" lvl="0" indent="0" algn="ctr" defTabSz="466725" rtl="0">
            <a:lnSpc>
              <a:spcPct val="90000"/>
            </a:lnSpc>
            <a:spcBef>
              <a:spcPct val="0"/>
            </a:spcBef>
            <a:spcAft>
              <a:spcPct val="35000"/>
            </a:spcAft>
            <a:buNone/>
          </a:pPr>
          <a:r>
            <a:rPr lang="en-US" sz="1050" kern="1200">
              <a:latin typeface="Calibri"/>
            </a:rPr>
            <a:t>The applicant provides relevant financial information which results in the Department of Educations financial means test. </a:t>
          </a:r>
        </a:p>
      </dsp:txBody>
      <dsp:txXfrm>
        <a:off x="1133046" y="2848418"/>
        <a:ext cx="1406909" cy="1898945"/>
      </dsp:txXfrm>
    </dsp:sp>
    <dsp:sp modelId="{DC615137-F458-4C71-87CD-EDEBEB0B9BFC}">
      <dsp:nvSpPr>
        <dsp:cNvPr id="0" name=""/>
        <dsp:cNvSpPr/>
      </dsp:nvSpPr>
      <dsp:spPr>
        <a:xfrm>
          <a:off x="1599132" y="2136313"/>
          <a:ext cx="474736" cy="47473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DA99269-C0C1-4DCC-9753-FBE39CC838AC}">
      <dsp:nvSpPr>
        <dsp:cNvPr id="0" name=""/>
        <dsp:cNvSpPr/>
      </dsp:nvSpPr>
      <dsp:spPr>
        <a:xfrm>
          <a:off x="2576911" y="0"/>
          <a:ext cx="906309" cy="18989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78232" rIns="78232" bIns="78232" numCol="1" spcCol="1270" anchor="b" anchorCtr="0">
          <a:noAutofit/>
        </a:bodyPr>
        <a:lstStyle/>
        <a:p>
          <a:pPr marL="0" lvl="0" indent="0" algn="ctr" defTabSz="466725" rtl="0">
            <a:lnSpc>
              <a:spcPct val="90000"/>
            </a:lnSpc>
            <a:spcBef>
              <a:spcPct val="0"/>
            </a:spcBef>
            <a:spcAft>
              <a:spcPct val="35000"/>
            </a:spcAft>
            <a:buNone/>
          </a:pPr>
          <a:r>
            <a:rPr lang="en-US" sz="1050" kern="1200">
              <a:latin typeface="Calibri"/>
            </a:rPr>
            <a:t>The Social Worker in partnership with the carer and child's Social Worker develops the SGO support plan which acknowledges the presenting and future needs</a:t>
          </a:r>
          <a:endParaRPr lang="en-US" sz="1050" kern="1200"/>
        </a:p>
      </dsp:txBody>
      <dsp:txXfrm>
        <a:off x="2576911" y="0"/>
        <a:ext cx="906309" cy="1898945"/>
      </dsp:txXfrm>
    </dsp:sp>
    <dsp:sp modelId="{7F3BEC97-971E-46F0-8E06-4BC6AD1CD2DA}">
      <dsp:nvSpPr>
        <dsp:cNvPr id="0" name=""/>
        <dsp:cNvSpPr/>
      </dsp:nvSpPr>
      <dsp:spPr>
        <a:xfrm>
          <a:off x="2792698" y="2136313"/>
          <a:ext cx="474736" cy="47473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B6B1C93-F668-4EFF-83C1-08E627028FCE}">
      <dsp:nvSpPr>
        <dsp:cNvPr id="0" name=""/>
        <dsp:cNvSpPr/>
      </dsp:nvSpPr>
      <dsp:spPr>
        <a:xfrm>
          <a:off x="3520177" y="2848418"/>
          <a:ext cx="1318074" cy="18989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78232" rIns="78232" bIns="78232" numCol="1" spcCol="1270" anchor="t" anchorCtr="0">
          <a:noAutofit/>
        </a:bodyPr>
        <a:lstStyle/>
        <a:p>
          <a:pPr marL="0" lvl="0" indent="0" algn="ctr" defTabSz="466725" rtl="0">
            <a:lnSpc>
              <a:spcPct val="90000"/>
            </a:lnSpc>
            <a:spcBef>
              <a:spcPct val="0"/>
            </a:spcBef>
            <a:spcAft>
              <a:spcPct val="35000"/>
            </a:spcAft>
            <a:buNone/>
          </a:pPr>
          <a:r>
            <a:rPr lang="en-US" sz="1050" kern="1200">
              <a:latin typeface="Calibri"/>
            </a:rPr>
            <a:t>The SGO support plan including both practical and financial support is reviewed by the Team Manager and financial commitment is signed off by the Head of Service</a:t>
          </a:r>
          <a:endParaRPr lang="en-US" sz="1050" kern="1200"/>
        </a:p>
      </dsp:txBody>
      <dsp:txXfrm>
        <a:off x="3520177" y="2848418"/>
        <a:ext cx="1318074" cy="1898945"/>
      </dsp:txXfrm>
    </dsp:sp>
    <dsp:sp modelId="{E5F9B423-6CA8-4620-9CA1-43E3A169C1F3}">
      <dsp:nvSpPr>
        <dsp:cNvPr id="0" name=""/>
        <dsp:cNvSpPr/>
      </dsp:nvSpPr>
      <dsp:spPr>
        <a:xfrm>
          <a:off x="3941846" y="2136313"/>
          <a:ext cx="474736" cy="47473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EFADD75-7D80-4AA1-8C5B-1D49061D3338}">
      <dsp:nvSpPr>
        <dsp:cNvPr id="0" name=""/>
        <dsp:cNvSpPr/>
      </dsp:nvSpPr>
      <dsp:spPr>
        <a:xfrm>
          <a:off x="4875207" y="0"/>
          <a:ext cx="2012515" cy="18989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78232" rIns="78232" bIns="78232" numCol="1" spcCol="1270" anchor="b" anchorCtr="0">
          <a:noAutofit/>
        </a:bodyPr>
        <a:lstStyle/>
        <a:p>
          <a:pPr marL="0" lvl="0" indent="0" algn="ctr" defTabSz="466725" rtl="0">
            <a:lnSpc>
              <a:spcPct val="90000"/>
            </a:lnSpc>
            <a:spcBef>
              <a:spcPct val="0"/>
            </a:spcBef>
            <a:spcAft>
              <a:spcPct val="35000"/>
            </a:spcAft>
            <a:buNone/>
          </a:pPr>
          <a:r>
            <a:rPr lang="en-US" sz="1050" kern="1200">
              <a:latin typeface="Calibri"/>
            </a:rPr>
            <a:t>Where an exceptional allowance is requested, in CCC a form is completed and this is sent for Director approval as it sits outside of policy.  In PCC, this is considered at the Exceptional Circumstances panel, before being sent to Service Director for consideration.</a:t>
          </a:r>
        </a:p>
      </dsp:txBody>
      <dsp:txXfrm>
        <a:off x="4875207" y="0"/>
        <a:ext cx="2012515" cy="1898945"/>
      </dsp:txXfrm>
    </dsp:sp>
    <dsp:sp modelId="{9AC8805C-474E-45A7-94FF-058A13EDA5B8}">
      <dsp:nvSpPr>
        <dsp:cNvPr id="0" name=""/>
        <dsp:cNvSpPr/>
      </dsp:nvSpPr>
      <dsp:spPr>
        <a:xfrm>
          <a:off x="5644096" y="2136313"/>
          <a:ext cx="474736" cy="47473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63F0699-A49D-4C0F-B0B7-4349A7D35F89}">
      <dsp:nvSpPr>
        <dsp:cNvPr id="0" name=""/>
        <dsp:cNvSpPr/>
      </dsp:nvSpPr>
      <dsp:spPr>
        <a:xfrm>
          <a:off x="6924678" y="2848418"/>
          <a:ext cx="739120" cy="18989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78232" rIns="78232" bIns="78232" numCol="1" spcCol="1270" anchor="t" anchorCtr="0">
          <a:noAutofit/>
        </a:bodyPr>
        <a:lstStyle/>
        <a:p>
          <a:pPr marL="0" lvl="0" indent="0" algn="ctr" defTabSz="466725" rtl="0">
            <a:lnSpc>
              <a:spcPct val="90000"/>
            </a:lnSpc>
            <a:spcBef>
              <a:spcPct val="0"/>
            </a:spcBef>
            <a:spcAft>
              <a:spcPct val="35000"/>
            </a:spcAft>
            <a:buNone/>
          </a:pPr>
          <a:r>
            <a:rPr lang="en-US" sz="1050" kern="1200">
              <a:latin typeface="Calibri"/>
            </a:rPr>
            <a:t>The final SGO plan is shared with the carer and relevant legal parties. </a:t>
          </a:r>
        </a:p>
      </dsp:txBody>
      <dsp:txXfrm>
        <a:off x="6924678" y="2848418"/>
        <a:ext cx="739120" cy="1898945"/>
      </dsp:txXfrm>
    </dsp:sp>
    <dsp:sp modelId="{E95C837C-8F5C-4EE3-8998-E3CBF3D8FA6B}">
      <dsp:nvSpPr>
        <dsp:cNvPr id="0" name=""/>
        <dsp:cNvSpPr/>
      </dsp:nvSpPr>
      <dsp:spPr>
        <a:xfrm>
          <a:off x="7056870" y="2136313"/>
          <a:ext cx="474736" cy="47473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3F3D040-D360-4DF9-9173-98FA48FE5899}" type="datetimeFigureOut">
              <a:rPr lang="en-GB" smtClean="0"/>
              <a:t>22/09/2025</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8C508FC-7AFA-4F22-A6C5-C6A8EC01EBD6}" type="slidenum">
              <a:rPr lang="en-GB" smtClean="0"/>
              <a:t>‹#›</a:t>
            </a:fld>
            <a:endParaRPr lang="en-GB"/>
          </a:p>
        </p:txBody>
      </p:sp>
    </p:spTree>
    <p:extLst>
      <p:ext uri="{BB962C8B-B14F-4D97-AF65-F5344CB8AC3E}">
        <p14:creationId xmlns:p14="http://schemas.microsoft.com/office/powerpoint/2010/main" val="33392688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BCAD085-E8A6-8845-BD4E-CB4CCA059FC4}" type="datetimeFigureOut">
              <a:rPr lang="en-US" smtClean="0"/>
              <a:t>9/22/2025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9/22/2025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9/22/2025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9/22/2025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9/22/2025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CAD085-E8A6-8845-BD4E-CB4CCA059FC4}" type="datetimeFigureOut">
              <a:rPr lang="en-US" smtClean="0"/>
              <a:t>9/22/2025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BCAD085-E8A6-8845-BD4E-CB4CCA059FC4}" type="datetimeFigureOut">
              <a:rPr lang="en-US" smtClean="0"/>
              <a:t>9/22/2025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BCAD085-E8A6-8845-BD4E-CB4CCA059FC4}" type="datetimeFigureOut">
              <a:rPr lang="en-US" smtClean="0"/>
              <a:t>9/22/2025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9/22/2025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9/22/2025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9/22/2025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9/22/2025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png"/><Relationship Id="rId7" Type="http://schemas.openxmlformats.org/officeDocument/2006/relationships/diagramColors" Target="../diagrams/colors1.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ambridgeshire County Council ...">
            <a:extLst>
              <a:ext uri="{FF2B5EF4-FFF2-40B4-BE49-F238E27FC236}">
                <a16:creationId xmlns:a16="http://schemas.microsoft.com/office/drawing/2014/main" id="{70C39461-D1C4-959D-E0C2-2EF0FDE8A47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2076"/>
            <a:ext cx="3905250" cy="117157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Peterborough-city-council - Centre 33">
            <a:extLst>
              <a:ext uri="{FF2B5EF4-FFF2-40B4-BE49-F238E27FC236}">
                <a16:creationId xmlns:a16="http://schemas.microsoft.com/office/drawing/2014/main" id="{8ADFF987-6344-F2C4-22CD-803AF8BB863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06052" y="141287"/>
            <a:ext cx="3867150" cy="1181100"/>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a:extLst>
              <a:ext uri="{FF2B5EF4-FFF2-40B4-BE49-F238E27FC236}">
                <a16:creationId xmlns:a16="http://schemas.microsoft.com/office/drawing/2014/main" id="{6DA33D33-97E7-5036-8501-19A2AE133C8F}"/>
              </a:ext>
            </a:extLst>
          </p:cNvPr>
          <p:cNvSpPr>
            <a:spLocks noGrp="1"/>
          </p:cNvSpPr>
          <p:nvPr>
            <p:ph type="title"/>
          </p:nvPr>
        </p:nvSpPr>
        <p:spPr>
          <a:xfrm>
            <a:off x="176489" y="2775694"/>
            <a:ext cx="8791021" cy="2284822"/>
          </a:xfrm>
        </p:spPr>
        <p:txBody>
          <a:bodyPr vert="horz" lIns="91440" tIns="45720" rIns="91440" bIns="45720" rtlCol="0" anchor="t">
            <a:normAutofit/>
          </a:bodyPr>
          <a:lstStyle/>
          <a:p>
            <a:pPr defTabSz="914400">
              <a:lnSpc>
                <a:spcPct val="90000"/>
              </a:lnSpc>
            </a:pPr>
            <a:r>
              <a:rPr lang="en-US" sz="3900" kern="1200">
                <a:latin typeface="+mj-lt"/>
                <a:ea typeface="+mj-ea"/>
                <a:cs typeface="+mj-cs"/>
              </a:rPr>
              <a:t>Support for Special Guardians in Cambridgeshire and Peterborough </a:t>
            </a:r>
          </a:p>
        </p:txBody>
      </p:sp>
    </p:spTree>
    <p:extLst>
      <p:ext uri="{BB962C8B-B14F-4D97-AF65-F5344CB8AC3E}">
        <p14:creationId xmlns:p14="http://schemas.microsoft.com/office/powerpoint/2010/main" val="600549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7"/>
                                        </p:tgtEl>
                                        <p:attrNameLst>
                                          <p:attrName>style.visibility</p:attrName>
                                        </p:attrNameLst>
                                      </p:cBhvr>
                                      <p:to>
                                        <p:strVal val="visible"/>
                                      </p:to>
                                    </p:set>
                                    <p:animEffect transition="in" filter="fade">
                                      <p:cBhvr>
                                        <p:cTn id="7" dur="7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F854FE-973C-D2B1-01F0-79F693CF8E79}"/>
            </a:ext>
          </a:extLst>
        </p:cNvPr>
        <p:cNvGrpSpPr/>
        <p:nvPr/>
      </p:nvGrpSpPr>
      <p:grpSpPr>
        <a:xfrm>
          <a:off x="0" y="0"/>
          <a:ext cx="0" cy="0"/>
          <a:chOff x="0" y="0"/>
          <a:chExt cx="0" cy="0"/>
        </a:xfrm>
      </p:grpSpPr>
      <p:pic>
        <p:nvPicPr>
          <p:cNvPr id="1026" name="Picture 2" descr="Cambridgeshire County Council ...">
            <a:extLst>
              <a:ext uri="{FF2B5EF4-FFF2-40B4-BE49-F238E27FC236}">
                <a16:creationId xmlns:a16="http://schemas.microsoft.com/office/drawing/2014/main" id="{BDE980BC-E064-3691-68FA-7E62722075D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2076"/>
            <a:ext cx="3905250" cy="117157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Peterborough-city-council - Centre 33">
            <a:extLst>
              <a:ext uri="{FF2B5EF4-FFF2-40B4-BE49-F238E27FC236}">
                <a16:creationId xmlns:a16="http://schemas.microsoft.com/office/drawing/2014/main" id="{1595B216-5D70-7F31-61AC-CD626163BBF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06052" y="141287"/>
            <a:ext cx="3867150" cy="11811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B08919CA-ED60-662F-878E-EF42AEE78515}"/>
              </a:ext>
            </a:extLst>
          </p:cNvPr>
          <p:cNvSpPr txBox="1"/>
          <p:nvPr/>
        </p:nvSpPr>
        <p:spPr>
          <a:xfrm>
            <a:off x="4168297" y="1530388"/>
            <a:ext cx="4572000" cy="5327612"/>
          </a:xfrm>
          <a:prstGeom prst="rect">
            <a:avLst/>
          </a:prstGeom>
          <a:noFill/>
        </p:spPr>
        <p:txBody>
          <a:bodyPr wrap="square">
            <a:spAutoFit/>
          </a:bodyPr>
          <a:lstStyle/>
          <a:p>
            <a:pPr>
              <a:lnSpc>
                <a:spcPct val="90000"/>
              </a:lnSpc>
            </a:pPr>
            <a:r>
              <a:rPr lang="en-US" sz="1800">
                <a:solidFill>
                  <a:schemeClr val="tx1">
                    <a:alpha val="80000"/>
                  </a:schemeClr>
                </a:solidFill>
                <a:ea typeface="Calibri"/>
                <a:cs typeface="Calibri"/>
              </a:rPr>
              <a:t>It is estimated there are 132,000 children residing in kinship care nationally. </a:t>
            </a:r>
          </a:p>
          <a:p>
            <a:pPr>
              <a:lnSpc>
                <a:spcPct val="90000"/>
              </a:lnSpc>
            </a:pPr>
            <a:endParaRPr lang="en-US" sz="1800">
              <a:solidFill>
                <a:schemeClr val="tx1">
                  <a:alpha val="80000"/>
                </a:schemeClr>
              </a:solidFill>
              <a:ea typeface="Calibri"/>
              <a:cs typeface="Calibri"/>
            </a:endParaRPr>
          </a:p>
          <a:p>
            <a:pPr>
              <a:lnSpc>
                <a:spcPct val="90000"/>
              </a:lnSpc>
            </a:pPr>
            <a:r>
              <a:rPr lang="en-US" sz="1800">
                <a:solidFill>
                  <a:schemeClr val="tx1">
                    <a:alpha val="80000"/>
                  </a:schemeClr>
                </a:solidFill>
                <a:ea typeface="Calibri"/>
                <a:cs typeface="Calibri"/>
              </a:rPr>
              <a:t>There has an been increased focus on this important demographic reinforced through government papers and the recent publication of the Kinship Statutory Guidance (October 2024) </a:t>
            </a:r>
          </a:p>
          <a:p>
            <a:pPr>
              <a:lnSpc>
                <a:spcPct val="90000"/>
              </a:lnSpc>
            </a:pPr>
            <a:endParaRPr lang="en-US" sz="1800">
              <a:solidFill>
                <a:schemeClr val="tx1">
                  <a:alpha val="80000"/>
                </a:schemeClr>
              </a:solidFill>
              <a:ea typeface="Calibri"/>
              <a:cs typeface="Calibri"/>
            </a:endParaRPr>
          </a:p>
          <a:p>
            <a:pPr>
              <a:lnSpc>
                <a:spcPct val="90000"/>
              </a:lnSpc>
            </a:pPr>
            <a:r>
              <a:rPr lang="en-US" sz="1800">
                <a:solidFill>
                  <a:schemeClr val="tx1">
                    <a:alpha val="80000"/>
                  </a:schemeClr>
                </a:solidFill>
                <a:ea typeface="Calibri"/>
                <a:cs typeface="Calibri"/>
              </a:rPr>
              <a:t>The experience of Kinship carers is well documented and most recently published in the Kinship Survey 2024 (Kinship charity). The survey demonstrated that approximately 73% of the respondents were grandparents, with 13% other close family members. </a:t>
            </a:r>
          </a:p>
          <a:p>
            <a:pPr>
              <a:lnSpc>
                <a:spcPct val="90000"/>
              </a:lnSpc>
            </a:pPr>
            <a:endParaRPr lang="en-US">
              <a:solidFill>
                <a:schemeClr val="tx1">
                  <a:alpha val="80000"/>
                </a:schemeClr>
              </a:solidFill>
              <a:ea typeface="Calibri"/>
              <a:cs typeface="Calibri"/>
            </a:endParaRPr>
          </a:p>
          <a:p>
            <a:pPr>
              <a:lnSpc>
                <a:spcPct val="90000"/>
              </a:lnSpc>
            </a:pPr>
            <a:r>
              <a:rPr lang="en-US" sz="1800">
                <a:solidFill>
                  <a:schemeClr val="tx1">
                    <a:alpha val="80000"/>
                  </a:schemeClr>
                </a:solidFill>
                <a:ea typeface="Calibri"/>
                <a:cs typeface="Calibri"/>
              </a:rPr>
              <a:t>The survey further demonstrated that 1 in 8 carers are concerned about caring for children in the long term and were impacted significantly by the challenges of kinship care. </a:t>
            </a:r>
          </a:p>
        </p:txBody>
      </p:sp>
      <p:sp>
        <p:nvSpPr>
          <p:cNvPr id="5" name="TextBox 4">
            <a:extLst>
              <a:ext uri="{FF2B5EF4-FFF2-40B4-BE49-F238E27FC236}">
                <a16:creationId xmlns:a16="http://schemas.microsoft.com/office/drawing/2014/main" id="{4C691C89-E7DC-E5D0-95C2-A2FAE5ED5F91}"/>
              </a:ext>
            </a:extLst>
          </p:cNvPr>
          <p:cNvSpPr txBox="1"/>
          <p:nvPr/>
        </p:nvSpPr>
        <p:spPr>
          <a:xfrm>
            <a:off x="169102" y="3105834"/>
            <a:ext cx="4572000" cy="646331"/>
          </a:xfrm>
          <a:prstGeom prst="rect">
            <a:avLst/>
          </a:prstGeom>
          <a:noFill/>
        </p:spPr>
        <p:txBody>
          <a:bodyPr wrap="square">
            <a:spAutoFit/>
          </a:bodyPr>
          <a:lstStyle/>
          <a:p>
            <a:r>
              <a:rPr lang="en-US" sz="3600">
                <a:ea typeface="Calibri"/>
                <a:cs typeface="Calibri"/>
              </a:rPr>
              <a:t>National Context</a:t>
            </a:r>
            <a:endParaRPr lang="en-GB" sz="3600"/>
          </a:p>
        </p:txBody>
      </p:sp>
    </p:spTree>
    <p:extLst>
      <p:ext uri="{BB962C8B-B14F-4D97-AF65-F5344CB8AC3E}">
        <p14:creationId xmlns:p14="http://schemas.microsoft.com/office/powerpoint/2010/main" val="23850240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11D27A-6638-AA2C-9954-87CFC654BCF1}"/>
            </a:ext>
          </a:extLst>
        </p:cNvPr>
        <p:cNvGrpSpPr/>
        <p:nvPr/>
      </p:nvGrpSpPr>
      <p:grpSpPr>
        <a:xfrm>
          <a:off x="0" y="0"/>
          <a:ext cx="0" cy="0"/>
          <a:chOff x="0" y="0"/>
          <a:chExt cx="0" cy="0"/>
        </a:xfrm>
      </p:grpSpPr>
      <p:pic>
        <p:nvPicPr>
          <p:cNvPr id="1026" name="Picture 2" descr="Cambridgeshire County Council ...">
            <a:extLst>
              <a:ext uri="{FF2B5EF4-FFF2-40B4-BE49-F238E27FC236}">
                <a16:creationId xmlns:a16="http://schemas.microsoft.com/office/drawing/2014/main" id="{EC8377D3-7E6F-564E-0F8D-DEC521E527A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2076"/>
            <a:ext cx="3905250" cy="117157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Peterborough-city-council - Centre 33">
            <a:extLst>
              <a:ext uri="{FF2B5EF4-FFF2-40B4-BE49-F238E27FC236}">
                <a16:creationId xmlns:a16="http://schemas.microsoft.com/office/drawing/2014/main" id="{35BFB16B-FA4D-9EF2-B347-193655717B5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06052" y="98155"/>
            <a:ext cx="3867150" cy="11811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670A1085-8F91-9445-534F-C73BBAF266FA}"/>
              </a:ext>
            </a:extLst>
          </p:cNvPr>
          <p:cNvSpPr txBox="1"/>
          <p:nvPr/>
        </p:nvSpPr>
        <p:spPr>
          <a:xfrm>
            <a:off x="170798" y="2605793"/>
            <a:ext cx="8397004" cy="3717941"/>
          </a:xfrm>
          <a:prstGeom prst="rect">
            <a:avLst/>
          </a:prstGeom>
          <a:noFill/>
        </p:spPr>
        <p:txBody>
          <a:bodyPr wrap="square">
            <a:spAutoFit/>
          </a:bodyPr>
          <a:lstStyle/>
          <a:p>
            <a:pPr indent="-228600" defTabSz="914400">
              <a:lnSpc>
                <a:spcPct val="90000"/>
              </a:lnSpc>
              <a:spcAft>
                <a:spcPts val="600"/>
              </a:spcAft>
              <a:buFont typeface="Arial" panose="020B0604020202020204" pitchFamily="34" charset="0"/>
              <a:buChar char="•"/>
            </a:pPr>
            <a:r>
              <a:rPr lang="en-US" sz="1800">
                <a:solidFill>
                  <a:schemeClr val="tx1">
                    <a:alpha val="80000"/>
                  </a:schemeClr>
                </a:solidFill>
              </a:rPr>
              <a:t>Cambridgeshire has a developing landscape for kinship carers. The Authority is working hard to promote children residing with those that matter most to them.  </a:t>
            </a:r>
          </a:p>
          <a:p>
            <a:pPr indent="-228600" defTabSz="914400">
              <a:lnSpc>
                <a:spcPct val="90000"/>
              </a:lnSpc>
              <a:spcAft>
                <a:spcPts val="600"/>
              </a:spcAft>
              <a:buFont typeface="Arial" panose="020B0604020202020204" pitchFamily="34" charset="0"/>
              <a:buChar char="•"/>
            </a:pPr>
            <a:r>
              <a:rPr lang="en-US" sz="1800">
                <a:solidFill>
                  <a:schemeClr val="tx1">
                    <a:alpha val="80000"/>
                  </a:schemeClr>
                </a:solidFill>
              </a:rPr>
              <a:t>Statistically, 42 Kinship carers were considered at Fostering panel for Regulation 27 approval in 2024-2025 in comparison with 34 the previous year </a:t>
            </a:r>
            <a:r>
              <a:rPr lang="en-US" sz="1800" b="1">
                <a:solidFill>
                  <a:schemeClr val="tx1">
                    <a:alpha val="80000"/>
                  </a:schemeClr>
                </a:solidFill>
              </a:rPr>
              <a:t>(an increase in 23%)</a:t>
            </a:r>
            <a:r>
              <a:rPr lang="en-US" sz="1800">
                <a:solidFill>
                  <a:schemeClr val="tx1">
                    <a:alpha val="80000"/>
                  </a:schemeClr>
                </a:solidFill>
              </a:rPr>
              <a:t>  when Peterborough and Cambridgeshire were combined authorities. </a:t>
            </a:r>
          </a:p>
          <a:p>
            <a:pPr indent="-228600" defTabSz="914400">
              <a:lnSpc>
                <a:spcPct val="90000"/>
              </a:lnSpc>
              <a:spcAft>
                <a:spcPts val="600"/>
              </a:spcAft>
              <a:buFont typeface="Arial" panose="020B0604020202020204" pitchFamily="34" charset="0"/>
              <a:buChar char="•"/>
            </a:pPr>
            <a:r>
              <a:rPr lang="en-US" sz="1800">
                <a:solidFill>
                  <a:schemeClr val="tx1">
                    <a:alpha val="80000"/>
                  </a:schemeClr>
                </a:solidFill>
              </a:rPr>
              <a:t>There has also been a significant increase in the regulation 24 population with 60 carers being supported during the 23-24 fiscal year and98  supported during 24-25 year </a:t>
            </a:r>
            <a:r>
              <a:rPr lang="en-US" sz="1800" b="1">
                <a:solidFill>
                  <a:schemeClr val="tx1">
                    <a:alpha val="80000"/>
                  </a:schemeClr>
                </a:solidFill>
              </a:rPr>
              <a:t> (an increase in 68%).  </a:t>
            </a:r>
            <a:r>
              <a:rPr lang="en-US" sz="1800">
                <a:solidFill>
                  <a:schemeClr val="tx1">
                    <a:alpha val="80000"/>
                  </a:schemeClr>
                </a:solidFill>
              </a:rPr>
              <a:t> </a:t>
            </a:r>
          </a:p>
          <a:p>
            <a:pPr indent="-228600" defTabSz="914400">
              <a:lnSpc>
                <a:spcPct val="90000"/>
              </a:lnSpc>
              <a:spcAft>
                <a:spcPts val="600"/>
              </a:spcAft>
              <a:buFont typeface="Arial" panose="020B0604020202020204" pitchFamily="34" charset="0"/>
              <a:buChar char="•"/>
            </a:pPr>
            <a:r>
              <a:rPr lang="en-US" sz="1800" b="1">
                <a:solidFill>
                  <a:schemeClr val="tx1">
                    <a:alpha val="80000"/>
                  </a:schemeClr>
                </a:solidFill>
              </a:rPr>
              <a:t> </a:t>
            </a:r>
            <a:r>
              <a:rPr lang="en-US" sz="1800">
                <a:solidFill>
                  <a:schemeClr val="tx1">
                    <a:alpha val="80000"/>
                  </a:schemeClr>
                </a:solidFill>
              </a:rPr>
              <a:t>In the fiscal year 2024-2025 the Authority has  supported</a:t>
            </a:r>
            <a:r>
              <a:rPr lang="en-US" sz="1800" b="1">
                <a:solidFill>
                  <a:schemeClr val="tx1">
                    <a:alpha val="80000"/>
                  </a:schemeClr>
                </a:solidFill>
              </a:rPr>
              <a:t> </a:t>
            </a:r>
            <a:r>
              <a:rPr lang="en-US" sz="1800">
                <a:solidFill>
                  <a:schemeClr val="tx1">
                    <a:alpha val="80000"/>
                  </a:schemeClr>
                </a:solidFill>
              </a:rPr>
              <a:t>56 new Regulation24 Kinship carers.  </a:t>
            </a:r>
          </a:p>
          <a:p>
            <a:pPr indent="-228600" defTabSz="914400">
              <a:lnSpc>
                <a:spcPct val="90000"/>
              </a:lnSpc>
              <a:spcAft>
                <a:spcPts val="600"/>
              </a:spcAft>
              <a:buFont typeface="Arial" panose="020B0604020202020204" pitchFamily="34" charset="0"/>
              <a:buChar char="•"/>
            </a:pPr>
            <a:r>
              <a:rPr lang="en-US" sz="1800">
                <a:solidFill>
                  <a:schemeClr val="tx1">
                    <a:alpha val="80000"/>
                  </a:schemeClr>
                </a:solidFill>
              </a:rPr>
              <a:t>The Authority has seen a </a:t>
            </a:r>
            <a:r>
              <a:rPr lang="en-US" sz="1800" b="1">
                <a:solidFill>
                  <a:schemeClr val="tx1">
                    <a:alpha val="80000"/>
                  </a:schemeClr>
                </a:solidFill>
              </a:rPr>
              <a:t>100% increase </a:t>
            </a:r>
            <a:r>
              <a:rPr lang="en-US" sz="1800">
                <a:solidFill>
                  <a:schemeClr val="tx1">
                    <a:alpha val="80000"/>
                  </a:schemeClr>
                </a:solidFill>
              </a:rPr>
              <a:t>in the number of  Regulation 27 Kinship carers( 24 vs 48) Between April 2024 and July 2025. </a:t>
            </a:r>
          </a:p>
          <a:p>
            <a:pPr marL="342900" indent="-228600" defTabSz="914400">
              <a:lnSpc>
                <a:spcPct val="90000"/>
              </a:lnSpc>
              <a:spcAft>
                <a:spcPts val="600"/>
              </a:spcAft>
              <a:buFont typeface="Arial" panose="020B0604020202020204" pitchFamily="34" charset="0"/>
              <a:buChar char="•"/>
            </a:pPr>
            <a:endParaRPr lang="en-US" sz="1800">
              <a:solidFill>
                <a:schemeClr val="tx1">
                  <a:alpha val="80000"/>
                </a:schemeClr>
              </a:solidFill>
            </a:endParaRPr>
          </a:p>
        </p:txBody>
      </p:sp>
      <p:sp>
        <p:nvSpPr>
          <p:cNvPr id="5" name="TextBox 4">
            <a:extLst>
              <a:ext uri="{FF2B5EF4-FFF2-40B4-BE49-F238E27FC236}">
                <a16:creationId xmlns:a16="http://schemas.microsoft.com/office/drawing/2014/main" id="{E6C98AA1-0EC2-0051-6413-2B36B1B05569}"/>
              </a:ext>
            </a:extLst>
          </p:cNvPr>
          <p:cNvSpPr txBox="1"/>
          <p:nvPr/>
        </p:nvSpPr>
        <p:spPr>
          <a:xfrm>
            <a:off x="2083300" y="1457668"/>
            <a:ext cx="4572000" cy="954107"/>
          </a:xfrm>
          <a:prstGeom prst="rect">
            <a:avLst/>
          </a:prstGeom>
          <a:noFill/>
        </p:spPr>
        <p:txBody>
          <a:bodyPr wrap="square">
            <a:spAutoFit/>
          </a:bodyPr>
          <a:lstStyle/>
          <a:p>
            <a:pPr algn="ctr"/>
            <a:r>
              <a:rPr lang="en-US" sz="2800" kern="1200">
                <a:latin typeface="+mj-lt"/>
                <a:ea typeface="+mj-ea"/>
                <a:cs typeface="+mj-cs"/>
              </a:rPr>
              <a:t>Local Context in Cambridgeshire </a:t>
            </a:r>
            <a:endParaRPr lang="en-GB" sz="2800"/>
          </a:p>
        </p:txBody>
      </p:sp>
    </p:spTree>
    <p:extLst>
      <p:ext uri="{BB962C8B-B14F-4D97-AF65-F5344CB8AC3E}">
        <p14:creationId xmlns:p14="http://schemas.microsoft.com/office/powerpoint/2010/main" val="13988756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EFF97F-6B60-839F-3585-E2367D62DD29}"/>
            </a:ext>
          </a:extLst>
        </p:cNvPr>
        <p:cNvGrpSpPr/>
        <p:nvPr/>
      </p:nvGrpSpPr>
      <p:grpSpPr>
        <a:xfrm>
          <a:off x="0" y="0"/>
          <a:ext cx="0" cy="0"/>
          <a:chOff x="0" y="0"/>
          <a:chExt cx="0" cy="0"/>
        </a:xfrm>
      </p:grpSpPr>
      <p:pic>
        <p:nvPicPr>
          <p:cNvPr id="1026" name="Picture 2" descr="Cambridgeshire County Council ...">
            <a:extLst>
              <a:ext uri="{FF2B5EF4-FFF2-40B4-BE49-F238E27FC236}">
                <a16:creationId xmlns:a16="http://schemas.microsoft.com/office/drawing/2014/main" id="{67ADD8FE-1BA8-1D4B-3B20-1AB632168BF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2076"/>
            <a:ext cx="3905250" cy="117157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Peterborough-city-council - Centre 33">
            <a:extLst>
              <a:ext uri="{FF2B5EF4-FFF2-40B4-BE49-F238E27FC236}">
                <a16:creationId xmlns:a16="http://schemas.microsoft.com/office/drawing/2014/main" id="{856CF65C-FB98-4FA9-5DD6-186206361F8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06052" y="141287"/>
            <a:ext cx="3867150" cy="11811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34B30599-DD3D-9F14-4CF1-BE9747467527}"/>
              </a:ext>
            </a:extLst>
          </p:cNvPr>
          <p:cNvSpPr txBox="1"/>
          <p:nvPr/>
        </p:nvSpPr>
        <p:spPr>
          <a:xfrm>
            <a:off x="0" y="1322387"/>
            <a:ext cx="6248400" cy="6186309"/>
          </a:xfrm>
          <a:prstGeom prst="rect">
            <a:avLst/>
          </a:prstGeom>
          <a:noFill/>
        </p:spPr>
        <p:txBody>
          <a:bodyPr wrap="square" lIns="91440" tIns="45720" rIns="91440" bIns="45720" anchor="t">
            <a:spAutoFit/>
          </a:bodyPr>
          <a:lstStyle/>
          <a:p>
            <a:pPr marL="514350" indent="-514350">
              <a:buAutoNum type="arabicParenR"/>
            </a:pPr>
            <a:r>
              <a:rPr lang="en-US" sz="1800">
                <a:ea typeface="Calibri"/>
                <a:cs typeface="Calibri"/>
              </a:rPr>
              <a:t>Cambridgeshire is receiving a considerable increase in requests for enhanced payments outside of policy that require Director Level discretion. We acknowledge an increase in families from lower income families and smaller accommodations.</a:t>
            </a:r>
          </a:p>
          <a:p>
            <a:pPr marL="514350" indent="-514350">
              <a:buAutoNum type="arabicParenR"/>
            </a:pPr>
            <a:r>
              <a:rPr lang="en-US" sz="1800">
                <a:ea typeface="Calibri"/>
                <a:cs typeface="Calibri"/>
              </a:rPr>
              <a:t> Cambridgeshire is </a:t>
            </a:r>
            <a:r>
              <a:rPr lang="en-US" sz="1800" err="1">
                <a:ea typeface="Calibri"/>
                <a:cs typeface="Calibri"/>
              </a:rPr>
              <a:t>utilising</a:t>
            </a:r>
            <a:r>
              <a:rPr lang="en-US" sz="1800">
                <a:ea typeface="Calibri"/>
                <a:cs typeface="Calibri"/>
              </a:rPr>
              <a:t> the Form K assessment framework and SGO support plan</a:t>
            </a:r>
          </a:p>
          <a:p>
            <a:pPr marL="514350" indent="-514350">
              <a:buAutoNum type="arabicParenR"/>
            </a:pPr>
            <a:r>
              <a:rPr lang="en-US" sz="1800">
                <a:ea typeface="Calibri"/>
                <a:cs typeface="Calibri"/>
              </a:rPr>
              <a:t>Cambridgeshire has worked with the DfE funded project practice guides to publish its Local Offer and has recently recruited a kinship ambassador to support with improving the </a:t>
            </a:r>
            <a:r>
              <a:rPr lang="en-US">
                <a:ea typeface="Calibri"/>
                <a:cs typeface="Calibri"/>
              </a:rPr>
              <a:t>Authority's</a:t>
            </a:r>
            <a:r>
              <a:rPr lang="en-US" sz="1800">
                <a:ea typeface="Calibri"/>
                <a:cs typeface="Calibri"/>
              </a:rPr>
              <a:t> response to kinship needs</a:t>
            </a:r>
          </a:p>
          <a:p>
            <a:pPr marL="514350" indent="-514350">
              <a:buAutoNum type="arabicParenR"/>
            </a:pPr>
            <a:r>
              <a:rPr lang="en-US" sz="1800">
                <a:ea typeface="Calibri"/>
                <a:cs typeface="Calibri"/>
              </a:rPr>
              <a:t>Cambridgeshire has published its Local Offer and is working hard to build communities with Kinship Carers to be responsive at the first point of need and provide excellent training and support</a:t>
            </a:r>
          </a:p>
          <a:p>
            <a:pPr marL="514350" indent="-514350">
              <a:buAutoNum type="arabicParenR"/>
            </a:pPr>
            <a:r>
              <a:rPr lang="en-US" sz="1800">
                <a:ea typeface="Calibri"/>
                <a:cs typeface="Calibri"/>
              </a:rPr>
              <a:t>Cambridgeshire has released a non detriment offer – this ensures that where suitable for a child there is an advanced offer of remuneration for carers who consider a Special Guardianship Offer to care for children throughout their childhood. </a:t>
            </a:r>
          </a:p>
          <a:p>
            <a:pPr marL="514350" indent="-514350">
              <a:buAutoNum type="arabicParenR"/>
            </a:pPr>
            <a:endParaRPr lang="en-US" sz="1800">
              <a:ea typeface="Calibri"/>
              <a:cs typeface="Calibri"/>
            </a:endParaRPr>
          </a:p>
          <a:p>
            <a:pPr marL="514350" indent="-514350">
              <a:buAutoNum type="arabicParenR"/>
            </a:pPr>
            <a:endParaRPr lang="en-US" sz="1800">
              <a:ea typeface="Calibri"/>
              <a:cs typeface="Calibri"/>
            </a:endParaRPr>
          </a:p>
        </p:txBody>
      </p:sp>
      <p:pic>
        <p:nvPicPr>
          <p:cNvPr id="4" name="Picture 3" descr="A collage of images of people and a child&#10;&#10;AI-generated content may be incorrect.">
            <a:extLst>
              <a:ext uri="{FF2B5EF4-FFF2-40B4-BE49-F238E27FC236}">
                <a16:creationId xmlns:a16="http://schemas.microsoft.com/office/drawing/2014/main" id="{5185E0AB-D807-B7C2-48DC-AC015E3F9720}"/>
              </a:ext>
            </a:extLst>
          </p:cNvPr>
          <p:cNvPicPr>
            <a:picLocks noChangeAspect="1"/>
          </p:cNvPicPr>
          <p:nvPr/>
        </p:nvPicPr>
        <p:blipFill>
          <a:blip r:embed="rId4"/>
          <a:stretch>
            <a:fillRect/>
          </a:stretch>
        </p:blipFill>
        <p:spPr>
          <a:xfrm>
            <a:off x="6248400" y="4277042"/>
            <a:ext cx="2895600" cy="2152650"/>
          </a:xfrm>
          <a:prstGeom prst="rect">
            <a:avLst/>
          </a:prstGeom>
        </p:spPr>
      </p:pic>
      <p:pic>
        <p:nvPicPr>
          <p:cNvPr id="5" name="Picture 4" descr="A screenshot of a social media post&#10;&#10;AI-generated content may be incorrect.">
            <a:extLst>
              <a:ext uri="{FF2B5EF4-FFF2-40B4-BE49-F238E27FC236}">
                <a16:creationId xmlns:a16="http://schemas.microsoft.com/office/drawing/2014/main" id="{A0BA6F3F-E92B-25B4-8519-7A2AFBBC7839}"/>
              </a:ext>
            </a:extLst>
          </p:cNvPr>
          <p:cNvPicPr>
            <a:picLocks noChangeAspect="1"/>
          </p:cNvPicPr>
          <p:nvPr/>
        </p:nvPicPr>
        <p:blipFill>
          <a:blip r:embed="rId5"/>
          <a:stretch>
            <a:fillRect/>
          </a:stretch>
        </p:blipFill>
        <p:spPr>
          <a:xfrm>
            <a:off x="6076950" y="2503487"/>
            <a:ext cx="3067050" cy="1152525"/>
          </a:xfrm>
          <a:prstGeom prst="rect">
            <a:avLst/>
          </a:prstGeom>
        </p:spPr>
      </p:pic>
    </p:spTree>
    <p:extLst>
      <p:ext uri="{BB962C8B-B14F-4D97-AF65-F5344CB8AC3E}">
        <p14:creationId xmlns:p14="http://schemas.microsoft.com/office/powerpoint/2010/main" val="41829150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136289-FD44-1F11-8BA9-75FCD76AEBD2}"/>
            </a:ext>
          </a:extLst>
        </p:cNvPr>
        <p:cNvGrpSpPr/>
        <p:nvPr/>
      </p:nvGrpSpPr>
      <p:grpSpPr>
        <a:xfrm>
          <a:off x="0" y="0"/>
          <a:ext cx="0" cy="0"/>
          <a:chOff x="0" y="0"/>
          <a:chExt cx="0" cy="0"/>
        </a:xfrm>
      </p:grpSpPr>
      <p:pic>
        <p:nvPicPr>
          <p:cNvPr id="1026" name="Picture 2" descr="Cambridgeshire County Council ...">
            <a:extLst>
              <a:ext uri="{FF2B5EF4-FFF2-40B4-BE49-F238E27FC236}">
                <a16:creationId xmlns:a16="http://schemas.microsoft.com/office/drawing/2014/main" id="{0088799D-AE1C-EA36-42A7-AFE4A698CE2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2076"/>
            <a:ext cx="3905250" cy="117157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Peterborough-city-council - Centre 33">
            <a:extLst>
              <a:ext uri="{FF2B5EF4-FFF2-40B4-BE49-F238E27FC236}">
                <a16:creationId xmlns:a16="http://schemas.microsoft.com/office/drawing/2014/main" id="{F52666D5-17D1-21DD-DD0E-18ECBF1482E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06052" y="141287"/>
            <a:ext cx="3867150" cy="11811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Table 4">
            <a:extLst>
              <a:ext uri="{FF2B5EF4-FFF2-40B4-BE49-F238E27FC236}">
                <a16:creationId xmlns:a16="http://schemas.microsoft.com/office/drawing/2014/main" id="{F2B2ABEA-DF70-ED19-33A1-9558C29AF4F4}"/>
              </a:ext>
            </a:extLst>
          </p:cNvPr>
          <p:cNvGraphicFramePr>
            <a:graphicFrameLocks noGrp="1"/>
          </p:cNvGraphicFramePr>
          <p:nvPr>
            <p:extLst>
              <p:ext uri="{D42A27DB-BD31-4B8C-83A1-F6EECF244321}">
                <p14:modId xmlns:p14="http://schemas.microsoft.com/office/powerpoint/2010/main" val="3459642698"/>
              </p:ext>
            </p:extLst>
          </p:nvPr>
        </p:nvGraphicFramePr>
        <p:xfrm>
          <a:off x="209357" y="2825970"/>
          <a:ext cx="3916221" cy="1241369"/>
        </p:xfrm>
        <a:graphic>
          <a:graphicData uri="http://schemas.openxmlformats.org/drawingml/2006/table">
            <a:tbl>
              <a:tblPr firstRow="1" bandRow="1">
                <a:tableStyleId>{69012ECD-51FC-41F1-AA8D-1B2483CD663E}</a:tableStyleId>
              </a:tblPr>
              <a:tblGrid>
                <a:gridCol w="1289835">
                  <a:extLst>
                    <a:ext uri="{9D8B030D-6E8A-4147-A177-3AD203B41FA5}">
                      <a16:colId xmlns:a16="http://schemas.microsoft.com/office/drawing/2014/main" val="698625720"/>
                    </a:ext>
                  </a:extLst>
                </a:gridCol>
                <a:gridCol w="875462">
                  <a:extLst>
                    <a:ext uri="{9D8B030D-6E8A-4147-A177-3AD203B41FA5}">
                      <a16:colId xmlns:a16="http://schemas.microsoft.com/office/drawing/2014/main" val="4218506535"/>
                    </a:ext>
                  </a:extLst>
                </a:gridCol>
                <a:gridCol w="875462">
                  <a:extLst>
                    <a:ext uri="{9D8B030D-6E8A-4147-A177-3AD203B41FA5}">
                      <a16:colId xmlns:a16="http://schemas.microsoft.com/office/drawing/2014/main" val="2172012443"/>
                    </a:ext>
                  </a:extLst>
                </a:gridCol>
                <a:gridCol w="875462">
                  <a:extLst>
                    <a:ext uri="{9D8B030D-6E8A-4147-A177-3AD203B41FA5}">
                      <a16:colId xmlns:a16="http://schemas.microsoft.com/office/drawing/2014/main" val="239795888"/>
                    </a:ext>
                  </a:extLst>
                </a:gridCol>
              </a:tblGrid>
              <a:tr h="402021">
                <a:tc>
                  <a:txBody>
                    <a:bodyPr/>
                    <a:lstStyle/>
                    <a:p>
                      <a:pPr algn="l" rtl="0" fontAlgn="base">
                        <a:lnSpc>
                          <a:spcPts val="1350"/>
                        </a:lnSpc>
                        <a:buNone/>
                      </a:pPr>
                      <a:r>
                        <a:rPr lang="en-GB" sz="1000" b="1">
                          <a:effectLst/>
                        </a:rPr>
                        <a:t>Items heard at panel</a:t>
                      </a:r>
                      <a:endParaRPr lang="en-GB" sz="1500" b="1" i="0">
                        <a:effectLst/>
                        <a:latin typeface="Arial"/>
                      </a:endParaRPr>
                    </a:p>
                  </a:txBody>
                  <a:tcPr marL="76012" marR="76012" marT="38006" marB="38006"/>
                </a:tc>
                <a:tc>
                  <a:txBody>
                    <a:bodyPr/>
                    <a:lstStyle/>
                    <a:p>
                      <a:pPr algn="l" rtl="0" fontAlgn="base">
                        <a:lnSpc>
                          <a:spcPts val="1350"/>
                        </a:lnSpc>
                        <a:spcAft>
                          <a:spcPts val="800"/>
                        </a:spcAft>
                        <a:buNone/>
                      </a:pPr>
                      <a:r>
                        <a:rPr lang="en-GB" sz="1000" b="1">
                          <a:effectLst/>
                        </a:rPr>
                        <a:t>2024/2025</a:t>
                      </a:r>
                      <a:r>
                        <a:rPr lang="en-GB" sz="1000" b="0">
                          <a:effectLst/>
                        </a:rPr>
                        <a:t> </a:t>
                      </a:r>
                      <a:endParaRPr lang="en-GB" sz="1500" b="0" i="0">
                        <a:effectLst/>
                        <a:latin typeface="Arial"/>
                      </a:endParaRPr>
                    </a:p>
                  </a:txBody>
                  <a:tcPr marL="76012" marR="76012" marT="38006" marB="38006"/>
                </a:tc>
                <a:tc>
                  <a:txBody>
                    <a:bodyPr/>
                    <a:lstStyle/>
                    <a:p>
                      <a:pPr algn="l" rtl="0" fontAlgn="base">
                        <a:lnSpc>
                          <a:spcPts val="1350"/>
                        </a:lnSpc>
                        <a:buNone/>
                      </a:pPr>
                      <a:r>
                        <a:rPr lang="en-GB" sz="1000" b="1">
                          <a:effectLst/>
                        </a:rPr>
                        <a:t>2023/2024</a:t>
                      </a:r>
                      <a:r>
                        <a:rPr lang="en-GB" sz="1000" b="0">
                          <a:effectLst/>
                        </a:rPr>
                        <a:t> </a:t>
                      </a:r>
                      <a:endParaRPr lang="en-GB" sz="1500" b="0" i="0">
                        <a:effectLst/>
                        <a:latin typeface="Arial"/>
                      </a:endParaRPr>
                    </a:p>
                  </a:txBody>
                  <a:tcPr marL="76012" marR="76012" marT="38006" marB="38006"/>
                </a:tc>
                <a:tc>
                  <a:txBody>
                    <a:bodyPr/>
                    <a:lstStyle/>
                    <a:p>
                      <a:pPr algn="l" rtl="0" fontAlgn="base">
                        <a:lnSpc>
                          <a:spcPts val="1350"/>
                        </a:lnSpc>
                        <a:buNone/>
                      </a:pPr>
                      <a:r>
                        <a:rPr lang="en-GB" sz="1000" b="1">
                          <a:effectLst/>
                        </a:rPr>
                        <a:t>2022/2023</a:t>
                      </a:r>
                      <a:r>
                        <a:rPr lang="en-GB" sz="1000" b="0">
                          <a:effectLst/>
                        </a:rPr>
                        <a:t> </a:t>
                      </a:r>
                      <a:endParaRPr lang="en-GB" sz="1500" b="0" i="0">
                        <a:effectLst/>
                        <a:latin typeface="Arial"/>
                      </a:endParaRPr>
                    </a:p>
                  </a:txBody>
                  <a:tcPr marL="76012" marR="76012" marT="38006" marB="38006"/>
                </a:tc>
                <a:extLst>
                  <a:ext uri="{0D108BD9-81ED-4DB2-BD59-A6C34878D82A}">
                    <a16:rowId xmlns:a16="http://schemas.microsoft.com/office/drawing/2014/main" val="3112058340"/>
                  </a:ext>
                </a:extLst>
              </a:tr>
              <a:tr h="402021">
                <a:tc>
                  <a:txBody>
                    <a:bodyPr/>
                    <a:lstStyle/>
                    <a:p>
                      <a:pPr algn="l" rtl="0" fontAlgn="base">
                        <a:lnSpc>
                          <a:spcPts val="1350"/>
                        </a:lnSpc>
                        <a:buNone/>
                      </a:pPr>
                      <a:r>
                        <a:rPr lang="en-GB" sz="1000" b="0">
                          <a:effectLst/>
                        </a:rPr>
                        <a:t>Connected Person Approvals  </a:t>
                      </a:r>
                      <a:endParaRPr lang="en-GB" sz="1500" b="0" i="0">
                        <a:effectLst/>
                        <a:latin typeface="Arial"/>
                      </a:endParaRPr>
                    </a:p>
                  </a:txBody>
                  <a:tcPr marL="76012" marR="76012" marT="38006" marB="38006"/>
                </a:tc>
                <a:tc>
                  <a:txBody>
                    <a:bodyPr/>
                    <a:lstStyle/>
                    <a:p>
                      <a:pPr algn="l" rtl="0" fontAlgn="base">
                        <a:lnSpc>
                          <a:spcPts val="1350"/>
                        </a:lnSpc>
                        <a:spcAft>
                          <a:spcPts val="800"/>
                        </a:spcAft>
                        <a:buNone/>
                      </a:pPr>
                      <a:r>
                        <a:rPr lang="en-GB" sz="1000" b="0">
                          <a:effectLst/>
                        </a:rPr>
                        <a:t>23 </a:t>
                      </a:r>
                      <a:endParaRPr lang="en-GB" sz="1500" b="0" i="0">
                        <a:effectLst/>
                        <a:latin typeface="Arial"/>
                      </a:endParaRPr>
                    </a:p>
                  </a:txBody>
                  <a:tcPr marL="76012" marR="76012" marT="38006" marB="38006"/>
                </a:tc>
                <a:tc>
                  <a:txBody>
                    <a:bodyPr/>
                    <a:lstStyle/>
                    <a:p>
                      <a:pPr algn="l" rtl="0" fontAlgn="base">
                        <a:lnSpc>
                          <a:spcPts val="1350"/>
                        </a:lnSpc>
                        <a:buNone/>
                      </a:pPr>
                      <a:r>
                        <a:rPr lang="en-GB" sz="1000" b="0">
                          <a:effectLst/>
                        </a:rPr>
                        <a:t>12 </a:t>
                      </a:r>
                      <a:endParaRPr lang="en-GB" sz="1500" b="0" i="0">
                        <a:effectLst/>
                        <a:latin typeface="Arial"/>
                      </a:endParaRPr>
                    </a:p>
                  </a:txBody>
                  <a:tcPr marL="76012" marR="76012" marT="38006" marB="38006"/>
                </a:tc>
                <a:tc>
                  <a:txBody>
                    <a:bodyPr/>
                    <a:lstStyle/>
                    <a:p>
                      <a:pPr algn="l" rtl="0" fontAlgn="base">
                        <a:lnSpc>
                          <a:spcPts val="1350"/>
                        </a:lnSpc>
                        <a:buNone/>
                      </a:pPr>
                      <a:r>
                        <a:rPr lang="en-GB" sz="900" b="0">
                          <a:effectLst/>
                        </a:rPr>
                        <a:t>6  </a:t>
                      </a:r>
                      <a:endParaRPr lang="en-GB" sz="1500" b="0" i="0">
                        <a:effectLst/>
                        <a:latin typeface="Arial"/>
                      </a:endParaRPr>
                    </a:p>
                  </a:txBody>
                  <a:tcPr marL="76012" marR="76012" marT="38006" marB="38006"/>
                </a:tc>
                <a:extLst>
                  <a:ext uri="{0D108BD9-81ED-4DB2-BD59-A6C34878D82A}">
                    <a16:rowId xmlns:a16="http://schemas.microsoft.com/office/drawing/2014/main" val="3393250452"/>
                  </a:ext>
                </a:extLst>
              </a:tr>
              <a:tr h="402021">
                <a:tc>
                  <a:txBody>
                    <a:bodyPr/>
                    <a:lstStyle/>
                    <a:p>
                      <a:pPr algn="just" rtl="0" fontAlgn="base">
                        <a:lnSpc>
                          <a:spcPts val="1350"/>
                        </a:lnSpc>
                        <a:buNone/>
                      </a:pPr>
                      <a:r>
                        <a:rPr lang="en-GB" sz="1000" b="0">
                          <a:effectLst/>
                        </a:rPr>
                        <a:t>Regulation25 Extension  </a:t>
                      </a:r>
                      <a:endParaRPr lang="en-GB" sz="1500" b="0" i="0">
                        <a:effectLst/>
                        <a:latin typeface="Arial"/>
                      </a:endParaRPr>
                    </a:p>
                  </a:txBody>
                  <a:tcPr marL="76012" marR="76012" marT="38006" marB="38006"/>
                </a:tc>
                <a:tc>
                  <a:txBody>
                    <a:bodyPr/>
                    <a:lstStyle/>
                    <a:p>
                      <a:pPr algn="just" rtl="0" fontAlgn="base">
                        <a:lnSpc>
                          <a:spcPts val="1350"/>
                        </a:lnSpc>
                        <a:spcAft>
                          <a:spcPts val="800"/>
                        </a:spcAft>
                        <a:buNone/>
                      </a:pPr>
                      <a:r>
                        <a:rPr lang="en-GB" sz="1000" b="0">
                          <a:effectLst/>
                        </a:rPr>
                        <a:t>15 </a:t>
                      </a:r>
                      <a:endParaRPr lang="en-GB" sz="1500" b="0" i="0">
                        <a:effectLst/>
                        <a:latin typeface="Arial"/>
                      </a:endParaRPr>
                    </a:p>
                  </a:txBody>
                  <a:tcPr marL="76012" marR="76012" marT="38006" marB="38006"/>
                </a:tc>
                <a:tc>
                  <a:txBody>
                    <a:bodyPr/>
                    <a:lstStyle/>
                    <a:p>
                      <a:pPr algn="just" rtl="0" fontAlgn="base">
                        <a:lnSpc>
                          <a:spcPts val="1350"/>
                        </a:lnSpc>
                        <a:buNone/>
                      </a:pPr>
                      <a:r>
                        <a:rPr lang="en-GB" sz="1000" b="0">
                          <a:effectLst/>
                        </a:rPr>
                        <a:t>15 </a:t>
                      </a:r>
                      <a:endParaRPr lang="en-GB" sz="1500" b="0" i="0">
                        <a:effectLst/>
                        <a:latin typeface="Arial"/>
                      </a:endParaRPr>
                    </a:p>
                  </a:txBody>
                  <a:tcPr marL="76012" marR="76012" marT="38006" marB="38006"/>
                </a:tc>
                <a:tc>
                  <a:txBody>
                    <a:bodyPr/>
                    <a:lstStyle/>
                    <a:p>
                      <a:pPr algn="just" rtl="0" fontAlgn="base">
                        <a:lnSpc>
                          <a:spcPts val="1350"/>
                        </a:lnSpc>
                        <a:buNone/>
                      </a:pPr>
                      <a:r>
                        <a:rPr lang="en-GB" sz="900" b="0">
                          <a:effectLst/>
                        </a:rPr>
                        <a:t>9  </a:t>
                      </a:r>
                      <a:endParaRPr lang="en-GB" sz="1500" b="0" i="0">
                        <a:effectLst/>
                        <a:latin typeface="Arial"/>
                      </a:endParaRPr>
                    </a:p>
                  </a:txBody>
                  <a:tcPr marL="76012" marR="76012" marT="38006" marB="38006"/>
                </a:tc>
                <a:extLst>
                  <a:ext uri="{0D108BD9-81ED-4DB2-BD59-A6C34878D82A}">
                    <a16:rowId xmlns:a16="http://schemas.microsoft.com/office/drawing/2014/main" val="1121500577"/>
                  </a:ext>
                </a:extLst>
              </a:tr>
            </a:tbl>
          </a:graphicData>
        </a:graphic>
      </p:graphicFrame>
      <p:sp>
        <p:nvSpPr>
          <p:cNvPr id="3" name="Content Placeholder 2">
            <a:extLst>
              <a:ext uri="{FF2B5EF4-FFF2-40B4-BE49-F238E27FC236}">
                <a16:creationId xmlns:a16="http://schemas.microsoft.com/office/drawing/2014/main" id="{1E930B39-DFA1-FFB7-609F-2E77C2332FC2}"/>
              </a:ext>
            </a:extLst>
          </p:cNvPr>
          <p:cNvSpPr>
            <a:spLocks noGrp="1"/>
          </p:cNvSpPr>
          <p:nvPr>
            <p:ph idx="1"/>
          </p:nvPr>
        </p:nvSpPr>
        <p:spPr>
          <a:xfrm>
            <a:off x="5018424" y="2019620"/>
            <a:ext cx="3326041" cy="3710427"/>
          </a:xfrm>
        </p:spPr>
        <p:txBody>
          <a:bodyPr vert="horz" lIns="91440" tIns="45720" rIns="91440" bIns="45720" rtlCol="0" anchor="t">
            <a:normAutofit/>
          </a:bodyPr>
          <a:lstStyle/>
          <a:p>
            <a:pPr>
              <a:lnSpc>
                <a:spcPct val="90000"/>
              </a:lnSpc>
            </a:pPr>
            <a:endParaRPr lang="en-US" sz="1600">
              <a:solidFill>
                <a:schemeClr val="tx1">
                  <a:alpha val="80000"/>
                </a:schemeClr>
              </a:solidFill>
              <a:cs typeface="Arial"/>
            </a:endParaRPr>
          </a:p>
          <a:p>
            <a:pPr>
              <a:lnSpc>
                <a:spcPct val="90000"/>
              </a:lnSpc>
            </a:pPr>
            <a:endParaRPr lang="en-US" sz="1600">
              <a:solidFill>
                <a:schemeClr val="tx1">
                  <a:alpha val="80000"/>
                </a:schemeClr>
              </a:solidFill>
              <a:cs typeface="Arial"/>
            </a:endParaRPr>
          </a:p>
          <a:p>
            <a:pPr>
              <a:lnSpc>
                <a:spcPct val="90000"/>
              </a:lnSpc>
            </a:pPr>
            <a:r>
              <a:rPr lang="en-US" sz="1600">
                <a:solidFill>
                  <a:schemeClr val="tx1">
                    <a:alpha val="80000"/>
                  </a:schemeClr>
                </a:solidFill>
                <a:cs typeface="Arial"/>
              </a:rPr>
              <a:t>We have a kinship assessment team consisting of a Team Manager, </a:t>
            </a:r>
            <a:r>
              <a:rPr lang="en-US" sz="1600" err="1">
                <a:solidFill>
                  <a:schemeClr val="tx1">
                    <a:alpha val="80000"/>
                  </a:schemeClr>
                </a:solidFill>
                <a:cs typeface="Arial"/>
              </a:rPr>
              <a:t>Tasalla</a:t>
            </a:r>
            <a:r>
              <a:rPr lang="en-US" sz="1600">
                <a:solidFill>
                  <a:schemeClr val="tx1">
                    <a:alpha val="80000"/>
                  </a:schemeClr>
                </a:solidFill>
                <a:cs typeface="Arial"/>
              </a:rPr>
              <a:t> </a:t>
            </a:r>
            <a:r>
              <a:rPr lang="en-US" sz="1600" err="1">
                <a:solidFill>
                  <a:schemeClr val="tx1">
                    <a:alpha val="80000"/>
                  </a:schemeClr>
                </a:solidFill>
                <a:cs typeface="Arial"/>
              </a:rPr>
              <a:t>Shaiyen</a:t>
            </a:r>
            <a:r>
              <a:rPr lang="en-US" sz="1600">
                <a:solidFill>
                  <a:schemeClr val="tx1">
                    <a:alpha val="80000"/>
                  </a:schemeClr>
                </a:solidFill>
                <a:cs typeface="Arial"/>
              </a:rPr>
              <a:t> and 6 assessing social workers.</a:t>
            </a:r>
          </a:p>
          <a:p>
            <a:pPr>
              <a:lnSpc>
                <a:spcPct val="90000"/>
              </a:lnSpc>
            </a:pPr>
            <a:r>
              <a:rPr lang="en-US" sz="1600">
                <a:solidFill>
                  <a:schemeClr val="tx1">
                    <a:alpha val="80000"/>
                  </a:schemeClr>
                </a:solidFill>
                <a:cs typeface="Arial"/>
              </a:rPr>
              <a:t>In the year 2024 - 2025:</a:t>
            </a:r>
          </a:p>
          <a:p>
            <a:pPr>
              <a:lnSpc>
                <a:spcPct val="90000"/>
              </a:lnSpc>
            </a:pPr>
            <a:r>
              <a:rPr lang="en-US" sz="1600">
                <a:solidFill>
                  <a:schemeClr val="tx1">
                    <a:alpha val="80000"/>
                  </a:schemeClr>
                </a:solidFill>
                <a:cs typeface="Arial"/>
              </a:rPr>
              <a:t>There were 93 referrals for kinship assessments during the year.</a:t>
            </a:r>
            <a:endParaRPr lang="en-US" sz="1600">
              <a:solidFill>
                <a:schemeClr val="tx1">
                  <a:alpha val="80000"/>
                </a:schemeClr>
              </a:solidFill>
              <a:ea typeface="Calibri"/>
              <a:cs typeface="Calibri"/>
            </a:endParaRPr>
          </a:p>
          <a:p>
            <a:pPr>
              <a:lnSpc>
                <a:spcPct val="90000"/>
              </a:lnSpc>
            </a:pPr>
            <a:r>
              <a:rPr lang="en-GB" sz="1600">
                <a:solidFill>
                  <a:schemeClr val="tx1">
                    <a:alpha val="80000"/>
                  </a:schemeClr>
                </a:solidFill>
                <a:cs typeface="Arial"/>
              </a:rPr>
              <a:t>25 Connected Carer households (Kinship Carers)</a:t>
            </a:r>
          </a:p>
          <a:p>
            <a:pPr>
              <a:lnSpc>
                <a:spcPct val="90000"/>
              </a:lnSpc>
            </a:pPr>
            <a:r>
              <a:rPr lang="en-US" sz="1600">
                <a:solidFill>
                  <a:schemeClr val="tx1">
                    <a:alpha val="80000"/>
                  </a:schemeClr>
                </a:solidFill>
                <a:cs typeface="Arial"/>
              </a:rPr>
              <a:t>28 children have achieved permanency through Special Guardianship Orders</a:t>
            </a:r>
          </a:p>
          <a:p>
            <a:pPr>
              <a:lnSpc>
                <a:spcPct val="90000"/>
              </a:lnSpc>
            </a:pPr>
            <a:endParaRPr lang="en-GB" sz="1600">
              <a:solidFill>
                <a:schemeClr val="tx1">
                  <a:alpha val="80000"/>
                </a:schemeClr>
              </a:solidFill>
              <a:cs typeface="Arial"/>
            </a:endParaRPr>
          </a:p>
        </p:txBody>
      </p:sp>
      <p:sp>
        <p:nvSpPr>
          <p:cNvPr id="4" name="TextBox 3">
            <a:extLst>
              <a:ext uri="{FF2B5EF4-FFF2-40B4-BE49-F238E27FC236}">
                <a16:creationId xmlns:a16="http://schemas.microsoft.com/office/drawing/2014/main" id="{F500AD7E-8BE5-6E60-C270-64D98278EE42}"/>
              </a:ext>
            </a:extLst>
          </p:cNvPr>
          <p:cNvSpPr txBox="1"/>
          <p:nvPr/>
        </p:nvSpPr>
        <p:spPr>
          <a:xfrm>
            <a:off x="1952625" y="1834954"/>
            <a:ext cx="4572000" cy="523220"/>
          </a:xfrm>
          <a:prstGeom prst="rect">
            <a:avLst/>
          </a:prstGeom>
          <a:noFill/>
        </p:spPr>
        <p:txBody>
          <a:bodyPr wrap="square">
            <a:spAutoFit/>
          </a:bodyPr>
          <a:lstStyle/>
          <a:p>
            <a:r>
              <a:rPr lang="en-US" sz="2800">
                <a:ea typeface="Calibri"/>
                <a:cs typeface="Calibri"/>
              </a:rPr>
              <a:t>Local Context in Peterborough</a:t>
            </a:r>
            <a:endParaRPr lang="en-GB" sz="2800"/>
          </a:p>
        </p:txBody>
      </p:sp>
    </p:spTree>
    <p:extLst>
      <p:ext uri="{BB962C8B-B14F-4D97-AF65-F5344CB8AC3E}">
        <p14:creationId xmlns:p14="http://schemas.microsoft.com/office/powerpoint/2010/main" val="17959413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5E9F00-BC77-9BC5-2D1A-911D0CA215F1}"/>
              </a:ext>
            </a:extLst>
          </p:cNvPr>
          <p:cNvSpPr>
            <a:spLocks noGrp="1"/>
          </p:cNvSpPr>
          <p:nvPr>
            <p:ph type="title"/>
          </p:nvPr>
        </p:nvSpPr>
        <p:spPr>
          <a:xfrm>
            <a:off x="255182" y="1600201"/>
            <a:ext cx="6453962" cy="419986"/>
          </a:xfrm>
        </p:spPr>
        <p:txBody>
          <a:bodyPr>
            <a:noAutofit/>
          </a:bodyPr>
          <a:lstStyle/>
          <a:p>
            <a:r>
              <a:rPr lang="en-GB" sz="3200"/>
              <a:t>Local Context - Peterborough</a:t>
            </a:r>
          </a:p>
        </p:txBody>
      </p:sp>
      <p:sp>
        <p:nvSpPr>
          <p:cNvPr id="3" name="Content Placeholder 2">
            <a:extLst>
              <a:ext uri="{FF2B5EF4-FFF2-40B4-BE49-F238E27FC236}">
                <a16:creationId xmlns:a16="http://schemas.microsoft.com/office/drawing/2014/main" id="{CFB3CA4B-F3D9-EAE7-AAC8-3A218E213625}"/>
              </a:ext>
            </a:extLst>
          </p:cNvPr>
          <p:cNvSpPr>
            <a:spLocks noGrp="1"/>
          </p:cNvSpPr>
          <p:nvPr>
            <p:ph idx="1"/>
          </p:nvPr>
        </p:nvSpPr>
        <p:spPr>
          <a:xfrm>
            <a:off x="255182" y="2222650"/>
            <a:ext cx="8537944" cy="4178149"/>
          </a:xfrm>
        </p:spPr>
        <p:txBody>
          <a:bodyPr vert="horz" lIns="91440" tIns="45720" rIns="91440" bIns="45720" rtlCol="0" anchor="t">
            <a:normAutofit fontScale="92500" lnSpcReduction="10000"/>
          </a:bodyPr>
          <a:lstStyle/>
          <a:p>
            <a:endParaRPr lang="en-GB" sz="2400"/>
          </a:p>
          <a:p>
            <a:r>
              <a:rPr lang="en-GB" sz="2400">
                <a:ea typeface="Calibri"/>
                <a:cs typeface="Calibri"/>
              </a:rPr>
              <a:t>Well established and active local kinship support group – with whom we meet regularly.</a:t>
            </a:r>
            <a:endParaRPr lang="en-GB" sz="2400"/>
          </a:p>
          <a:p>
            <a:r>
              <a:rPr lang="en-GB" sz="2400"/>
              <a:t>A kinship foster carer sits on the corporate parenting board.</a:t>
            </a:r>
            <a:endParaRPr lang="en-GB" sz="2400">
              <a:ea typeface="Calibri"/>
              <a:cs typeface="Calibri"/>
            </a:endParaRPr>
          </a:p>
          <a:p>
            <a:r>
              <a:rPr lang="en-GB" sz="2400">
                <a:ea typeface="Calibri"/>
                <a:cs typeface="Calibri"/>
              </a:rPr>
              <a:t>The local support group has an expert by experience representative who sits on the National Kinship Care Ambassador Board, to support the Kinship Ambassador, </a:t>
            </a:r>
            <a:r>
              <a:rPr lang="en-GB" sz="2400" err="1">
                <a:ea typeface="Calibri"/>
                <a:cs typeface="Calibri"/>
              </a:rPr>
              <a:t>Jahnine</a:t>
            </a:r>
            <a:r>
              <a:rPr lang="en-GB" sz="2400">
                <a:ea typeface="Calibri"/>
                <a:cs typeface="Calibri"/>
              </a:rPr>
              <a:t> Davis.</a:t>
            </a:r>
          </a:p>
          <a:p>
            <a:r>
              <a:rPr lang="en-GB" sz="2400"/>
              <a:t>A Steering Group, chaired by </a:t>
            </a:r>
            <a:r>
              <a:rPr lang="en-GB" sz="2400" err="1"/>
              <a:t>Tasalla</a:t>
            </a:r>
            <a:r>
              <a:rPr lang="en-GB" sz="2400"/>
              <a:t> </a:t>
            </a:r>
            <a:r>
              <a:rPr lang="en-GB" sz="2400" err="1"/>
              <a:t>Shaiyen</a:t>
            </a:r>
            <a:r>
              <a:rPr lang="en-GB" sz="2400"/>
              <a:t>, is developing the Kinship Local Offer – it includes kinship carers and other partners to co-design the Offer.</a:t>
            </a:r>
            <a:endParaRPr lang="en-GB" sz="2400">
              <a:ea typeface="Calibri"/>
              <a:cs typeface="Calibri"/>
            </a:endParaRPr>
          </a:p>
          <a:p>
            <a:r>
              <a:rPr lang="en-GB" sz="2400">
                <a:ea typeface="Calibri"/>
                <a:cs typeface="Calibri"/>
              </a:rPr>
              <a:t>Kinship care is a key priority for the lead member for children's services and Senior Leaders.</a:t>
            </a:r>
          </a:p>
          <a:p>
            <a:endParaRPr lang="en-GB" sz="2400">
              <a:ea typeface="Calibri"/>
              <a:cs typeface="Calibri"/>
            </a:endParaRPr>
          </a:p>
        </p:txBody>
      </p:sp>
      <p:pic>
        <p:nvPicPr>
          <p:cNvPr id="4" name="Picture 2" descr="Cambridgeshire County Council ...">
            <a:extLst>
              <a:ext uri="{FF2B5EF4-FFF2-40B4-BE49-F238E27FC236}">
                <a16:creationId xmlns:a16="http://schemas.microsoft.com/office/drawing/2014/main" id="{9294A09D-C8A5-1066-8808-B1CD89870A9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2076"/>
            <a:ext cx="3905250" cy="117157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Peterborough-city-council - Centre 33">
            <a:extLst>
              <a:ext uri="{FF2B5EF4-FFF2-40B4-BE49-F238E27FC236}">
                <a16:creationId xmlns:a16="http://schemas.microsoft.com/office/drawing/2014/main" id="{F32FD3D3-A4F0-FFF4-EE8A-61CFB65E031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8656" y="330088"/>
            <a:ext cx="3495688" cy="10676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67960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CD2B4E-D229-CAEF-D5A9-FCFBF48DEECD}"/>
            </a:ext>
          </a:extLst>
        </p:cNvPr>
        <p:cNvGrpSpPr/>
        <p:nvPr/>
      </p:nvGrpSpPr>
      <p:grpSpPr>
        <a:xfrm>
          <a:off x="0" y="0"/>
          <a:ext cx="0" cy="0"/>
          <a:chOff x="0" y="0"/>
          <a:chExt cx="0" cy="0"/>
        </a:xfrm>
      </p:grpSpPr>
      <p:pic>
        <p:nvPicPr>
          <p:cNvPr id="1026" name="Picture 2" descr="Cambridgeshire County Council ...">
            <a:extLst>
              <a:ext uri="{FF2B5EF4-FFF2-40B4-BE49-F238E27FC236}">
                <a16:creationId xmlns:a16="http://schemas.microsoft.com/office/drawing/2014/main" id="{94CFA79F-BBA8-3681-7352-388C7AB3403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2076"/>
            <a:ext cx="3905250" cy="117157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Peterborough-city-council - Centre 33">
            <a:extLst>
              <a:ext uri="{FF2B5EF4-FFF2-40B4-BE49-F238E27FC236}">
                <a16:creationId xmlns:a16="http://schemas.microsoft.com/office/drawing/2014/main" id="{AC7B191A-DD13-50CC-F02B-6131BB6ABBA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06052" y="141287"/>
            <a:ext cx="3867150" cy="11811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Content Placeholder 3">
            <a:extLst>
              <a:ext uri="{FF2B5EF4-FFF2-40B4-BE49-F238E27FC236}">
                <a16:creationId xmlns:a16="http://schemas.microsoft.com/office/drawing/2014/main" id="{8957C18D-D1A6-FEA0-15DA-8A0F6A5D25F1}"/>
              </a:ext>
            </a:extLst>
          </p:cNvPr>
          <p:cNvGraphicFramePr>
            <a:graphicFrameLocks noGrp="1"/>
          </p:cNvGraphicFramePr>
          <p:nvPr>
            <p:ph idx="1"/>
            <p:extLst>
              <p:ext uri="{D42A27DB-BD31-4B8C-83A1-F6EECF244321}">
                <p14:modId xmlns:p14="http://schemas.microsoft.com/office/powerpoint/2010/main" val="2267626743"/>
              </p:ext>
            </p:extLst>
          </p:nvPr>
        </p:nvGraphicFramePr>
        <p:xfrm>
          <a:off x="457200" y="1866378"/>
          <a:ext cx="8516002" cy="474736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3" name="TextBox 2">
            <a:extLst>
              <a:ext uri="{FF2B5EF4-FFF2-40B4-BE49-F238E27FC236}">
                <a16:creationId xmlns:a16="http://schemas.microsoft.com/office/drawing/2014/main" id="{3390AE8E-F384-DC6E-6557-22AFD60D71A3}"/>
              </a:ext>
            </a:extLst>
          </p:cNvPr>
          <p:cNvSpPr txBox="1"/>
          <p:nvPr/>
        </p:nvSpPr>
        <p:spPr>
          <a:xfrm>
            <a:off x="1649456" y="3556371"/>
            <a:ext cx="6131490" cy="523220"/>
          </a:xfrm>
          <a:prstGeom prst="rect">
            <a:avLst/>
          </a:prstGeom>
          <a:noFill/>
        </p:spPr>
        <p:txBody>
          <a:bodyPr wrap="square">
            <a:spAutoFit/>
          </a:bodyPr>
          <a:lstStyle/>
          <a:p>
            <a:r>
              <a:rPr lang="en-US" sz="2800">
                <a:ea typeface="Calibri"/>
                <a:cs typeface="Calibri"/>
              </a:rPr>
              <a:t>Developing an effective support plan </a:t>
            </a:r>
            <a:endParaRPr lang="en-GB" sz="2800"/>
          </a:p>
        </p:txBody>
      </p:sp>
    </p:spTree>
    <p:extLst>
      <p:ext uri="{BB962C8B-B14F-4D97-AF65-F5344CB8AC3E}">
        <p14:creationId xmlns:p14="http://schemas.microsoft.com/office/powerpoint/2010/main" val="32331456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3823F7-EC6E-90DA-880F-29E105A8483A}"/>
            </a:ext>
          </a:extLst>
        </p:cNvPr>
        <p:cNvGrpSpPr/>
        <p:nvPr/>
      </p:nvGrpSpPr>
      <p:grpSpPr>
        <a:xfrm>
          <a:off x="0" y="0"/>
          <a:ext cx="0" cy="0"/>
          <a:chOff x="0" y="0"/>
          <a:chExt cx="0" cy="0"/>
        </a:xfrm>
      </p:grpSpPr>
      <p:pic>
        <p:nvPicPr>
          <p:cNvPr id="1026" name="Picture 2" descr="Cambridgeshire County Council ...">
            <a:extLst>
              <a:ext uri="{FF2B5EF4-FFF2-40B4-BE49-F238E27FC236}">
                <a16:creationId xmlns:a16="http://schemas.microsoft.com/office/drawing/2014/main" id="{7B9E3508-6762-9583-9A59-7DC1D3A41E7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2076"/>
            <a:ext cx="3905250" cy="117157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Peterborough-city-council - Centre 33">
            <a:extLst>
              <a:ext uri="{FF2B5EF4-FFF2-40B4-BE49-F238E27FC236}">
                <a16:creationId xmlns:a16="http://schemas.microsoft.com/office/drawing/2014/main" id="{1F1B93B8-0FAC-E741-C345-47EEF7A8C79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06052" y="141287"/>
            <a:ext cx="3867150" cy="11811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30F6FBF8-997E-CD92-2B48-6460103DC162}"/>
              </a:ext>
            </a:extLst>
          </p:cNvPr>
          <p:cNvSpPr txBox="1"/>
          <p:nvPr/>
        </p:nvSpPr>
        <p:spPr>
          <a:xfrm>
            <a:off x="1070974" y="1431191"/>
            <a:ext cx="7171151" cy="523220"/>
          </a:xfrm>
          <a:prstGeom prst="rect">
            <a:avLst/>
          </a:prstGeom>
          <a:noFill/>
        </p:spPr>
        <p:txBody>
          <a:bodyPr wrap="square">
            <a:spAutoFit/>
          </a:bodyPr>
          <a:lstStyle/>
          <a:p>
            <a:r>
              <a:rPr lang="en-US" sz="2800">
                <a:ea typeface="Calibri"/>
                <a:cs typeface="Calibri"/>
              </a:rPr>
              <a:t>The Local Offer includes (and is not limited to) </a:t>
            </a:r>
            <a:endParaRPr lang="en-GB" sz="2800"/>
          </a:p>
        </p:txBody>
      </p:sp>
      <p:sp>
        <p:nvSpPr>
          <p:cNvPr id="5" name="TextBox 4">
            <a:extLst>
              <a:ext uri="{FF2B5EF4-FFF2-40B4-BE49-F238E27FC236}">
                <a16:creationId xmlns:a16="http://schemas.microsoft.com/office/drawing/2014/main" id="{AF99A651-775D-BDE9-199F-C6CBB9951485}"/>
              </a:ext>
            </a:extLst>
          </p:cNvPr>
          <p:cNvSpPr txBox="1"/>
          <p:nvPr/>
        </p:nvSpPr>
        <p:spPr>
          <a:xfrm>
            <a:off x="620886" y="1954411"/>
            <a:ext cx="7902228" cy="4945969"/>
          </a:xfrm>
          <a:prstGeom prst="rect">
            <a:avLst/>
          </a:prstGeom>
          <a:noFill/>
        </p:spPr>
        <p:txBody>
          <a:bodyPr wrap="square" lIns="91440" tIns="45720" rIns="91440" bIns="45720" anchor="t">
            <a:spAutoFit/>
          </a:bodyPr>
          <a:lstStyle/>
          <a:p>
            <a:pPr marL="228600" indent="-228600">
              <a:lnSpc>
                <a:spcPct val="90000"/>
              </a:lnSpc>
              <a:spcAft>
                <a:spcPts val="600"/>
              </a:spcAft>
            </a:pPr>
            <a:r>
              <a:rPr lang="en-US" sz="1800" b="1">
                <a:solidFill>
                  <a:schemeClr val="tx1">
                    <a:alpha val="80000"/>
                  </a:schemeClr>
                </a:solidFill>
                <a:ea typeface="Calibri"/>
                <a:cs typeface="Calibri"/>
              </a:rPr>
              <a:t>Financial support: </a:t>
            </a:r>
            <a:r>
              <a:rPr lang="en-US" sz="1800">
                <a:solidFill>
                  <a:schemeClr val="tx1">
                    <a:alpha val="80000"/>
                  </a:schemeClr>
                </a:solidFill>
                <a:ea typeface="Calibri"/>
                <a:cs typeface="Calibri"/>
              </a:rPr>
              <a:t>The policy in Cambridgeshire at this time is to provide one </a:t>
            </a:r>
            <a:r>
              <a:rPr lang="en-US">
                <a:solidFill>
                  <a:schemeClr val="tx1">
                    <a:alpha val="80000"/>
                  </a:schemeClr>
                </a:solidFill>
                <a:ea typeface="Calibri"/>
                <a:cs typeface="Calibri"/>
              </a:rPr>
              <a:t>year's</a:t>
            </a:r>
            <a:r>
              <a:rPr lang="en-US" sz="1800">
                <a:solidFill>
                  <a:schemeClr val="tx1">
                    <a:alpha val="80000"/>
                  </a:schemeClr>
                </a:solidFill>
                <a:ea typeface="Calibri"/>
                <a:cs typeface="Calibri"/>
              </a:rPr>
              <a:t> means tested support for applicants who are not previously foster carers and two years for those who have cared for the child under a fostering arrangement.</a:t>
            </a:r>
            <a:r>
              <a:rPr lang="en-US">
                <a:solidFill>
                  <a:schemeClr val="tx1">
                    <a:alpha val="80000"/>
                  </a:schemeClr>
                </a:solidFill>
                <a:ea typeface="Calibri"/>
                <a:cs typeface="Calibri"/>
              </a:rPr>
              <a:t>  In Peterborough the policy is to provide the fostering allowance for two years post order for carers who previously fostered the child.</a:t>
            </a:r>
            <a:endParaRPr lang="en-US" sz="1800">
              <a:solidFill>
                <a:schemeClr val="tx1">
                  <a:alpha val="80000"/>
                </a:schemeClr>
              </a:solidFill>
              <a:ea typeface="Calibri"/>
              <a:cs typeface="Calibri"/>
            </a:endParaRPr>
          </a:p>
          <a:p>
            <a:pPr marL="228600" indent="-228600">
              <a:lnSpc>
                <a:spcPct val="90000"/>
              </a:lnSpc>
              <a:spcBef>
                <a:spcPts val="0"/>
              </a:spcBef>
              <a:spcAft>
                <a:spcPts val="600"/>
              </a:spcAft>
            </a:pPr>
            <a:r>
              <a:rPr lang="en-GB" sz="1800" b="1">
                <a:solidFill>
                  <a:schemeClr val="tx1">
                    <a:alpha val="80000"/>
                  </a:schemeClr>
                </a:solidFill>
                <a:ea typeface="Calibri"/>
                <a:cs typeface="Calibri"/>
              </a:rPr>
              <a:t>Housing: </a:t>
            </a:r>
            <a:r>
              <a:rPr lang="en-GB" sz="1800">
                <a:solidFill>
                  <a:schemeClr val="tx1">
                    <a:alpha val="80000"/>
                  </a:schemeClr>
                </a:solidFill>
                <a:ea typeface="Calibri"/>
                <a:cs typeface="Calibri"/>
              </a:rPr>
              <a:t>This might include adaptations needs or support in attaining a larger property</a:t>
            </a:r>
          </a:p>
          <a:p>
            <a:pPr marL="228600" indent="-228600">
              <a:lnSpc>
                <a:spcPct val="90000"/>
              </a:lnSpc>
              <a:spcBef>
                <a:spcPts val="0"/>
              </a:spcBef>
              <a:spcAft>
                <a:spcPts val="600"/>
              </a:spcAft>
            </a:pPr>
            <a:r>
              <a:rPr lang="en-US" sz="1800" b="1">
                <a:solidFill>
                  <a:schemeClr val="tx1">
                    <a:alpha val="80000"/>
                  </a:schemeClr>
                </a:solidFill>
                <a:ea typeface="Calibri"/>
                <a:cs typeface="Calibri"/>
              </a:rPr>
              <a:t>Mediation</a:t>
            </a:r>
            <a:r>
              <a:rPr lang="en-US" sz="1800">
                <a:solidFill>
                  <a:schemeClr val="tx1">
                    <a:alpha val="80000"/>
                  </a:schemeClr>
                </a:solidFill>
                <a:ea typeface="Calibri"/>
                <a:cs typeface="Calibri"/>
              </a:rPr>
              <a:t>: Services for resolving family disputes promoting effective partnerships </a:t>
            </a:r>
          </a:p>
          <a:p>
            <a:pPr marL="228600" indent="-228600">
              <a:lnSpc>
                <a:spcPct val="90000"/>
              </a:lnSpc>
              <a:spcBef>
                <a:spcPts val="0"/>
              </a:spcBef>
              <a:spcAft>
                <a:spcPts val="600"/>
              </a:spcAft>
            </a:pPr>
            <a:r>
              <a:rPr lang="en-US" sz="1800" b="1">
                <a:solidFill>
                  <a:schemeClr val="tx1">
                    <a:alpha val="80000"/>
                  </a:schemeClr>
                </a:solidFill>
                <a:ea typeface="Calibri"/>
                <a:cs typeface="Calibri"/>
              </a:rPr>
              <a:t>Family Time assistance</a:t>
            </a:r>
            <a:r>
              <a:rPr lang="en-US" sz="1800">
                <a:solidFill>
                  <a:schemeClr val="tx1">
                    <a:alpha val="80000"/>
                  </a:schemeClr>
                </a:solidFill>
                <a:ea typeface="Calibri"/>
                <a:cs typeface="Calibri"/>
              </a:rPr>
              <a:t>: Occasionally the service may provide long term support with family time arrangements</a:t>
            </a:r>
          </a:p>
          <a:p>
            <a:pPr marL="228600" indent="-228600">
              <a:lnSpc>
                <a:spcPct val="90000"/>
              </a:lnSpc>
              <a:spcBef>
                <a:spcPts val="0"/>
              </a:spcBef>
              <a:spcAft>
                <a:spcPts val="600"/>
              </a:spcAft>
            </a:pPr>
            <a:r>
              <a:rPr lang="en-US" sz="1800" b="1">
                <a:solidFill>
                  <a:schemeClr val="tx1">
                    <a:alpha val="80000"/>
                  </a:schemeClr>
                </a:solidFill>
                <a:ea typeface="Calibri"/>
                <a:cs typeface="Calibri"/>
              </a:rPr>
              <a:t>Training </a:t>
            </a:r>
            <a:r>
              <a:rPr lang="en-US" sz="1800">
                <a:solidFill>
                  <a:schemeClr val="tx1">
                    <a:alpha val="80000"/>
                  </a:schemeClr>
                </a:solidFill>
                <a:ea typeface="Calibri"/>
                <a:cs typeface="Calibri"/>
              </a:rPr>
              <a:t>- carers are eligible to attend the full training offer and have specialist kinship courses</a:t>
            </a:r>
          </a:p>
          <a:p>
            <a:pPr marL="228600" indent="-228600">
              <a:lnSpc>
                <a:spcPct val="90000"/>
              </a:lnSpc>
              <a:spcBef>
                <a:spcPts val="0"/>
              </a:spcBef>
              <a:spcAft>
                <a:spcPts val="600"/>
              </a:spcAft>
            </a:pPr>
            <a:r>
              <a:rPr lang="en-US" sz="1800" b="1">
                <a:solidFill>
                  <a:schemeClr val="tx1">
                    <a:alpha val="80000"/>
                  </a:schemeClr>
                </a:solidFill>
                <a:ea typeface="Calibri"/>
                <a:cs typeface="Calibri"/>
              </a:rPr>
              <a:t>Referrals to the  Adoption and Special Guardianship Support Fund</a:t>
            </a:r>
          </a:p>
          <a:p>
            <a:pPr marL="228600" indent="-228600">
              <a:lnSpc>
                <a:spcPct val="90000"/>
              </a:lnSpc>
              <a:spcBef>
                <a:spcPts val="0"/>
              </a:spcBef>
              <a:spcAft>
                <a:spcPts val="600"/>
              </a:spcAft>
            </a:pPr>
            <a:r>
              <a:rPr lang="en-US" sz="1800" b="1">
                <a:solidFill>
                  <a:schemeClr val="tx1">
                    <a:alpha val="80000"/>
                  </a:schemeClr>
                </a:solidFill>
                <a:ea typeface="Calibri"/>
                <a:cs typeface="Calibri"/>
              </a:rPr>
              <a:t>Targeted support services </a:t>
            </a:r>
            <a:r>
              <a:rPr lang="en-US" sz="1800">
                <a:solidFill>
                  <a:schemeClr val="tx1">
                    <a:alpha val="80000"/>
                  </a:schemeClr>
                </a:solidFill>
                <a:ea typeface="Calibri"/>
                <a:cs typeface="Calibri"/>
              </a:rPr>
              <a:t>which can include parenting support, youth workers, and wider locality services and groups </a:t>
            </a:r>
          </a:p>
          <a:p>
            <a:pPr marL="228600" indent="-228600">
              <a:lnSpc>
                <a:spcPct val="90000"/>
              </a:lnSpc>
              <a:spcBef>
                <a:spcPts val="0"/>
              </a:spcBef>
              <a:spcAft>
                <a:spcPts val="600"/>
              </a:spcAft>
            </a:pPr>
            <a:r>
              <a:rPr lang="en-US" sz="1800" b="1">
                <a:solidFill>
                  <a:schemeClr val="tx1">
                    <a:alpha val="80000"/>
                  </a:schemeClr>
                </a:solidFill>
                <a:ea typeface="Calibri"/>
                <a:cs typeface="Calibri"/>
              </a:rPr>
              <a:t>Support Groups </a:t>
            </a:r>
          </a:p>
          <a:p>
            <a:pPr marL="228600" indent="-228600">
              <a:lnSpc>
                <a:spcPct val="90000"/>
              </a:lnSpc>
              <a:spcBef>
                <a:spcPts val="0"/>
              </a:spcBef>
              <a:spcAft>
                <a:spcPts val="600"/>
              </a:spcAft>
            </a:pPr>
            <a:r>
              <a:rPr lang="en-US" sz="1800" b="1">
                <a:solidFill>
                  <a:schemeClr val="tx1">
                    <a:alpha val="80000"/>
                  </a:schemeClr>
                </a:solidFill>
                <a:ea typeface="Calibri"/>
                <a:cs typeface="Calibri"/>
              </a:rPr>
              <a:t>Assistance from the Virtual School </a:t>
            </a:r>
          </a:p>
        </p:txBody>
      </p:sp>
    </p:spTree>
    <p:extLst>
      <p:ext uri="{BB962C8B-B14F-4D97-AF65-F5344CB8AC3E}">
        <p14:creationId xmlns:p14="http://schemas.microsoft.com/office/powerpoint/2010/main" val="2779355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000732-608A-DE33-879F-5A6FE3DA38AD}"/>
            </a:ext>
          </a:extLst>
        </p:cNvPr>
        <p:cNvGrpSpPr/>
        <p:nvPr/>
      </p:nvGrpSpPr>
      <p:grpSpPr>
        <a:xfrm>
          <a:off x="0" y="0"/>
          <a:ext cx="0" cy="0"/>
          <a:chOff x="0" y="0"/>
          <a:chExt cx="0" cy="0"/>
        </a:xfrm>
      </p:grpSpPr>
      <p:pic>
        <p:nvPicPr>
          <p:cNvPr id="1026" name="Picture 2" descr="Cambridgeshire County Council ...">
            <a:extLst>
              <a:ext uri="{FF2B5EF4-FFF2-40B4-BE49-F238E27FC236}">
                <a16:creationId xmlns:a16="http://schemas.microsoft.com/office/drawing/2014/main" id="{2D9940E2-F80B-913A-7F58-E47C8A92EC7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2076"/>
            <a:ext cx="3905250" cy="117157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Peterborough-city-council - Centre 33">
            <a:extLst>
              <a:ext uri="{FF2B5EF4-FFF2-40B4-BE49-F238E27FC236}">
                <a16:creationId xmlns:a16="http://schemas.microsoft.com/office/drawing/2014/main" id="{29DCC7C1-3CED-7AFF-09D0-FEB3DFC7C07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06693" y="98155"/>
            <a:ext cx="3665868" cy="11811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CF4E3B67-9339-8E04-2EA8-E6EAC70B6803}"/>
              </a:ext>
            </a:extLst>
          </p:cNvPr>
          <p:cNvSpPr txBox="1"/>
          <p:nvPr/>
        </p:nvSpPr>
        <p:spPr>
          <a:xfrm>
            <a:off x="285815" y="2278285"/>
            <a:ext cx="8572369" cy="4579715"/>
          </a:xfrm>
          <a:prstGeom prst="rect">
            <a:avLst/>
          </a:prstGeom>
          <a:noFill/>
        </p:spPr>
        <p:txBody>
          <a:bodyPr wrap="square">
            <a:spAutoFit/>
          </a:bodyPr>
          <a:lstStyle/>
          <a:p>
            <a:pPr>
              <a:lnSpc>
                <a:spcPct val="90000"/>
              </a:lnSpc>
            </a:pPr>
            <a:endParaRPr lang="en-US" sz="1800">
              <a:solidFill>
                <a:schemeClr val="tx1">
                  <a:alpha val="80000"/>
                </a:schemeClr>
              </a:solidFill>
              <a:ea typeface="Calibri"/>
              <a:cs typeface="Calibri"/>
            </a:endParaRPr>
          </a:p>
          <a:p>
            <a:pPr>
              <a:lnSpc>
                <a:spcPct val="90000"/>
              </a:lnSpc>
            </a:pPr>
            <a:r>
              <a:rPr lang="en-US" sz="1800">
                <a:solidFill>
                  <a:schemeClr val="tx1">
                    <a:alpha val="80000"/>
                  </a:schemeClr>
                </a:solidFill>
                <a:ea typeface="+mn-lt"/>
                <a:cs typeface="+mn-lt"/>
              </a:rPr>
              <a:t>Resource constraints: Whilst the Government has established pathfinder programs with several Local Authorities which are delivering a universal allowance, it has neither funded authorities to provide this or at this time considered a </a:t>
            </a:r>
            <a:r>
              <a:rPr lang="en-US" sz="1800" err="1">
                <a:solidFill>
                  <a:schemeClr val="tx1">
                    <a:alpha val="80000"/>
                  </a:schemeClr>
                </a:solidFill>
                <a:ea typeface="+mn-lt"/>
                <a:cs typeface="+mn-lt"/>
              </a:rPr>
              <a:t>centralised</a:t>
            </a:r>
            <a:r>
              <a:rPr lang="en-US" sz="1800">
                <a:solidFill>
                  <a:schemeClr val="tx1">
                    <a:alpha val="80000"/>
                  </a:schemeClr>
                </a:solidFill>
                <a:ea typeface="+mn-lt"/>
                <a:cs typeface="+mn-lt"/>
              </a:rPr>
              <a:t> benefit- ultimately this is creating a postcode lottery. </a:t>
            </a:r>
            <a:endParaRPr lang="en-US" sz="1800">
              <a:solidFill>
                <a:schemeClr val="tx1">
                  <a:alpha val="80000"/>
                </a:schemeClr>
              </a:solidFill>
              <a:ea typeface="Calibri"/>
              <a:cs typeface="Calibri"/>
            </a:endParaRPr>
          </a:p>
          <a:p>
            <a:pPr>
              <a:lnSpc>
                <a:spcPct val="90000"/>
              </a:lnSpc>
            </a:pPr>
            <a:endParaRPr lang="en-US" sz="1800">
              <a:solidFill>
                <a:schemeClr val="tx1">
                  <a:alpha val="80000"/>
                </a:schemeClr>
              </a:solidFill>
            </a:endParaRPr>
          </a:p>
          <a:p>
            <a:pPr>
              <a:lnSpc>
                <a:spcPct val="90000"/>
              </a:lnSpc>
            </a:pPr>
            <a:r>
              <a:rPr lang="en-US" sz="1800">
                <a:solidFill>
                  <a:schemeClr val="tx1">
                    <a:alpha val="80000"/>
                  </a:schemeClr>
                </a:solidFill>
                <a:ea typeface="+mn-lt"/>
                <a:cs typeface="+mn-lt"/>
              </a:rPr>
              <a:t>The Courts have provided a critique  that the SGO support plan is too lengthy and overly generic; the need is for a more tailored and specific planning </a:t>
            </a:r>
            <a:endParaRPr lang="en-US" sz="1800">
              <a:solidFill>
                <a:schemeClr val="tx1">
                  <a:alpha val="80000"/>
                </a:schemeClr>
              </a:solidFill>
              <a:ea typeface="Calibri"/>
              <a:cs typeface="Calibri"/>
            </a:endParaRPr>
          </a:p>
          <a:p>
            <a:pPr>
              <a:lnSpc>
                <a:spcPct val="90000"/>
              </a:lnSpc>
            </a:pPr>
            <a:endParaRPr lang="en-US" sz="1800">
              <a:solidFill>
                <a:schemeClr val="tx1">
                  <a:alpha val="80000"/>
                </a:schemeClr>
              </a:solidFill>
            </a:endParaRPr>
          </a:p>
          <a:p>
            <a:pPr>
              <a:lnSpc>
                <a:spcPct val="90000"/>
              </a:lnSpc>
            </a:pPr>
            <a:r>
              <a:rPr lang="en-US" sz="1800">
                <a:solidFill>
                  <a:schemeClr val="tx1">
                    <a:alpha val="80000"/>
                  </a:schemeClr>
                </a:solidFill>
                <a:ea typeface="+mn-lt"/>
                <a:cs typeface="+mn-lt"/>
              </a:rPr>
              <a:t>Increased levels of need: There has been a level of increased requests made to the Local Authority- with the Local Authority caught in a tension of wanting to secure a final order considered to be in the best interests of the child and not being deprived a private family life through long term Care status </a:t>
            </a:r>
            <a:endParaRPr lang="en-US" sz="1800">
              <a:solidFill>
                <a:schemeClr val="tx1">
                  <a:alpha val="80000"/>
                </a:schemeClr>
              </a:solidFill>
              <a:ea typeface="Calibri"/>
              <a:cs typeface="Calibri"/>
            </a:endParaRPr>
          </a:p>
          <a:p>
            <a:pPr>
              <a:lnSpc>
                <a:spcPct val="90000"/>
              </a:lnSpc>
            </a:pPr>
            <a:endParaRPr lang="en-US" sz="1800">
              <a:solidFill>
                <a:schemeClr val="tx1">
                  <a:alpha val="80000"/>
                </a:schemeClr>
              </a:solidFill>
            </a:endParaRPr>
          </a:p>
          <a:p>
            <a:pPr>
              <a:lnSpc>
                <a:spcPct val="90000"/>
              </a:lnSpc>
            </a:pPr>
            <a:r>
              <a:rPr lang="en-US" sz="1800">
                <a:solidFill>
                  <a:schemeClr val="tx1">
                    <a:alpha val="80000"/>
                  </a:schemeClr>
                </a:solidFill>
                <a:ea typeface="+mn-lt"/>
                <a:cs typeface="+mn-lt"/>
              </a:rPr>
              <a:t>Assessment timeliness from referral and co-ordination </a:t>
            </a:r>
            <a:endParaRPr lang="en-US" sz="1800">
              <a:solidFill>
                <a:schemeClr val="tx1">
                  <a:alpha val="80000"/>
                </a:schemeClr>
              </a:solidFill>
            </a:endParaRPr>
          </a:p>
          <a:p>
            <a:pPr>
              <a:lnSpc>
                <a:spcPct val="90000"/>
              </a:lnSpc>
            </a:pPr>
            <a:endParaRPr lang="en-US" sz="1800">
              <a:solidFill>
                <a:schemeClr val="tx1">
                  <a:alpha val="80000"/>
                </a:schemeClr>
              </a:solidFill>
            </a:endParaRPr>
          </a:p>
          <a:p>
            <a:pPr>
              <a:lnSpc>
                <a:spcPct val="90000"/>
              </a:lnSpc>
            </a:pPr>
            <a:r>
              <a:rPr lang="en-US" sz="1800">
                <a:solidFill>
                  <a:schemeClr val="tx1">
                    <a:alpha val="80000"/>
                  </a:schemeClr>
                </a:solidFill>
                <a:ea typeface="+mn-lt"/>
                <a:cs typeface="+mn-lt"/>
              </a:rPr>
              <a:t>Meeting the requirements of the court with a suitable SGO support plan presentation </a:t>
            </a:r>
            <a:endParaRPr lang="en-US" sz="1800">
              <a:solidFill>
                <a:schemeClr val="tx1">
                  <a:alpha val="80000"/>
                </a:schemeClr>
              </a:solidFill>
              <a:ea typeface="Calibri"/>
              <a:cs typeface="Calibri"/>
            </a:endParaRPr>
          </a:p>
          <a:p>
            <a:pPr marL="514350" indent="-514350">
              <a:lnSpc>
                <a:spcPct val="90000"/>
              </a:lnSpc>
              <a:buAutoNum type="arabicParenR"/>
            </a:pPr>
            <a:endParaRPr lang="en-US" sz="1800">
              <a:solidFill>
                <a:schemeClr val="tx1">
                  <a:alpha val="80000"/>
                </a:schemeClr>
              </a:solidFill>
              <a:ea typeface="Calibri"/>
              <a:cs typeface="Calibri"/>
            </a:endParaRPr>
          </a:p>
        </p:txBody>
      </p:sp>
      <p:sp>
        <p:nvSpPr>
          <p:cNvPr id="5" name="TextBox 4">
            <a:extLst>
              <a:ext uri="{FF2B5EF4-FFF2-40B4-BE49-F238E27FC236}">
                <a16:creationId xmlns:a16="http://schemas.microsoft.com/office/drawing/2014/main" id="{072FB432-7C90-C1DA-3CCE-7D6E413599F3}"/>
              </a:ext>
            </a:extLst>
          </p:cNvPr>
          <p:cNvSpPr txBox="1"/>
          <p:nvPr/>
        </p:nvSpPr>
        <p:spPr>
          <a:xfrm>
            <a:off x="2285999" y="1479990"/>
            <a:ext cx="4572000" cy="523220"/>
          </a:xfrm>
          <a:prstGeom prst="rect">
            <a:avLst/>
          </a:prstGeom>
          <a:noFill/>
        </p:spPr>
        <p:txBody>
          <a:bodyPr wrap="square">
            <a:spAutoFit/>
          </a:bodyPr>
          <a:lstStyle/>
          <a:p>
            <a:pPr algn="ctr"/>
            <a:r>
              <a:rPr lang="en-US" sz="2800">
                <a:ea typeface="Calibri"/>
                <a:cs typeface="Calibri"/>
              </a:rPr>
              <a:t>Key challenges</a:t>
            </a:r>
            <a:endParaRPr lang="en-GB" sz="2800"/>
          </a:p>
        </p:txBody>
      </p:sp>
    </p:spTree>
    <p:extLst>
      <p:ext uri="{BB962C8B-B14F-4D97-AF65-F5344CB8AC3E}">
        <p14:creationId xmlns:p14="http://schemas.microsoft.com/office/powerpoint/2010/main" val="21446359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B6CA861361764498DD0FC92FF8609AE" ma:contentTypeVersion="6" ma:contentTypeDescription="Create a new document." ma:contentTypeScope="" ma:versionID="901870c16b5051b1c445437d3393649d">
  <xsd:schema xmlns:xsd="http://www.w3.org/2001/XMLSchema" xmlns:xs="http://www.w3.org/2001/XMLSchema" xmlns:p="http://schemas.microsoft.com/office/2006/metadata/properties" xmlns:ns2="f4fa8ad8-8376-41d7-afc2-dc210008c00f" xmlns:ns3="541df232-beed-4d1d-8b99-ab8cb11bc648" targetNamespace="http://schemas.microsoft.com/office/2006/metadata/properties" ma:root="true" ma:fieldsID="dd2e5052e999f456597a1483a14bc498" ns2:_="" ns3:_="">
    <xsd:import namespace="f4fa8ad8-8376-41d7-afc2-dc210008c00f"/>
    <xsd:import namespace="541df232-beed-4d1d-8b99-ab8cb11bc648"/>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4fa8ad8-8376-41d7-afc2-dc210008c00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41df232-beed-4d1d-8b99-ab8cb11bc648"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6E0E67F-B672-46C8-AEEA-39153554FD39}">
  <ds:schemaRefs>
    <ds:schemaRef ds:uri="541df232-beed-4d1d-8b99-ab8cb11bc648"/>
    <ds:schemaRef ds:uri="f4fa8ad8-8376-41d7-afc2-dc210008c00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F1904658-A2D0-4CDF-B5EB-E39E8B990E4F}">
  <ds:schemaRefs>
    <ds:schemaRef ds:uri="http://purl.org/dc/elements/1.1/"/>
    <ds:schemaRef ds:uri="http://schemas.microsoft.com/office/2006/documentManagement/types"/>
    <ds:schemaRef ds:uri="http://purl.org/dc/dcmitype/"/>
    <ds:schemaRef ds:uri="f4fa8ad8-8376-41d7-afc2-dc210008c00f"/>
    <ds:schemaRef ds:uri="http://purl.org/dc/terms/"/>
    <ds:schemaRef ds:uri="http://schemas.microsoft.com/office/infopath/2007/PartnerControls"/>
    <ds:schemaRef ds:uri="http://schemas.openxmlformats.org/package/2006/metadata/core-properties"/>
    <ds:schemaRef ds:uri="541df232-beed-4d1d-8b99-ab8cb11bc648"/>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F21BE31E-1151-4CF5-AE25-611F9CD5F97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1067</Words>
  <Application>Microsoft Office PowerPoint</Application>
  <PresentationFormat>On-screen Show (4:3)</PresentationFormat>
  <Paragraphs>75</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Aptos</vt:lpstr>
      <vt:lpstr>Arial</vt:lpstr>
      <vt:lpstr>Calibri</vt:lpstr>
      <vt:lpstr>Office Theme</vt:lpstr>
      <vt:lpstr>Support for Special Guardians in Cambridgeshire and Peterborough </vt:lpstr>
      <vt:lpstr>PowerPoint Presentation</vt:lpstr>
      <vt:lpstr>PowerPoint Presentation</vt:lpstr>
      <vt:lpstr>PowerPoint Presentation</vt:lpstr>
      <vt:lpstr>PowerPoint Presentation</vt:lpstr>
      <vt:lpstr>Local Context - Peterborough</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Ana Caldararu</dc:creator>
  <cp:keywords/>
  <dc:description>generated using python-pptx</dc:description>
  <cp:lastModifiedBy>Steve Crossman</cp:lastModifiedBy>
  <cp:revision>2</cp:revision>
  <dcterms:created xsi:type="dcterms:W3CDTF">2013-01-27T09:14:16Z</dcterms:created>
  <dcterms:modified xsi:type="dcterms:W3CDTF">2025-09-22T15:36:45Z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0x010100AB6CA861361764498DD0FC92FF8609AE</vt:lpwstr>
  </property>
</Properties>
</file>