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3" r:id="rId7"/>
    <p:sldId id="266" r:id="rId8"/>
    <p:sldId id="267" r:id="rId9"/>
    <p:sldId id="268"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33AE61-E1B8-79F2-3653-3E480CF1DF6C}" name="Carrie Morton" initials="CM" userId="S::Carrie.Morton@cafcass.gov.uk::283c38a8-8974-4b57-bacc-edf94c3baab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723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8/10/relationships/authors" Target="author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 Silk" userId="ef791e8a-3dfd-428a-9309-7d7fb0121c1d" providerId="ADAL" clId="{6B87F389-ABE0-4E65-A895-F50835921016}"/>
    <pc:docChg chg="custSel modSld">
      <pc:chgData name="Nicola Silk" userId="ef791e8a-3dfd-428a-9309-7d7fb0121c1d" providerId="ADAL" clId="{6B87F389-ABE0-4E65-A895-F50835921016}" dt="2025-09-18T09:49:42.149" v="265" actId="20577"/>
      <pc:docMkLst>
        <pc:docMk/>
      </pc:docMkLst>
      <pc:sldChg chg="modSp mod">
        <pc:chgData name="Nicola Silk" userId="ef791e8a-3dfd-428a-9309-7d7fb0121c1d" providerId="ADAL" clId="{6B87F389-ABE0-4E65-A895-F50835921016}" dt="2025-09-18T09:49:42.149" v="265" actId="20577"/>
        <pc:sldMkLst>
          <pc:docMk/>
          <pc:sldMk cId="2307691471" sldId="266"/>
        </pc:sldMkLst>
        <pc:spChg chg="mod">
          <ac:chgData name="Nicola Silk" userId="ef791e8a-3dfd-428a-9309-7d7fb0121c1d" providerId="ADAL" clId="{6B87F389-ABE0-4E65-A895-F50835921016}" dt="2025-09-18T09:49:42.149" v="265" actId="20577"/>
          <ac:spMkLst>
            <pc:docMk/>
            <pc:sldMk cId="2307691471" sldId="266"/>
            <ac:spMk id="3" creationId="{3D82B24D-1BD7-C8D3-2FEA-F74C2A39A399}"/>
          </ac:spMkLst>
        </pc:spChg>
      </pc:sldChg>
      <pc:sldChg chg="modSp mod">
        <pc:chgData name="Nicola Silk" userId="ef791e8a-3dfd-428a-9309-7d7fb0121c1d" providerId="ADAL" clId="{6B87F389-ABE0-4E65-A895-F50835921016}" dt="2025-09-18T09:47:53.931" v="54" actId="20577"/>
        <pc:sldMkLst>
          <pc:docMk/>
          <pc:sldMk cId="2828898436" sldId="267"/>
        </pc:sldMkLst>
        <pc:spChg chg="mod">
          <ac:chgData name="Nicola Silk" userId="ef791e8a-3dfd-428a-9309-7d7fb0121c1d" providerId="ADAL" clId="{6B87F389-ABE0-4E65-A895-F50835921016}" dt="2025-09-18T09:47:53.931" v="54" actId="20577"/>
          <ac:spMkLst>
            <pc:docMk/>
            <pc:sldMk cId="2828898436" sldId="267"/>
            <ac:spMk id="3" creationId="{8806E7C0-80B8-69C6-A86B-C00624FFF12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347AB-9913-13BC-5B5C-CADC849A5BDF}"/>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en-GB" sz="6000" b="1" dirty="0">
                <a:solidFill>
                  <a:srgbClr val="572381"/>
                </a:solidFill>
                <a:latin typeface="+mn-lt"/>
              </a:rPr>
              <a:t>Presentation title – Cafcass purple, font size 52, Calibri bold </a:t>
            </a:r>
            <a:endParaRPr lang="en-GB" dirty="0"/>
          </a:p>
        </p:txBody>
      </p:sp>
      <p:sp>
        <p:nvSpPr>
          <p:cNvPr id="3" name="Subtitle 2">
            <a:extLst>
              <a:ext uri="{FF2B5EF4-FFF2-40B4-BE49-F238E27FC236}">
                <a16:creationId xmlns:a16="http://schemas.microsoft.com/office/drawing/2014/main" id="{C7EC8679-DB96-C720-9FBA-FEC534619975}"/>
              </a:ext>
            </a:extLst>
          </p:cNvPr>
          <p:cNvSpPr>
            <a:spLocks noGrp="1"/>
          </p:cNvSpPr>
          <p:nvPr>
            <p:ph type="subTitle" idx="1" hasCustomPrompt="1"/>
          </p:nvPr>
        </p:nvSpPr>
        <p:spPr>
          <a:xfrm>
            <a:off x="1524000" y="3602037"/>
            <a:ext cx="9144000" cy="67468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lgn="ctr"/>
            <a:r>
              <a:rPr lang="en-GB" sz="2400" b="1" dirty="0">
                <a:solidFill>
                  <a:srgbClr val="572381"/>
                </a:solidFill>
                <a:latin typeface="+mn-lt"/>
              </a:rPr>
              <a:t>Subheading – Cafcass purple, font size 28, Calibri bold</a:t>
            </a:r>
            <a:endParaRPr lang="en-GB" sz="2400" dirty="0">
              <a:solidFill>
                <a:srgbClr val="572381"/>
              </a:solidFill>
            </a:endParaRPr>
          </a:p>
        </p:txBody>
      </p:sp>
      <p:sp>
        <p:nvSpPr>
          <p:cNvPr id="4" name="Date Placeholder 3">
            <a:extLst>
              <a:ext uri="{FF2B5EF4-FFF2-40B4-BE49-F238E27FC236}">
                <a16:creationId xmlns:a16="http://schemas.microsoft.com/office/drawing/2014/main" id="{79D29940-BA22-F7BA-0B37-47CB39CAF1C7}"/>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614E97C6-F314-7A1B-E957-C206125814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6E72DB-78EF-DC52-BFF9-8D6F904ECD7D}"/>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1849397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DF757-B9C3-C669-5444-E74BF590639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B69056D-687B-5344-3FC5-EC692FF74B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351101-8854-83F5-F066-9304D10D6E03}"/>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891319C7-649D-45BE-015D-14F23B8792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263C25-5F02-03C1-2781-1F933528F415}"/>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3589895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B8664D-3FC0-D2C0-97A3-A276ED4FDB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0083DB-E747-6CF8-45A1-36125E74EF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D848AE-D533-2DC7-5A6F-2C758F209828}"/>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6F497D7E-8D20-33CF-DA99-4363F92C9F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1818FF-6C88-8B0E-1B3D-F1A62A3C1B9C}"/>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230492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F7C85-D798-EE63-0A76-15AF2A25867B}"/>
              </a:ext>
            </a:extLst>
          </p:cNvPr>
          <p:cNvSpPr>
            <a:spLocks noGrp="1"/>
          </p:cNvSpPr>
          <p:nvPr>
            <p:ph type="title"/>
          </p:nvPr>
        </p:nvSpPr>
        <p:spPr/>
        <p:txBody>
          <a:bodyPr>
            <a:normAutofit/>
          </a:bodyPr>
          <a:lstStyle>
            <a:lvl1pPr>
              <a:defRPr sz="2800" b="0">
                <a:solidFill>
                  <a:srgbClr val="572381"/>
                </a:solidFill>
                <a:latin typeface="+mn-lt"/>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D127933B-FBB9-8488-C196-D61F8A901186}"/>
              </a:ext>
            </a:extLst>
          </p:cNvPr>
          <p:cNvSpPr>
            <a:spLocks noGrp="1"/>
          </p:cNvSpPr>
          <p:nvPr>
            <p:ph idx="1"/>
          </p:nvPr>
        </p:nvSpPr>
        <p:spPr/>
        <p:txBody>
          <a:bodyPr/>
          <a:lstStyle>
            <a:lvl1pPr>
              <a:defRPr sz="1800">
                <a:solidFill>
                  <a:schemeClr val="tx1"/>
                </a:solidFill>
                <a:latin typeface="+mn-lt"/>
              </a:defRPr>
            </a:lvl1pPr>
          </a:lstStyle>
          <a:p>
            <a:pPr lvl="0"/>
            <a:r>
              <a:rPr lang="en-US"/>
              <a:t>Click to edit Master text styles</a:t>
            </a:r>
          </a:p>
        </p:txBody>
      </p:sp>
      <p:sp>
        <p:nvSpPr>
          <p:cNvPr id="4" name="Date Placeholder 3">
            <a:extLst>
              <a:ext uri="{FF2B5EF4-FFF2-40B4-BE49-F238E27FC236}">
                <a16:creationId xmlns:a16="http://schemas.microsoft.com/office/drawing/2014/main" id="{2B971B91-6DBF-A80A-5B31-974A1C9BF112}"/>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3B75AE2E-B615-52B9-02CE-35EBFD6426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805E44-B754-464D-DFC4-B5A85841DD05}"/>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3372923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D407D-8704-98E8-E521-D94DB3CFD8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7A729BD-79DB-6820-BAB4-3A4ADEBD52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CE18D2-120D-0452-288F-9374C2F00CDD}"/>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816E7BFA-3BCD-B71A-0011-F2D0ED8D9E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51C739-8E2D-5DA1-C201-2EE2242B80BC}"/>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659801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177B-04FC-306B-514D-CDC7D13982A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100484-193E-2008-E67B-CA8ECDE158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0AE938-13ED-AA8E-E210-C45350C435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4406360-0705-BC26-CCB0-E9BF2F608E98}"/>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6" name="Footer Placeholder 5">
            <a:extLst>
              <a:ext uri="{FF2B5EF4-FFF2-40B4-BE49-F238E27FC236}">
                <a16:creationId xmlns:a16="http://schemas.microsoft.com/office/drawing/2014/main" id="{195F491A-4C98-0E86-E7A7-A58D3702A5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0CDDE65-0326-1A37-0165-1BC67A20559B}"/>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2877978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52292-BAE8-2AAF-724E-345015AB87D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B90301D-A52C-9B42-7FCF-145BBA72BD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065C40-9420-0D01-9941-01280B77A43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2B9AECE-6C75-627B-A7F8-C75C0AEFC8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2C7917-3C87-5C07-D8B9-03779817EE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994C151-D85A-8B06-5B3C-9453D8F0E4A3}"/>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8" name="Footer Placeholder 7">
            <a:extLst>
              <a:ext uri="{FF2B5EF4-FFF2-40B4-BE49-F238E27FC236}">
                <a16:creationId xmlns:a16="http://schemas.microsoft.com/office/drawing/2014/main" id="{6A834C1F-6159-7DB5-04C9-37468F7B80A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A6B7260-DD26-AC05-C48B-28389AB9EF4F}"/>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3974756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6910C-F219-E7CD-9353-2727DC71FC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64B4039-E3E1-0A23-BDA2-2CD23A65F0F0}"/>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4" name="Footer Placeholder 3">
            <a:extLst>
              <a:ext uri="{FF2B5EF4-FFF2-40B4-BE49-F238E27FC236}">
                <a16:creationId xmlns:a16="http://schemas.microsoft.com/office/drawing/2014/main" id="{FA07E10A-0880-178C-59EE-C4F1B63F487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9F0AC40-3AE2-2497-E88E-ABEB11F2E15A}"/>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198540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3244D4-E9D2-F924-9E73-D34096D3AFA5}"/>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3" name="Footer Placeholder 2">
            <a:extLst>
              <a:ext uri="{FF2B5EF4-FFF2-40B4-BE49-F238E27FC236}">
                <a16:creationId xmlns:a16="http://schemas.microsoft.com/office/drawing/2014/main" id="{B8208F33-55B9-F023-3DEE-940103C11D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210C851-D76A-5F28-5B54-431E5F0A7839}"/>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71844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3D81A-95DF-F4FB-DEF6-C86960B44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128A5C-5405-9F52-AAC1-A193165A92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24EED8C-7736-0F27-3D5F-7851BAFE59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16BBC0-7ED3-5C82-2BDE-6A8BCE934E2D}"/>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6" name="Footer Placeholder 5">
            <a:extLst>
              <a:ext uri="{FF2B5EF4-FFF2-40B4-BE49-F238E27FC236}">
                <a16:creationId xmlns:a16="http://schemas.microsoft.com/office/drawing/2014/main" id="{503B0282-7EEC-45BA-2FD0-4EDEE67C5C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303C88-2D0D-124B-C0D1-8E7ED0FDD6C7}"/>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2291227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E94C6-4D02-5EFA-880C-DDB61131A0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FD404C6-8E75-A052-C3B6-A235503329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a:extLst>
              <a:ext uri="{FF2B5EF4-FFF2-40B4-BE49-F238E27FC236}">
                <a16:creationId xmlns:a16="http://schemas.microsoft.com/office/drawing/2014/main" id="{B50E7448-5EFD-3248-6969-FDC1DB9652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44E2871-EFC6-13AF-EAA8-4A23FAB605B1}"/>
              </a:ext>
            </a:extLst>
          </p:cNvPr>
          <p:cNvSpPr>
            <a:spLocks noGrp="1"/>
          </p:cNvSpPr>
          <p:nvPr>
            <p:ph type="dt" sz="half" idx="10"/>
          </p:nvPr>
        </p:nvSpPr>
        <p:spPr/>
        <p:txBody>
          <a:bodyPr/>
          <a:lstStyle/>
          <a:p>
            <a:fld id="{7E27D88E-CC88-4806-A582-3B080129FC23}" type="datetimeFigureOut">
              <a:rPr lang="en-GB" smtClean="0"/>
              <a:t>18/09/2025</a:t>
            </a:fld>
            <a:endParaRPr lang="en-GB"/>
          </a:p>
        </p:txBody>
      </p:sp>
      <p:sp>
        <p:nvSpPr>
          <p:cNvPr id="6" name="Footer Placeholder 5">
            <a:extLst>
              <a:ext uri="{FF2B5EF4-FFF2-40B4-BE49-F238E27FC236}">
                <a16:creationId xmlns:a16="http://schemas.microsoft.com/office/drawing/2014/main" id="{AC42CBD4-7480-5020-D8B2-04F48AE661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5C8E57-A4AF-6BB8-877E-B8B73B57AA84}"/>
              </a:ext>
            </a:extLst>
          </p:cNvPr>
          <p:cNvSpPr>
            <a:spLocks noGrp="1"/>
          </p:cNvSpPr>
          <p:nvPr>
            <p:ph type="sldNum" sz="quarter" idx="12"/>
          </p:nvPr>
        </p:nvSpPr>
        <p:spPr/>
        <p:txBody>
          <a:bodyPr/>
          <a:lstStyle/>
          <a:p>
            <a:fld id="{EBFA1E14-BDEF-4E31-B376-0C305CB1BB3E}" type="slidenum">
              <a:rPr lang="en-GB" smtClean="0"/>
              <a:t>‹#›</a:t>
            </a:fld>
            <a:endParaRPr lang="en-GB"/>
          </a:p>
        </p:txBody>
      </p:sp>
    </p:spTree>
    <p:extLst>
      <p:ext uri="{BB962C8B-B14F-4D97-AF65-F5344CB8AC3E}">
        <p14:creationId xmlns:p14="http://schemas.microsoft.com/office/powerpoint/2010/main" val="256484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EF858-BE13-472F-914B-09D2801063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374E131-F9CA-0F45-C0DD-C9F79AE80D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72C1BD-0DAA-FD10-DE04-3FB193CDA7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27D88E-CC88-4806-A582-3B080129FC23}" type="datetimeFigureOut">
              <a:rPr lang="en-GB" smtClean="0"/>
              <a:t>18/09/2025</a:t>
            </a:fld>
            <a:endParaRPr lang="en-GB"/>
          </a:p>
        </p:txBody>
      </p:sp>
      <p:sp>
        <p:nvSpPr>
          <p:cNvPr id="5" name="Footer Placeholder 4">
            <a:extLst>
              <a:ext uri="{FF2B5EF4-FFF2-40B4-BE49-F238E27FC236}">
                <a16:creationId xmlns:a16="http://schemas.microsoft.com/office/drawing/2014/main" id="{22C1534E-F23F-5DB3-B0F7-778D2120F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9961EA3-9F9A-9B84-2379-A775C5EDE4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A1E14-BDEF-4E31-B376-0C305CB1BB3E}" type="slidenum">
              <a:rPr lang="en-GB" smtClean="0"/>
              <a:t>‹#›</a:t>
            </a:fld>
            <a:endParaRPr lang="en-GB"/>
          </a:p>
        </p:txBody>
      </p:sp>
    </p:spTree>
    <p:extLst>
      <p:ext uri="{BB962C8B-B14F-4D97-AF65-F5344CB8AC3E}">
        <p14:creationId xmlns:p14="http://schemas.microsoft.com/office/powerpoint/2010/main" val="6580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childprotectionresource.online/publication-of-the-presidents-public-law-working-group-report/" TargetMode="External"/><Relationship Id="rId2" Type="http://schemas.openxmlformats.org/officeDocument/2006/relationships/hyperlink" Target="https://www.cafcass.gov.uk/sites/default/files/migrated/Public-Law-Practice-Quality-Standards-Reviewed-March-2023-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2AB7E-8B91-676A-E423-1766495137C5}"/>
              </a:ext>
            </a:extLst>
          </p:cNvPr>
          <p:cNvSpPr>
            <a:spLocks noGrp="1"/>
          </p:cNvSpPr>
          <p:nvPr>
            <p:ph type="ctrTitle"/>
          </p:nvPr>
        </p:nvSpPr>
        <p:spPr>
          <a:xfrm>
            <a:off x="1452880" y="1727199"/>
            <a:ext cx="9144000" cy="888683"/>
          </a:xfrm>
        </p:spPr>
        <p:txBody>
          <a:bodyPr>
            <a:normAutofit/>
          </a:bodyPr>
          <a:lstStyle/>
          <a:p>
            <a:r>
              <a:rPr lang="en-GB" sz="2800" b="1" dirty="0">
                <a:solidFill>
                  <a:srgbClr val="572381"/>
                </a:solidFill>
              </a:rPr>
              <a:t>Special Guardianship Orders and SGO Support Plans: Key Insights and Expectations</a:t>
            </a:r>
            <a:endParaRPr lang="en-GB" sz="2800" b="1" dirty="0">
              <a:solidFill>
                <a:srgbClr val="572381"/>
              </a:solidFill>
              <a:latin typeface="+mn-lt"/>
            </a:endParaRPr>
          </a:p>
        </p:txBody>
      </p:sp>
      <p:sp>
        <p:nvSpPr>
          <p:cNvPr id="5" name="TextBox 4">
            <a:extLst>
              <a:ext uri="{FF2B5EF4-FFF2-40B4-BE49-F238E27FC236}">
                <a16:creationId xmlns:a16="http://schemas.microsoft.com/office/drawing/2014/main" id="{6DD1A12A-C44C-597B-1183-4523527A976F}"/>
              </a:ext>
            </a:extLst>
          </p:cNvPr>
          <p:cNvSpPr txBox="1"/>
          <p:nvPr/>
        </p:nvSpPr>
        <p:spPr>
          <a:xfrm>
            <a:off x="2120265" y="2980235"/>
            <a:ext cx="8246110" cy="1261884"/>
          </a:xfrm>
          <a:prstGeom prst="rect">
            <a:avLst/>
          </a:prstGeom>
          <a:noFill/>
        </p:spPr>
        <p:txBody>
          <a:bodyPr wrap="square">
            <a:spAutoFit/>
          </a:bodyPr>
          <a:lstStyle/>
          <a:p>
            <a:pPr algn="ctr"/>
            <a:r>
              <a:rPr lang="en-GB" sz="2400" dirty="0">
                <a:solidFill>
                  <a:srgbClr val="572381"/>
                </a:solidFill>
              </a:rPr>
              <a:t>What Cafcass needs to see to approve a plan and key expectations for its content</a:t>
            </a:r>
          </a:p>
          <a:p>
            <a:pPr algn="ctr"/>
            <a:endParaRPr lang="en-GB" sz="2800" dirty="0">
              <a:solidFill>
                <a:srgbClr val="572381"/>
              </a:solidFill>
            </a:endParaRPr>
          </a:p>
        </p:txBody>
      </p:sp>
      <p:sp>
        <p:nvSpPr>
          <p:cNvPr id="6" name="TextBox 5">
            <a:extLst>
              <a:ext uri="{FF2B5EF4-FFF2-40B4-BE49-F238E27FC236}">
                <a16:creationId xmlns:a16="http://schemas.microsoft.com/office/drawing/2014/main" id="{3672CD3F-EE99-D3EA-A7D1-610F124856D0}"/>
              </a:ext>
            </a:extLst>
          </p:cNvPr>
          <p:cNvSpPr txBox="1"/>
          <p:nvPr/>
        </p:nvSpPr>
        <p:spPr>
          <a:xfrm>
            <a:off x="2286000" y="4374792"/>
            <a:ext cx="7914640" cy="400110"/>
          </a:xfrm>
          <a:prstGeom prst="rect">
            <a:avLst/>
          </a:prstGeom>
          <a:noFill/>
        </p:spPr>
        <p:txBody>
          <a:bodyPr wrap="square">
            <a:spAutoFit/>
          </a:bodyPr>
          <a:lstStyle/>
          <a:p>
            <a:pPr algn="ctr"/>
            <a:r>
              <a:rPr lang="en-GB" sz="2000" b="1" dirty="0">
                <a:solidFill>
                  <a:srgbClr val="572381"/>
                </a:solidFill>
              </a:rPr>
              <a:t>18</a:t>
            </a:r>
            <a:r>
              <a:rPr lang="en-GB" sz="2000" b="1" baseline="30000" dirty="0">
                <a:solidFill>
                  <a:srgbClr val="572381"/>
                </a:solidFill>
              </a:rPr>
              <a:t>th</a:t>
            </a:r>
            <a:r>
              <a:rPr lang="en-GB" sz="2000" b="1" dirty="0">
                <a:solidFill>
                  <a:srgbClr val="572381"/>
                </a:solidFill>
              </a:rPr>
              <a:t> September 2025</a:t>
            </a:r>
            <a:endParaRPr lang="en-GB" sz="2000" dirty="0">
              <a:solidFill>
                <a:srgbClr val="572381"/>
              </a:solidFill>
            </a:endParaRPr>
          </a:p>
        </p:txBody>
      </p:sp>
    </p:spTree>
    <p:extLst>
      <p:ext uri="{BB962C8B-B14F-4D97-AF65-F5344CB8AC3E}">
        <p14:creationId xmlns:p14="http://schemas.microsoft.com/office/powerpoint/2010/main" val="346709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A310A-4DB7-751A-9080-03FA1473BA21}"/>
              </a:ext>
            </a:extLst>
          </p:cNvPr>
          <p:cNvSpPr>
            <a:spLocks noGrp="1"/>
          </p:cNvSpPr>
          <p:nvPr>
            <p:ph type="title"/>
          </p:nvPr>
        </p:nvSpPr>
        <p:spPr>
          <a:xfrm>
            <a:off x="628650" y="0"/>
            <a:ext cx="10515600" cy="1325563"/>
          </a:xfrm>
        </p:spPr>
        <p:txBody>
          <a:bodyPr>
            <a:normAutofit/>
          </a:bodyPr>
          <a:lstStyle/>
          <a:p>
            <a:r>
              <a:rPr lang="en-GB" sz="2800" b="1" dirty="0">
                <a:solidFill>
                  <a:srgbClr val="572381"/>
                </a:solidFill>
                <a:latin typeface="+mn-lt"/>
              </a:rPr>
              <a:t>Practice Quality Standards</a:t>
            </a:r>
          </a:p>
        </p:txBody>
      </p:sp>
      <p:sp>
        <p:nvSpPr>
          <p:cNvPr id="3" name="Content Placeholder 2">
            <a:extLst>
              <a:ext uri="{FF2B5EF4-FFF2-40B4-BE49-F238E27FC236}">
                <a16:creationId xmlns:a16="http://schemas.microsoft.com/office/drawing/2014/main" id="{FE2528C4-ED94-13F2-3D16-B9A4678A6A28}"/>
              </a:ext>
            </a:extLst>
          </p:cNvPr>
          <p:cNvSpPr>
            <a:spLocks noGrp="1"/>
          </p:cNvSpPr>
          <p:nvPr>
            <p:ph idx="1"/>
          </p:nvPr>
        </p:nvSpPr>
        <p:spPr>
          <a:xfrm>
            <a:off x="409574" y="1205706"/>
            <a:ext cx="10734675" cy="4351338"/>
          </a:xfrm>
        </p:spPr>
        <p:txBody>
          <a:bodyPr>
            <a:noAutofit/>
          </a:bodyPr>
          <a:lstStyle/>
          <a:p>
            <a:pPr marL="0" indent="0">
              <a:buNone/>
            </a:pPr>
            <a:endParaRPr lang="en-US" dirty="0">
              <a:solidFill>
                <a:srgbClr val="000000"/>
              </a:solidFill>
              <a:cs typeface="Calibri" panose="020F0502020204030204" pitchFamily="34" charset="0"/>
            </a:endParaRPr>
          </a:p>
          <a:p>
            <a:r>
              <a:rPr lang="en-US" sz="2000" dirty="0">
                <a:solidFill>
                  <a:srgbClr val="000000"/>
                </a:solidFill>
                <a:cs typeface="Calibri" panose="020F0502020204030204" pitchFamily="34" charset="0"/>
              </a:rPr>
              <a:t>Ca</a:t>
            </a:r>
            <a:r>
              <a:rPr lang="en-US" sz="2000" b="0" i="0" dirty="0">
                <a:solidFill>
                  <a:srgbClr val="000000"/>
                </a:solidFill>
                <a:effectLst/>
                <a:cs typeface="Calibri" panose="020F0502020204030204" pitchFamily="34" charset="0"/>
              </a:rPr>
              <a:t>fcass have Practice Quality Standards in both Public and Private Law</a:t>
            </a:r>
          </a:p>
          <a:p>
            <a:r>
              <a:rPr lang="en-US" sz="2000" i="1" dirty="0">
                <a:solidFill>
                  <a:srgbClr val="000000"/>
                </a:solidFill>
                <a:cs typeface="Calibri" panose="020F0502020204030204" pitchFamily="34" charset="0"/>
              </a:rPr>
              <a:t>The Practice Quality Standards for public law are based on our best work and set out what is expected in response to learning from feedback, audit and case reviews, and fulfil our commitment to contribute to a whole system effort to implement the recommendations of the Public Law Working Group</a:t>
            </a:r>
            <a:endParaRPr lang="en-US" sz="2000" b="0" i="0" dirty="0">
              <a:solidFill>
                <a:srgbClr val="000000"/>
              </a:solidFill>
              <a:effectLst/>
              <a:cs typeface="Calibri" panose="020F0502020204030204" pitchFamily="34" charset="0"/>
            </a:endParaRPr>
          </a:p>
          <a:p>
            <a:r>
              <a:rPr lang="en-US" sz="2000" dirty="0">
                <a:solidFill>
                  <a:srgbClr val="000000"/>
                </a:solidFill>
                <a:cs typeface="Calibri" panose="020F0502020204030204" pitchFamily="34" charset="0"/>
              </a:rPr>
              <a:t>Practice Quality Standards guide practitioners in different aspects of practice. They set out what ‘good’ looks like, what children and families have a right to expect of us and what our family justice partners can expect of us</a:t>
            </a:r>
          </a:p>
          <a:p>
            <a:r>
              <a:rPr lang="en-US" sz="2000" b="0" i="0" dirty="0">
                <a:solidFill>
                  <a:srgbClr val="000000"/>
                </a:solidFill>
                <a:effectLst/>
                <a:cs typeface="Calibri" panose="020F0502020204030204" pitchFamily="34" charset="0"/>
              </a:rPr>
              <a:t>Practice Quality Standard 6 provides guidance on what Children’s Guardians should be looking for when considering an SGO</a:t>
            </a:r>
          </a:p>
        </p:txBody>
      </p:sp>
    </p:spTree>
    <p:extLst>
      <p:ext uri="{BB962C8B-B14F-4D97-AF65-F5344CB8AC3E}">
        <p14:creationId xmlns:p14="http://schemas.microsoft.com/office/powerpoint/2010/main" val="3107073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E85DE-C82F-706F-A1A1-AE609E450007}"/>
              </a:ext>
            </a:extLst>
          </p:cNvPr>
          <p:cNvSpPr>
            <a:spLocks noGrp="1"/>
          </p:cNvSpPr>
          <p:nvPr>
            <p:ph type="title"/>
          </p:nvPr>
        </p:nvSpPr>
        <p:spPr/>
        <p:txBody>
          <a:bodyPr>
            <a:normAutofit fontScale="90000"/>
          </a:bodyPr>
          <a:lstStyle/>
          <a:p>
            <a:r>
              <a:rPr lang="en-GB" dirty="0"/>
              <a:t>Practice Quality Standard 6 – Analysing </a:t>
            </a:r>
            <a:r>
              <a:rPr lang="en-GB"/>
              <a:t>Special Guardianship</a:t>
            </a:r>
            <a:br>
              <a:rPr lang="en-GB" dirty="0"/>
            </a:br>
            <a:br>
              <a:rPr lang="en-GB" dirty="0"/>
            </a:br>
            <a:r>
              <a:rPr lang="en-GB" sz="2000" dirty="0">
                <a:solidFill>
                  <a:schemeClr val="tx1"/>
                </a:solidFill>
              </a:rPr>
              <a:t>This Practice Quality Standard is specifically to provide guidance to Children’s Guardians when a Special Guardianship is proposed</a:t>
            </a:r>
            <a:br>
              <a:rPr lang="en-GB" dirty="0"/>
            </a:br>
            <a:endParaRPr lang="en-GB" dirty="0"/>
          </a:p>
        </p:txBody>
      </p:sp>
      <p:sp>
        <p:nvSpPr>
          <p:cNvPr id="3" name="Content Placeholder 2">
            <a:extLst>
              <a:ext uri="{FF2B5EF4-FFF2-40B4-BE49-F238E27FC236}">
                <a16:creationId xmlns:a16="http://schemas.microsoft.com/office/drawing/2014/main" id="{0AD69C8E-5FED-A060-40F6-6418479954B1}"/>
              </a:ext>
            </a:extLst>
          </p:cNvPr>
          <p:cNvSpPr>
            <a:spLocks noGrp="1"/>
          </p:cNvSpPr>
          <p:nvPr>
            <p:ph idx="1"/>
          </p:nvPr>
        </p:nvSpPr>
        <p:spPr/>
        <p:txBody>
          <a:bodyPr/>
          <a:lstStyle/>
          <a:p>
            <a:pPr marL="0" indent="0">
              <a:buNone/>
            </a:pPr>
            <a:endParaRPr lang="en-GB" dirty="0"/>
          </a:p>
          <a:p>
            <a:pPr marL="0" indent="0">
              <a:buNone/>
            </a:pPr>
            <a:endParaRPr lang="en-GB" dirty="0"/>
          </a:p>
        </p:txBody>
      </p:sp>
      <p:pic>
        <p:nvPicPr>
          <p:cNvPr id="5" name="Picture 4">
            <a:extLst>
              <a:ext uri="{FF2B5EF4-FFF2-40B4-BE49-F238E27FC236}">
                <a16:creationId xmlns:a16="http://schemas.microsoft.com/office/drawing/2014/main" id="{26C3BF54-D15A-6374-46BA-2F1D2FFE9901}"/>
              </a:ext>
            </a:extLst>
          </p:cNvPr>
          <p:cNvPicPr>
            <a:picLocks noChangeAspect="1"/>
          </p:cNvPicPr>
          <p:nvPr/>
        </p:nvPicPr>
        <p:blipFill>
          <a:blip r:embed="rId2"/>
          <a:stretch>
            <a:fillRect/>
          </a:stretch>
        </p:blipFill>
        <p:spPr>
          <a:xfrm>
            <a:off x="2275859" y="1615440"/>
            <a:ext cx="7523070" cy="3799378"/>
          </a:xfrm>
          <a:prstGeom prst="rect">
            <a:avLst/>
          </a:prstGeom>
        </p:spPr>
      </p:pic>
    </p:spTree>
    <p:extLst>
      <p:ext uri="{BB962C8B-B14F-4D97-AF65-F5344CB8AC3E}">
        <p14:creationId xmlns:p14="http://schemas.microsoft.com/office/powerpoint/2010/main" val="285660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F8113-2019-E936-2219-A114E3A62611}"/>
              </a:ext>
            </a:extLst>
          </p:cNvPr>
          <p:cNvSpPr>
            <a:spLocks noGrp="1"/>
          </p:cNvSpPr>
          <p:nvPr>
            <p:ph type="title"/>
          </p:nvPr>
        </p:nvSpPr>
        <p:spPr/>
        <p:txBody>
          <a:bodyPr/>
          <a:lstStyle/>
          <a:p>
            <a:r>
              <a:rPr lang="en-GB" dirty="0"/>
              <a:t>In practice this means.</a:t>
            </a:r>
          </a:p>
        </p:txBody>
      </p:sp>
      <p:sp>
        <p:nvSpPr>
          <p:cNvPr id="3" name="Content Placeholder 2">
            <a:extLst>
              <a:ext uri="{FF2B5EF4-FFF2-40B4-BE49-F238E27FC236}">
                <a16:creationId xmlns:a16="http://schemas.microsoft.com/office/drawing/2014/main" id="{3D82B24D-1BD7-C8D3-2FEA-F74C2A39A399}"/>
              </a:ext>
            </a:extLst>
          </p:cNvPr>
          <p:cNvSpPr>
            <a:spLocks noGrp="1"/>
          </p:cNvSpPr>
          <p:nvPr>
            <p:ph idx="1"/>
          </p:nvPr>
        </p:nvSpPr>
        <p:spPr>
          <a:xfrm>
            <a:off x="838200" y="1472448"/>
            <a:ext cx="10515600" cy="3993632"/>
          </a:xfrm>
        </p:spPr>
        <p:txBody>
          <a:bodyPr>
            <a:normAutofit lnSpcReduction="10000"/>
          </a:bodyPr>
          <a:lstStyle/>
          <a:p>
            <a:r>
              <a:rPr lang="en-GB" dirty="0"/>
              <a:t>Scrutinising the assessment to ensure it is a robust assessment that considers not only their ability to care for the children but their understanding of the circumstances and an analysis of their ability to care for each child (given their specific care needs) throughout their childhood.  </a:t>
            </a:r>
          </a:p>
          <a:p>
            <a:endParaRPr lang="en-GB" dirty="0"/>
          </a:p>
          <a:p>
            <a:r>
              <a:rPr lang="en-GB" dirty="0"/>
              <a:t>Feel confident that any support needs and vulnerabilities identified in the assessment are addressed in the support plan.</a:t>
            </a:r>
          </a:p>
          <a:p>
            <a:endParaRPr lang="en-GB" dirty="0"/>
          </a:p>
          <a:p>
            <a:r>
              <a:rPr lang="en-GB" dirty="0"/>
              <a:t>Having sight of the DBS and medical checks either via the Social Worker, or the prospective Special Guardian during a visit. Without which we can’t endorse/recommend a Special Guardianship Order in the final analysis.</a:t>
            </a:r>
          </a:p>
          <a:p>
            <a:endParaRPr lang="en-GB" dirty="0"/>
          </a:p>
          <a:p>
            <a:r>
              <a:rPr lang="en-GB" dirty="0"/>
              <a:t>Being confident an appropriate ‘testing’ period of the placement has taken place including observations of the child/ren in </a:t>
            </a:r>
            <a:r>
              <a:rPr lang="en-GB"/>
              <a:t>the prospective Special Guardian’s care</a:t>
            </a:r>
            <a:endParaRPr lang="en-GB" dirty="0"/>
          </a:p>
          <a:p>
            <a:endParaRPr lang="en-GB" dirty="0"/>
          </a:p>
          <a:p>
            <a:endParaRPr lang="en-GB" dirty="0"/>
          </a:p>
        </p:txBody>
      </p:sp>
    </p:spTree>
    <p:extLst>
      <p:ext uri="{BB962C8B-B14F-4D97-AF65-F5344CB8AC3E}">
        <p14:creationId xmlns:p14="http://schemas.microsoft.com/office/powerpoint/2010/main" val="2307691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89610-7F6D-B869-62D2-307CB5C58ADD}"/>
              </a:ext>
            </a:extLst>
          </p:cNvPr>
          <p:cNvSpPr>
            <a:spLocks noGrp="1"/>
          </p:cNvSpPr>
          <p:nvPr>
            <p:ph type="title"/>
          </p:nvPr>
        </p:nvSpPr>
        <p:spPr/>
        <p:txBody>
          <a:bodyPr/>
          <a:lstStyle/>
          <a:p>
            <a:r>
              <a:rPr lang="en-GB" dirty="0" err="1"/>
              <a:t>Cont</a:t>
            </a:r>
            <a:r>
              <a:rPr lang="en-GB" dirty="0"/>
              <a:t>…</a:t>
            </a:r>
          </a:p>
        </p:txBody>
      </p:sp>
      <p:sp>
        <p:nvSpPr>
          <p:cNvPr id="3" name="Content Placeholder 2">
            <a:extLst>
              <a:ext uri="{FF2B5EF4-FFF2-40B4-BE49-F238E27FC236}">
                <a16:creationId xmlns:a16="http://schemas.microsoft.com/office/drawing/2014/main" id="{8806E7C0-80B8-69C6-A86B-C00624FFF123}"/>
              </a:ext>
            </a:extLst>
          </p:cNvPr>
          <p:cNvSpPr>
            <a:spLocks noGrp="1"/>
          </p:cNvSpPr>
          <p:nvPr>
            <p:ph idx="1"/>
          </p:nvPr>
        </p:nvSpPr>
        <p:spPr>
          <a:xfrm>
            <a:off x="838200" y="1616744"/>
            <a:ext cx="10515600" cy="4351338"/>
          </a:xfrm>
        </p:spPr>
        <p:txBody>
          <a:bodyPr/>
          <a:lstStyle/>
          <a:p>
            <a:r>
              <a:rPr lang="en-GB" dirty="0"/>
              <a:t>Ensuring the prospective Special Guardians have seen their assessment and support plan, had the opportunity to discuss this with the Social Worker and had access to their own independent legal advice. This includes discussing with the prospective Special Guardians if there is are any support needs that have not been included.</a:t>
            </a:r>
          </a:p>
          <a:p>
            <a:endParaRPr lang="en-GB" dirty="0"/>
          </a:p>
          <a:p>
            <a:r>
              <a:rPr lang="en-GB" dirty="0"/>
              <a:t>Liaising with the IRO to be satisfied they have seen the support plan and are content with it.</a:t>
            </a:r>
          </a:p>
          <a:p>
            <a:endParaRPr lang="en-GB" dirty="0"/>
          </a:p>
          <a:p>
            <a:r>
              <a:rPr lang="en-GB" dirty="0"/>
              <a:t>Thoroughly considering the support plan, to be satisfied it is personalised to that child’s specific needs, is not generic and financial offer is in line with regulations. This could mean ensuring specialist therapeutic support is in place or agreed, additional financial support over and above that of the standard offer, commitment to continuing supervision of family time arrangements or risk assessments if a parents situation changes </a:t>
            </a:r>
            <a:r>
              <a:rPr lang="en-GB" dirty="0" err="1"/>
              <a:t>eg</a:t>
            </a:r>
            <a:r>
              <a:rPr lang="en-GB" dirty="0"/>
              <a:t> upon release from prison.</a:t>
            </a:r>
          </a:p>
          <a:p>
            <a:endParaRPr lang="en-GB" dirty="0"/>
          </a:p>
        </p:txBody>
      </p:sp>
    </p:spTree>
    <p:extLst>
      <p:ext uri="{BB962C8B-B14F-4D97-AF65-F5344CB8AC3E}">
        <p14:creationId xmlns:p14="http://schemas.microsoft.com/office/powerpoint/2010/main" val="2828898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A3564-B53C-665B-88B4-1FE1825DE537}"/>
              </a:ext>
            </a:extLst>
          </p:cNvPr>
          <p:cNvSpPr>
            <a:spLocks noGrp="1"/>
          </p:cNvSpPr>
          <p:nvPr>
            <p:ph type="title"/>
          </p:nvPr>
        </p:nvSpPr>
        <p:spPr/>
        <p:txBody>
          <a:bodyPr/>
          <a:lstStyle/>
          <a:p>
            <a:r>
              <a:rPr lang="en-GB" dirty="0"/>
              <a:t>In summary</a:t>
            </a:r>
          </a:p>
        </p:txBody>
      </p:sp>
      <p:sp>
        <p:nvSpPr>
          <p:cNvPr id="3" name="Content Placeholder 2">
            <a:extLst>
              <a:ext uri="{FF2B5EF4-FFF2-40B4-BE49-F238E27FC236}">
                <a16:creationId xmlns:a16="http://schemas.microsoft.com/office/drawing/2014/main" id="{959F935A-0C80-3D4C-9FD3-B42E4C400C30}"/>
              </a:ext>
            </a:extLst>
          </p:cNvPr>
          <p:cNvSpPr>
            <a:spLocks noGrp="1"/>
          </p:cNvSpPr>
          <p:nvPr>
            <p:ph idx="1"/>
          </p:nvPr>
        </p:nvSpPr>
        <p:spPr/>
        <p:txBody>
          <a:bodyPr/>
          <a:lstStyle/>
          <a:p>
            <a:pPr marL="0" indent="0">
              <a:buNone/>
            </a:pPr>
            <a:r>
              <a:rPr lang="en-GB" dirty="0"/>
              <a:t>In order to approve the plan the Children’s Guardian has to be confident the support plan.</a:t>
            </a:r>
          </a:p>
          <a:p>
            <a:endParaRPr lang="en-GB" dirty="0"/>
          </a:p>
          <a:p>
            <a:r>
              <a:rPr lang="en-GB" dirty="0"/>
              <a:t>Is robust</a:t>
            </a:r>
          </a:p>
          <a:p>
            <a:endParaRPr lang="en-GB" dirty="0"/>
          </a:p>
          <a:p>
            <a:r>
              <a:rPr lang="en-GB" dirty="0"/>
              <a:t>Is personalised</a:t>
            </a:r>
          </a:p>
          <a:p>
            <a:endParaRPr lang="en-GB" dirty="0"/>
          </a:p>
          <a:p>
            <a:r>
              <a:rPr lang="en-GB" dirty="0"/>
              <a:t>Recognises any vulnerabilities </a:t>
            </a:r>
          </a:p>
          <a:p>
            <a:endParaRPr lang="en-GB" dirty="0"/>
          </a:p>
          <a:p>
            <a:r>
              <a:rPr lang="en-GB" dirty="0"/>
              <a:t>Considers the needs of the child/ren now and throughout their childhood and adolescence </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987614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6038-3BB9-AF0E-A8E2-F62F8FD67ECB}"/>
              </a:ext>
            </a:extLst>
          </p:cNvPr>
          <p:cNvSpPr>
            <a:spLocks noGrp="1"/>
          </p:cNvSpPr>
          <p:nvPr>
            <p:ph type="title"/>
          </p:nvPr>
        </p:nvSpPr>
        <p:spPr/>
        <p:txBody>
          <a:bodyPr/>
          <a:lstStyle/>
          <a:p>
            <a:r>
              <a:rPr lang="en-GB" dirty="0"/>
              <a:t>Useful links</a:t>
            </a:r>
          </a:p>
        </p:txBody>
      </p:sp>
      <p:sp>
        <p:nvSpPr>
          <p:cNvPr id="3" name="Content Placeholder 2">
            <a:extLst>
              <a:ext uri="{FF2B5EF4-FFF2-40B4-BE49-F238E27FC236}">
                <a16:creationId xmlns:a16="http://schemas.microsoft.com/office/drawing/2014/main" id="{92736896-7F25-A78A-8A5D-5673F94C0FEB}"/>
              </a:ext>
            </a:extLst>
          </p:cNvPr>
          <p:cNvSpPr>
            <a:spLocks noGrp="1"/>
          </p:cNvSpPr>
          <p:nvPr>
            <p:ph idx="1"/>
          </p:nvPr>
        </p:nvSpPr>
        <p:spPr>
          <a:xfrm>
            <a:off x="838200" y="1825625"/>
            <a:ext cx="10515600" cy="2563495"/>
          </a:xfrm>
        </p:spPr>
        <p:txBody>
          <a:bodyPr/>
          <a:lstStyle/>
          <a:p>
            <a:pPr marL="0" indent="0">
              <a:buNone/>
            </a:pPr>
            <a:endParaRPr lang="en-GB" dirty="0"/>
          </a:p>
          <a:p>
            <a:r>
              <a:rPr lang="en-GB" dirty="0">
                <a:hlinkClick r:id="rId2"/>
              </a:rPr>
              <a:t>Public-Law-Practice-Quality-Standards-Reviewed-March-2023-1.pdf</a:t>
            </a:r>
            <a:endParaRPr lang="en-GB" dirty="0"/>
          </a:p>
          <a:p>
            <a:endParaRPr lang="en-GB" dirty="0">
              <a:hlinkClick r:id="rId3"/>
            </a:endParaRPr>
          </a:p>
          <a:p>
            <a:r>
              <a:rPr lang="en-GB" dirty="0">
                <a:hlinkClick r:id="rId3"/>
              </a:rPr>
              <a:t>Publication of the President’s Public Law Working Group report | Child Protection Resource</a:t>
            </a:r>
            <a:endParaRPr lang="en-GB" dirty="0"/>
          </a:p>
          <a:p>
            <a:endParaRPr lang="en-GB" dirty="0"/>
          </a:p>
        </p:txBody>
      </p:sp>
    </p:spTree>
    <p:extLst>
      <p:ext uri="{BB962C8B-B14F-4D97-AF65-F5344CB8AC3E}">
        <p14:creationId xmlns:p14="http://schemas.microsoft.com/office/powerpoint/2010/main" val="25488109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34600FAB-694D-4105-939A-C966F56ADF8D}" vid="{B6BC0462-764E-46DA-86BD-CA790C3F9AA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53E30EFF76DA40BE04C25922DDB241" ma:contentTypeVersion="0" ma:contentTypeDescription="Create a new document." ma:contentTypeScope="" ma:versionID="ba7d082b9b718098daf762f9c2bbe3d8">
  <xsd:schema xmlns:xsd="http://www.w3.org/2001/XMLSchema" xmlns:xs="http://www.w3.org/2001/XMLSchema" xmlns:p="http://schemas.microsoft.com/office/2006/metadata/properties" targetNamespace="http://schemas.microsoft.com/office/2006/metadata/properties" ma:root="true" ma:fieldsID="31d5eec3c12ee2e8127422d567928f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F872E6A-5CF8-44A0-9703-BDC372F2003E}">
  <ds:schemaRefs>
    <ds:schemaRef ds:uri="http://schemas.microsoft.com/sharepoint/v3/contenttype/forms"/>
  </ds:schemaRefs>
</ds:datastoreItem>
</file>

<file path=customXml/itemProps2.xml><?xml version="1.0" encoding="utf-8"?>
<ds:datastoreItem xmlns:ds="http://schemas.openxmlformats.org/officeDocument/2006/customXml" ds:itemID="{B59CD7B8-D344-4F40-9D85-E9C0444B0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9764B19D-F04E-412C-ABFB-94CB52D69FA0}">
  <ds:schemaRefs>
    <ds:schemaRef ds:uri="http://schemas.microsoft.com/office/2006/metadata/properties"/>
    <ds:schemaRef ds:uri="http://schemas.microsoft.com/office/infopath/2007/PartnerControls"/>
    <ds:schemaRef ds:uri="4bb7b1e6-0ec8-4a55-9b4d-ec3513a68471"/>
    <ds:schemaRef ds:uri="8d6c86f7-6961-46ed-8e98-a5ef7c00d54a"/>
  </ds:schemaRefs>
</ds:datastoreItem>
</file>

<file path=docProps/app.xml><?xml version="1.0" encoding="utf-8"?>
<Properties xmlns="http://schemas.openxmlformats.org/officeDocument/2006/extended-properties" xmlns:vt="http://schemas.openxmlformats.org/officeDocument/2006/docPropsVTypes">
  <Template>Template 6</Template>
  <TotalTime>1264</TotalTime>
  <Words>535</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Special Guardianship Orders and SGO Support Plans: Key Insights and Expectations</vt:lpstr>
      <vt:lpstr>Practice Quality Standards</vt:lpstr>
      <vt:lpstr>Practice Quality Standard 6 – Analysing Special Guardianship  This Practice Quality Standard is specifically to provide guidance to Children’s Guardians when a Special Guardianship is proposed </vt:lpstr>
      <vt:lpstr>In practice this means.</vt:lpstr>
      <vt:lpstr>Cont…</vt:lpstr>
      <vt:lpstr>In summary</vt:lpstr>
      <vt:lpstr>Useful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Nicola Silk</dc:creator>
  <cp:lastModifiedBy>Nicola Silk</cp:lastModifiedBy>
  <cp:revision>7</cp:revision>
  <dcterms:created xsi:type="dcterms:W3CDTF">2025-04-16T07:11:45Z</dcterms:created>
  <dcterms:modified xsi:type="dcterms:W3CDTF">2025-09-18T09:49:48Z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0x0101001C53E30EFF76DA40BE04C25922DDB241</vt:lpwstr>
  </property>
  <property fmtid="{D5CDD505-2E9C-101B-9397-08002B2CF9AE}" pid="3" name="_dlc_DocIdItemGuid">
    <vt:lpwstr>14d428a5-ba90-46f3-a141-886eeeec630d</vt:lpwstr>
  </property>
</Properties>
</file>