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75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53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2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97AAD-A54A-B92A-EA5F-C05FDAFFFA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D05015-FF7F-30CB-6AF2-4A9ACBE0AD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3011EA-3A8A-DBDB-5941-3A1A84A5E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3AF71-9578-6749-B54C-6A728EC2425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BA3B5-201E-0FF3-F818-1EE0775D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9287A-F7E8-D540-BCB7-14469A37D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30B3-2DB5-1C48-A30C-643A49CF2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31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5C242-64A0-AE33-6801-28C29B40D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A4EF77-1F1C-1B6C-446A-B90E15A42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DB0C-BB98-8D72-0278-244C951BA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3AF71-9578-6749-B54C-6A728EC2425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60545-F4F9-80CA-124B-C5F50311F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B8DBE-08CA-EF74-054C-EF7370A32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30B3-2DB5-1C48-A30C-643A49CF2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7EA60B-E1F6-CB23-3BDF-A6EF614AA4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126D8B-F26A-49B1-767A-A404896B20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45DB4-1D63-7BF7-E388-BA9D980D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3AF71-9578-6749-B54C-6A728EC2425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B3244-12A1-292E-D069-82A2D3705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A471D-5E66-FB54-2FA2-8A4802433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30B3-2DB5-1C48-A30C-643A49CF2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57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F7EE2-0B4E-8A8E-B248-3E9D590FF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15B43-9BD1-C1C0-C927-0226097A7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CC301-12D0-6CD8-C80E-B5F0C8514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3AF71-9578-6749-B54C-6A728EC2425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D45FE-66C3-A80B-3B12-AFB60137E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458BA5-7939-1DAB-2A18-9199F3118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30B3-2DB5-1C48-A30C-643A49CF2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611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8582B-96B0-C402-5E05-C9998F92F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322C43-EBCF-390C-EE60-0B91E58B0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11239-54D7-0D8B-B328-2F1B2FC42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3AF71-9578-6749-B54C-6A728EC2425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FAFE5-2CF8-7885-DE07-818D5AE5D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67D66-BBD7-35BF-8513-B35F36768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30B3-2DB5-1C48-A30C-643A49CF2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07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2B88-9820-FE5E-4055-B3A96CBA9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D88ED-F3AE-4A9F-B7FD-2FFB8E8F28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09E6B3-FFE9-ACA1-D136-1C3A27C86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5DE07C-8D03-7622-A700-C8870E5C7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3AF71-9578-6749-B54C-6A728EC2425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2FDCBC-E7EB-1EF5-1301-317333EA3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08DAE-B0B9-CEED-6F0B-5E9793E18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30B3-2DB5-1C48-A30C-643A49CF2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9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02998-A15D-4FC9-4AF4-BD9117108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2FE4AE-1FBB-ED41-959A-CB4CD90FB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709DC-1CCD-BE8E-72B0-7118C29F3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64BD46-54DD-B32E-8F7E-88B49EB299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FEC063-1D78-BF46-A92D-6973E2209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650E29-5C9E-6682-7F8E-C6ED9F027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3AF71-9578-6749-B54C-6A728EC2425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65234D-BCB0-2E5B-FEC5-1C03B183F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DB10AF-4A33-5FE7-D523-8443D668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30B3-2DB5-1C48-A30C-643A49CF2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4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E9235-2B74-0B36-F160-E0FC73DEE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B2378-D941-9146-DCE5-5311E9204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3AF71-9578-6749-B54C-6A728EC2425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D2433A-AB64-EAA4-76A4-949EE647A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8E3B26-E2EE-D095-B37D-EC5DA95FE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30B3-2DB5-1C48-A30C-643A49CF2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06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F96D0F-3C4B-6D35-01A1-C691BEFF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3AF71-9578-6749-B54C-6A728EC2425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888A81-16B4-C932-1A19-C438E8C58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173AF5-4BFB-8F83-CC44-90C6CE6BD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30B3-2DB5-1C48-A30C-643A49CF2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298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F6952-46DB-C74F-A018-1C6F22D3B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DB5A3-1BA6-BA1D-F494-8619FE762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C0CE4-9683-947C-C4A8-4964D3860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9FA191-AF62-D342-E6C9-F56FEF6A0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3AF71-9578-6749-B54C-6A728EC2425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2BB7D-E314-88B8-1B8A-28ED591D5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5391EB-7067-1138-2771-77E2F14B2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30B3-2DB5-1C48-A30C-643A49CF2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703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0B069-6363-A612-73F1-8450E0143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DD9978-B191-1AA0-69A6-B3D1EE811C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BADD57-86CA-6861-5EBC-89BD4C3F75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DF7926-77C9-D3C3-716A-D5251D5B2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3AF71-9578-6749-B54C-6A728EC2425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496E2D-9492-06A4-2F55-57F160B6F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1F02DA-ED31-FBFD-2B56-0EA608821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430B3-2DB5-1C48-A30C-643A49CF2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6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552E25-09E4-C5D9-F63C-CB3D19D8D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E68CC1-A282-83CA-D7B2-58B222701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FC2E0-728A-7214-7A42-36A74ECF30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3AF71-9578-6749-B54C-6A728EC2425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6533B-CB87-06E2-6076-7B516AE89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2907C-16E4-F24A-7DB4-F74CE86815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430B3-2DB5-1C48-A30C-643A49CF26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410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slation.gov.uk/uksi/2016/111/made" TargetMode="External"/><Relationship Id="rId2" Type="http://schemas.openxmlformats.org/officeDocument/2006/relationships/hyperlink" Target="https://www.legislation.gov.uk/uksi/2005/1109/content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A96CE-BF9A-0BA6-5052-BDE95ECC6C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83F1D-E056-BB11-2112-5F0FE486B2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02398"/>
            <a:ext cx="9144000" cy="2355402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rgbClr val="0070C0"/>
                </a:solidFill>
              </a:rPr>
              <a:t>SGO regulations- an overview</a:t>
            </a:r>
          </a:p>
          <a:p>
            <a:r>
              <a:rPr lang="en-US" sz="3000" dirty="0">
                <a:solidFill>
                  <a:srgbClr val="0070C0"/>
                </a:solidFill>
              </a:rPr>
              <a:t>Louise Ballantyne –Fenners Chambers </a:t>
            </a:r>
          </a:p>
          <a:p>
            <a:endParaRPr lang="en-US" sz="1000" dirty="0">
              <a:solidFill>
                <a:srgbClr val="0070C0"/>
              </a:solidFill>
            </a:endParaRPr>
          </a:p>
          <a:p>
            <a:endParaRPr lang="en-US" sz="20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9AAA6A-061C-E383-9A3A-90C52C80922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3068" y="714809"/>
            <a:ext cx="11508976" cy="1780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7602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109F7D-74CA-FF48-57C1-5891D18E22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351AA-800C-780E-358B-C86E03BB5D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810EDD-7732-19B9-992F-9FE52D8D98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2259"/>
            <a:ext cx="9144000" cy="4011560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rgbClr val="0070C0"/>
              </a:solidFill>
            </a:endParaRPr>
          </a:p>
          <a:p>
            <a:r>
              <a:rPr lang="en-US" sz="6000" dirty="0">
                <a:solidFill>
                  <a:srgbClr val="0070C0"/>
                </a:solidFill>
              </a:rPr>
              <a:t>Regulation 10 – conditions </a:t>
            </a:r>
          </a:p>
          <a:p>
            <a:pPr marL="342900" indent="-342900" algn="just">
              <a:buFontTx/>
              <a:buChar char="-"/>
            </a:pPr>
            <a:r>
              <a:rPr lang="en-GB" sz="2200" dirty="0">
                <a:solidFill>
                  <a:schemeClr val="accent5">
                    <a:lumMod val="75000"/>
                  </a:schemeClr>
                </a:solidFill>
              </a:rPr>
              <a:t>Sets out “conditions” special guardians must sign up to prior to receiving financial support. </a:t>
            </a:r>
          </a:p>
          <a:p>
            <a:pPr marL="342900" indent="-342900" algn="just">
              <a:buFontTx/>
              <a:buChar char="-"/>
            </a:pPr>
            <a:r>
              <a:rPr lang="en-GB" sz="2200" dirty="0">
                <a:solidFill>
                  <a:schemeClr val="accent5">
                    <a:lumMod val="75000"/>
                  </a:schemeClr>
                </a:solidFill>
              </a:rPr>
              <a:t>Keeping LA informed</a:t>
            </a:r>
          </a:p>
          <a:p>
            <a:pPr marL="342900" indent="-342900" algn="just">
              <a:buFontTx/>
              <a:buChar char="-"/>
            </a:pPr>
            <a:r>
              <a:rPr lang="en-GB" sz="2200" dirty="0">
                <a:solidFill>
                  <a:schemeClr val="accent5">
                    <a:lumMod val="75000"/>
                  </a:schemeClr>
                </a:solidFill>
              </a:rPr>
              <a:t>Annual financial statement </a:t>
            </a:r>
          </a:p>
          <a:p>
            <a:endParaRPr lang="en-US" sz="28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  <a:p>
            <a:endParaRPr lang="en-US" sz="3200" dirty="0"/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EB2EAA-5700-31CE-048E-B216A43A32FB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900" y="714809"/>
            <a:ext cx="11508976" cy="1780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17788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43F7B8-BA54-A721-C3DD-7E6B87032E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4DC73-1B26-FC2C-BFF5-6A63D3084B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C1DBD8-35CA-772C-FEB3-C6A4D260C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2259"/>
            <a:ext cx="9144000" cy="4011560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rgbClr val="0070C0"/>
              </a:solidFill>
            </a:endParaRPr>
          </a:p>
          <a:p>
            <a:r>
              <a:rPr lang="en-US" sz="6000" dirty="0">
                <a:solidFill>
                  <a:srgbClr val="0070C0"/>
                </a:solidFill>
              </a:rPr>
              <a:t>Regulation 12 – assessment of need for financial support </a:t>
            </a:r>
          </a:p>
          <a:p>
            <a:pPr marL="514350" indent="-514350" algn="just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Financial resources </a:t>
            </a:r>
          </a:p>
          <a:p>
            <a:pPr marL="514350" indent="-514350" algn="just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Outgoings and financial commitments</a:t>
            </a:r>
          </a:p>
          <a:p>
            <a:pPr marL="514350" indent="-514350" algn="just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Financial needs and resources of child </a:t>
            </a:r>
            <a:endParaRPr lang="en-GB" sz="28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28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  <a:p>
            <a:endParaRPr lang="en-US" sz="3200" dirty="0"/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2933BC-B0C4-10DE-88B4-FB8359045F2A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900" y="714809"/>
            <a:ext cx="11508976" cy="1780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99337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B313AC-EFA4-14BD-1809-37ECFC8626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19947-0007-6FA6-60DB-3E8148238A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EF4520-92FB-CACB-123C-336DF26CA6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2259"/>
            <a:ext cx="9144000" cy="4011560"/>
          </a:xfrm>
        </p:spPr>
        <p:txBody>
          <a:bodyPr>
            <a:normAutofit lnSpcReduction="10000"/>
          </a:bodyPr>
          <a:lstStyle/>
          <a:p>
            <a:endParaRPr lang="en-US" sz="1000" dirty="0">
              <a:solidFill>
                <a:srgbClr val="0070C0"/>
              </a:solidFill>
            </a:endParaRPr>
          </a:p>
          <a:p>
            <a:r>
              <a:rPr lang="en-US" sz="6000" dirty="0">
                <a:solidFill>
                  <a:srgbClr val="0070C0"/>
                </a:solidFill>
              </a:rPr>
              <a:t>Regulation 14 – Plan  </a:t>
            </a:r>
          </a:p>
          <a:p>
            <a:pPr marL="514350" indent="-514350" algn="just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S. 14F(6) LA to complete plan setting out special guardianship support services to be provided and to be kept under review. </a:t>
            </a:r>
          </a:p>
          <a:p>
            <a:pPr marL="514350" indent="-514350" algn="just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Limited provision in Reg 14</a:t>
            </a:r>
          </a:p>
          <a:p>
            <a:pPr marL="514350" indent="-514350" algn="just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Consult on plan recommended services from a local health board / integrated health board / NHS England/ another LA.</a:t>
            </a:r>
            <a:endParaRPr lang="en-US" sz="2400" dirty="0">
              <a:solidFill>
                <a:srgbClr val="0070C0"/>
              </a:solidFill>
            </a:endParaRPr>
          </a:p>
          <a:p>
            <a:endParaRPr lang="en-US" sz="28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  <a:p>
            <a:endParaRPr lang="en-US" sz="3200" dirty="0"/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652805-68C7-FF6F-07FC-EBC7A718962B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900" y="714809"/>
            <a:ext cx="11508976" cy="1780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35816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C4FD7D-6955-2CEC-4080-4DECAF71F5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80DD1-B9DE-95EA-2670-B081BA5E7C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8DF527-9252-5716-944E-8D521B5E1D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2259"/>
            <a:ext cx="9144000" cy="4011560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rgbClr val="0070C0"/>
              </a:solidFill>
            </a:endParaRPr>
          </a:p>
          <a:p>
            <a:r>
              <a:rPr lang="en-US" sz="6000" dirty="0">
                <a:solidFill>
                  <a:srgbClr val="0070C0"/>
                </a:solidFill>
              </a:rPr>
              <a:t>Regulation 15 – notice of proposed support</a:t>
            </a:r>
          </a:p>
          <a:p>
            <a:pPr marL="514350" indent="-514350" algn="just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Notice of decision (draft plan) and time to make representations. </a:t>
            </a:r>
          </a:p>
          <a:p>
            <a:pPr marL="514350" indent="-514350" algn="just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Notice must cover matters in reg 15 (3).</a:t>
            </a:r>
          </a:p>
          <a:p>
            <a:pPr marL="514350" indent="-514350" algn="just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No decision until time to challenge passed. </a:t>
            </a:r>
          </a:p>
          <a:p>
            <a:endParaRPr lang="en-US" sz="6000" dirty="0">
              <a:solidFill>
                <a:srgbClr val="0070C0"/>
              </a:solidFill>
            </a:endParaRPr>
          </a:p>
          <a:p>
            <a:endParaRPr lang="en-US" sz="3200" dirty="0"/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00235A-8AD1-C16E-597E-0787D99BB019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900" y="714809"/>
            <a:ext cx="11508976" cy="1780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96746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C544F0-70BB-0167-A213-470C3EBC09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E73E6-B83F-54FC-84EC-C87C38E32E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2A54F3-6035-55CB-400E-9A71C3BFEA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2259"/>
            <a:ext cx="9144000" cy="4011560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rgbClr val="0070C0"/>
              </a:solidFill>
            </a:endParaRPr>
          </a:p>
          <a:p>
            <a:r>
              <a:rPr lang="en-US" sz="6000" dirty="0">
                <a:solidFill>
                  <a:srgbClr val="0070C0"/>
                </a:solidFill>
              </a:rPr>
              <a:t>Regulation 16 – notice of proposed support Financial</a:t>
            </a:r>
          </a:p>
          <a:p>
            <a:pPr marL="514350" indent="-514350" algn="just">
              <a:buAutoNum type="arabicParenR"/>
            </a:pPr>
            <a:endParaRPr lang="en-US" sz="2800" dirty="0">
              <a:solidFill>
                <a:srgbClr val="0070C0"/>
              </a:solidFill>
            </a:endParaRPr>
          </a:p>
          <a:p>
            <a:pPr marL="514350" indent="-514350" algn="just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Notice must cover matters in reg 16 (3).</a:t>
            </a:r>
          </a:p>
          <a:p>
            <a:pPr algn="just"/>
            <a:endParaRPr lang="en-US" sz="6000" dirty="0">
              <a:solidFill>
                <a:srgbClr val="0070C0"/>
              </a:solidFill>
            </a:endParaRPr>
          </a:p>
          <a:p>
            <a:endParaRPr lang="en-US" sz="3200" dirty="0"/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75B65D-6626-FED9-3A39-6191FC96F2A2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900" y="714809"/>
            <a:ext cx="11508976" cy="1780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88755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41D5AF-52B0-28D2-FA4F-70843665AF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72ECC-92E7-8B5C-6DB0-0447DA41E0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EC56FA-9429-84C9-4819-443F290101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2259"/>
            <a:ext cx="9144000" cy="4011560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rgbClr val="0070C0"/>
              </a:solidFill>
            </a:endParaRPr>
          </a:p>
          <a:p>
            <a:r>
              <a:rPr lang="en-US" sz="6000" dirty="0">
                <a:solidFill>
                  <a:srgbClr val="0070C0"/>
                </a:solidFill>
              </a:rPr>
              <a:t>Regulation 17 – General provisions</a:t>
            </a:r>
          </a:p>
          <a:p>
            <a:pPr marL="514350" indent="-514350" algn="just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Review of services</a:t>
            </a:r>
          </a:p>
          <a:p>
            <a:pPr marL="514350" indent="-514350" algn="just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Notice of changes (follow Reg 15(3) / Reg 16 (3) </a:t>
            </a:r>
          </a:p>
          <a:p>
            <a:pPr marL="514350" indent="-514350" algn="just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Chance to make representations </a:t>
            </a:r>
          </a:p>
          <a:p>
            <a:pPr algn="just"/>
            <a:endParaRPr lang="en-US" sz="6000" dirty="0">
              <a:solidFill>
                <a:srgbClr val="0070C0"/>
              </a:solidFill>
            </a:endParaRPr>
          </a:p>
          <a:p>
            <a:endParaRPr lang="en-US" sz="3200" dirty="0"/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1143BD-83AF-030D-3D2B-3B5AC59AB91F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900" y="714809"/>
            <a:ext cx="11508976" cy="1780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6077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14C0F3-6FD5-38D1-53E1-1D96C2F83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2D1E9-380F-4FE0-3ABC-FF29C59D72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0E5569-6B5D-4076-7CCE-1ECAA1344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2259"/>
            <a:ext cx="9144000" cy="4011560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rgbClr val="0070C0"/>
              </a:solidFill>
            </a:endParaRPr>
          </a:p>
          <a:p>
            <a:r>
              <a:rPr lang="en-US" sz="6000" dirty="0">
                <a:solidFill>
                  <a:srgbClr val="0070C0"/>
                </a:solidFill>
              </a:rPr>
              <a:t>Regulation 18 – financial review </a:t>
            </a:r>
          </a:p>
          <a:p>
            <a:pPr marL="514350" indent="-514350" algn="just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Review annually on receipt of annual statement</a:t>
            </a:r>
          </a:p>
          <a:p>
            <a:pPr marL="514350" indent="-514350" algn="just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Change of circumstances </a:t>
            </a:r>
          </a:p>
          <a:p>
            <a:pPr marL="514350" indent="-514350" algn="just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At any stage considered appropriate </a:t>
            </a:r>
          </a:p>
          <a:p>
            <a:endParaRPr lang="en-US" sz="3200" dirty="0"/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D3718E-2383-CA66-0B74-2CFC2AE6D27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900" y="714809"/>
            <a:ext cx="11508976" cy="1780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0852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06824E-A396-FE1D-C473-2A93AFBB27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A9BC5-AEDE-D2C4-E301-5A200CD27C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B3C3E3-519C-F467-E244-1B0535017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2259"/>
            <a:ext cx="9144000" cy="4011560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rgbClr val="0070C0"/>
              </a:solidFill>
            </a:endParaRPr>
          </a:p>
          <a:p>
            <a:r>
              <a:rPr lang="en-US" sz="6000" dirty="0">
                <a:solidFill>
                  <a:srgbClr val="0070C0"/>
                </a:solidFill>
              </a:rPr>
              <a:t>Questions?</a:t>
            </a:r>
          </a:p>
          <a:p>
            <a:r>
              <a:rPr lang="en-US" sz="2800" dirty="0">
                <a:solidFill>
                  <a:srgbClr val="0070C0"/>
                </a:solidFill>
              </a:rPr>
              <a:t>Please use chat box </a:t>
            </a:r>
          </a:p>
          <a:p>
            <a:endParaRPr lang="en-US" sz="3200" dirty="0"/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118F4F-2A7D-34E4-5765-BA225AAFF9D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900" y="714809"/>
            <a:ext cx="11508976" cy="1780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2828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CBE3F1-A3C5-7396-5D7E-F59F2866D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1D8B3-49EF-8D61-BB92-B469FEFB42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2CE996-B9BF-C5A1-7414-A56A6CFCDA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02398"/>
            <a:ext cx="9144000" cy="2355402"/>
          </a:xfrm>
        </p:spPr>
        <p:txBody>
          <a:bodyPr>
            <a:normAutofit fontScale="92500" lnSpcReduction="10000"/>
          </a:bodyPr>
          <a:lstStyle/>
          <a:p>
            <a:endParaRPr lang="en-US" sz="1000" dirty="0">
              <a:solidFill>
                <a:srgbClr val="0070C0"/>
              </a:solidFill>
            </a:endParaRPr>
          </a:p>
          <a:p>
            <a:endParaRPr lang="en-US" sz="2000" dirty="0">
              <a:solidFill>
                <a:srgbClr val="0070C0"/>
              </a:solidFill>
            </a:endParaRPr>
          </a:p>
          <a:p>
            <a:r>
              <a:rPr lang="en-US" sz="6000" dirty="0">
                <a:solidFill>
                  <a:srgbClr val="0070C0"/>
                </a:solidFill>
              </a:rPr>
              <a:t>Where can they be found: </a:t>
            </a:r>
          </a:p>
          <a:p>
            <a:r>
              <a:rPr lang="en-US" sz="3200" dirty="0">
                <a:hlinkClick r:id="rId2"/>
              </a:rPr>
              <a:t>The Special Guardianship Regulations 2005</a:t>
            </a:r>
            <a:r>
              <a:rPr lang="en-US" sz="3200" dirty="0"/>
              <a:t> (as amended </a:t>
            </a:r>
            <a:r>
              <a:rPr lang="en-US" sz="3200" dirty="0">
                <a:hlinkClick r:id="rId3"/>
              </a:rPr>
              <a:t>The Special Guardianship (Amendment) Regulations 2016</a:t>
            </a:r>
            <a:endParaRPr lang="en-US" sz="3200" dirty="0"/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7EF167-F5AC-3DF9-F15F-AD1F874E32F3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900" y="714809"/>
            <a:ext cx="11508976" cy="1780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29889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9F2BB9-07B1-2931-CEA9-122969DF51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86F3B-3120-FB71-B54D-FB416DB8B4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60325B-7BCD-2489-2244-B429413FC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2259"/>
            <a:ext cx="9144000" cy="4011560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rgbClr val="0070C0"/>
              </a:solidFill>
            </a:endParaRPr>
          </a:p>
          <a:p>
            <a:r>
              <a:rPr lang="en-US" sz="6000" dirty="0">
                <a:solidFill>
                  <a:srgbClr val="0070C0"/>
                </a:solidFill>
              </a:rPr>
              <a:t>What do they cover:</a:t>
            </a:r>
          </a:p>
          <a:p>
            <a:r>
              <a:rPr lang="en-US" sz="3200" dirty="0">
                <a:solidFill>
                  <a:srgbClr val="0070C0"/>
                </a:solidFill>
              </a:rPr>
              <a:t>Chapter 1 – (regs – 3-5) - Provision of Services</a:t>
            </a:r>
          </a:p>
          <a:p>
            <a:r>
              <a:rPr lang="en-US" sz="3200" dirty="0">
                <a:solidFill>
                  <a:srgbClr val="0070C0"/>
                </a:solidFill>
              </a:rPr>
              <a:t>Chapter 2- (regs 6-10) – Provision of Financial Support</a:t>
            </a:r>
          </a:p>
          <a:p>
            <a:r>
              <a:rPr lang="en-US" sz="3200" dirty="0">
                <a:solidFill>
                  <a:srgbClr val="0070C0"/>
                </a:solidFill>
              </a:rPr>
              <a:t>Chapter 3 (regs 11-16) – Assessments and plans</a:t>
            </a:r>
          </a:p>
          <a:p>
            <a:r>
              <a:rPr lang="en-US" sz="3200" dirty="0">
                <a:solidFill>
                  <a:srgbClr val="0070C0"/>
                </a:solidFill>
              </a:rPr>
              <a:t>Chapter 4 (regs 17-18) – reviews</a:t>
            </a: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  <a:p>
            <a:endParaRPr lang="en-US" sz="3200" dirty="0"/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EA5E4D-7017-39DF-4BCC-BB63B8366E8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900" y="714809"/>
            <a:ext cx="11508976" cy="1780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3483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78A137-FCF2-7D19-970E-75491BDE97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DC497-21F9-555A-5D82-E7F948E345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C0321C-5C38-D935-81D8-D89305A65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2259"/>
            <a:ext cx="9144000" cy="4011560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rgbClr val="0070C0"/>
              </a:solidFill>
            </a:endParaRPr>
          </a:p>
          <a:p>
            <a:r>
              <a:rPr lang="en-US" sz="6000" dirty="0">
                <a:solidFill>
                  <a:srgbClr val="0070C0"/>
                </a:solidFill>
              </a:rPr>
              <a:t>What do they cover: (</a:t>
            </a:r>
            <a:r>
              <a:rPr lang="en-US" sz="6000" dirty="0" err="1">
                <a:solidFill>
                  <a:srgbClr val="0070C0"/>
                </a:solidFill>
              </a:rPr>
              <a:t>cont</a:t>
            </a:r>
            <a:r>
              <a:rPr lang="en-US" sz="6000" dirty="0">
                <a:solidFill>
                  <a:srgbClr val="0070C0"/>
                </a:solidFill>
              </a:rPr>
              <a:t>)</a:t>
            </a:r>
          </a:p>
          <a:p>
            <a:r>
              <a:rPr lang="en-US" sz="3200" dirty="0">
                <a:solidFill>
                  <a:srgbClr val="0070C0"/>
                </a:solidFill>
              </a:rPr>
              <a:t>Chapter 5 – (regs 19-20) - Urgent cases and notices </a:t>
            </a:r>
          </a:p>
          <a:p>
            <a:r>
              <a:rPr lang="en-US" sz="3200" dirty="0">
                <a:solidFill>
                  <a:srgbClr val="0070C0"/>
                </a:solidFill>
              </a:rPr>
              <a:t>Part 3 – Misc provisions (regs 21-22) </a:t>
            </a:r>
          </a:p>
          <a:p>
            <a:r>
              <a:rPr lang="en-US" sz="3200" dirty="0">
                <a:solidFill>
                  <a:srgbClr val="0070C0"/>
                </a:solidFill>
              </a:rPr>
              <a:t>Schedule – matters to be deal with within the report.</a:t>
            </a: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  <a:p>
            <a:endParaRPr lang="en-US" sz="3200" dirty="0"/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7E9CC1-BFE3-2D90-BB95-21FBFFFE6DC9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900" y="714809"/>
            <a:ext cx="11508976" cy="1780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5046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CEF23B-667C-C26F-95D5-200A7AFD36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2910D-68A4-CC29-CDAF-1CFC1B4BA4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8D524-C78F-4B53-389B-7FDE217114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2259"/>
            <a:ext cx="9144000" cy="4011560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rgbClr val="0070C0"/>
              </a:solidFill>
            </a:endParaRPr>
          </a:p>
          <a:p>
            <a:r>
              <a:rPr lang="en-US" sz="6000" dirty="0">
                <a:solidFill>
                  <a:srgbClr val="0070C0"/>
                </a:solidFill>
              </a:rPr>
              <a:t>Regulation 3 – prescribed services</a:t>
            </a:r>
          </a:p>
          <a:p>
            <a:pPr algn="just"/>
            <a:r>
              <a:rPr lang="en-US" sz="2800" dirty="0">
                <a:solidFill>
                  <a:srgbClr val="0070C0"/>
                </a:solidFill>
              </a:rPr>
              <a:t>S. 14(F) (1) (b) CA 1989 </a:t>
            </a:r>
          </a:p>
          <a:p>
            <a:pPr algn="just"/>
            <a:r>
              <a:rPr lang="en-US" sz="2800" dirty="0">
                <a:solidFill>
                  <a:srgbClr val="0070C0"/>
                </a:solidFill>
              </a:rPr>
              <a:t>Reg 3 – sets out categories of services to be considered </a:t>
            </a: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  <a:p>
            <a:endParaRPr lang="en-US" sz="3200" dirty="0"/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DADD41-9B34-10E3-CABD-A8DA595F151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900" y="714809"/>
            <a:ext cx="11508976" cy="1780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01052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C06A52-1C18-32F1-0AD2-119CE6F3A2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43A66-7502-FF28-2969-477F72F574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544D64-71AA-757F-8EA0-3A9740AA70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2259"/>
            <a:ext cx="9144000" cy="4011560"/>
          </a:xfrm>
        </p:spPr>
        <p:txBody>
          <a:bodyPr>
            <a:normAutofit fontScale="92500" lnSpcReduction="10000"/>
          </a:bodyPr>
          <a:lstStyle/>
          <a:p>
            <a:endParaRPr lang="en-US" sz="1000" dirty="0">
              <a:solidFill>
                <a:srgbClr val="0070C0"/>
              </a:solidFill>
            </a:endParaRPr>
          </a:p>
          <a:p>
            <a:r>
              <a:rPr lang="en-US" sz="6000" dirty="0">
                <a:solidFill>
                  <a:srgbClr val="0070C0"/>
                </a:solidFill>
              </a:rPr>
              <a:t>Regulation 5- services for persons outside area: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70C0"/>
                </a:solidFill>
              </a:rPr>
              <a:t>Child in care of LA immediately prior to the making of the order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70C0"/>
                </a:solidFill>
              </a:rPr>
              <a:t>The child’s SG/ proposed SG</a:t>
            </a:r>
          </a:p>
          <a:p>
            <a:pPr marL="457200" indent="-457200">
              <a:buFontTx/>
              <a:buChar char="-"/>
            </a:pPr>
            <a:r>
              <a:rPr lang="en-US" sz="2800" dirty="0">
                <a:solidFill>
                  <a:srgbClr val="0070C0"/>
                </a:solidFill>
              </a:rPr>
              <a:t>S. 14F CA 1989 (provision of services) – applies for 3 years unless financial provision under </a:t>
            </a:r>
            <a:r>
              <a:rPr lang="en-US" sz="2800" dirty="0" err="1">
                <a:solidFill>
                  <a:srgbClr val="0070C0"/>
                </a:solidFill>
              </a:rPr>
              <a:t>ch.</a:t>
            </a:r>
            <a:r>
              <a:rPr lang="en-US" sz="2800" dirty="0">
                <a:solidFill>
                  <a:srgbClr val="0070C0"/>
                </a:solidFill>
              </a:rPr>
              <a:t> 2 (reg’s 6-10) in place prior to making of the order. </a:t>
            </a:r>
            <a:endParaRPr lang="en-GB" sz="2800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Tx/>
              <a:buChar char="-"/>
            </a:pP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28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  <a:p>
            <a:endParaRPr lang="en-US" sz="3200" dirty="0"/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F74C70-EA33-C9D0-A423-D7E918FFCA9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900" y="714809"/>
            <a:ext cx="11508976" cy="1780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31285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C6C94E-F171-8F2F-50E2-79D472FBFC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D0007-645A-3B12-AC56-288E9E6DDC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F8A6D8-83E3-1212-71FB-C446D28E98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2259"/>
            <a:ext cx="9144000" cy="4011560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rgbClr val="0070C0"/>
              </a:solidFill>
            </a:endParaRPr>
          </a:p>
          <a:p>
            <a:r>
              <a:rPr lang="en-US" sz="6000" dirty="0">
                <a:solidFill>
                  <a:srgbClr val="0070C0"/>
                </a:solidFill>
              </a:rPr>
              <a:t>Regulations 6 – financial assistance </a:t>
            </a:r>
          </a:p>
          <a:p>
            <a:pPr marL="514350" indent="-514350" algn="just">
              <a:buAutoNum type="arabicParenR"/>
            </a:pPr>
            <a:r>
              <a:rPr lang="en-US" sz="2800" dirty="0">
                <a:solidFill>
                  <a:srgbClr val="0070C0"/>
                </a:solidFill>
              </a:rPr>
              <a:t>Reg 6 – when financial support payable:</a:t>
            </a:r>
          </a:p>
          <a:p>
            <a:pPr marL="514350" indent="-514350" algn="just">
              <a:buAutoNum type="alphaLcParenR"/>
            </a:pPr>
            <a:r>
              <a:rPr lang="en-US" sz="2800" dirty="0">
                <a:solidFill>
                  <a:srgbClr val="0070C0"/>
                </a:solidFill>
              </a:rPr>
              <a:t>When considered “necessary” to ensure SG can care for the child</a:t>
            </a:r>
          </a:p>
          <a:p>
            <a:pPr marL="457200" indent="-457200" algn="just">
              <a:buAutoNum type="alphaLcParenR"/>
            </a:pPr>
            <a:r>
              <a:rPr lang="en-US" sz="2800" dirty="0">
                <a:solidFill>
                  <a:srgbClr val="0070C0"/>
                </a:solidFill>
              </a:rPr>
              <a:t>When child needs “special care”</a:t>
            </a:r>
          </a:p>
          <a:p>
            <a:pPr algn="just"/>
            <a:endParaRPr lang="en-GB" sz="22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28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  <a:p>
            <a:endParaRPr lang="en-US" sz="3200" dirty="0"/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C656BB-C735-41B0-3F3B-C777B87735D8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900" y="714809"/>
            <a:ext cx="11508976" cy="1780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2367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313A0A-BC75-02B7-9068-5D15FC05B5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02AB3-D702-3D1A-EB35-0FE5259513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B7D5D0-1B8A-A070-F952-F2592FF345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2259"/>
            <a:ext cx="9144000" cy="4011560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rgbClr val="0070C0"/>
              </a:solidFill>
            </a:endParaRPr>
          </a:p>
          <a:p>
            <a:r>
              <a:rPr lang="en-US" sz="6000" dirty="0">
                <a:solidFill>
                  <a:srgbClr val="0070C0"/>
                </a:solidFill>
              </a:rPr>
              <a:t>Regulations 6– financial assistance </a:t>
            </a:r>
          </a:p>
          <a:p>
            <a:pPr algn="just"/>
            <a:r>
              <a:rPr lang="en-US" sz="2800" dirty="0">
                <a:solidFill>
                  <a:srgbClr val="0070C0"/>
                </a:solidFill>
              </a:rPr>
              <a:t>c) When LA consider it appropriate to contribute to legal costs</a:t>
            </a:r>
          </a:p>
          <a:p>
            <a:pPr algn="just"/>
            <a:r>
              <a:rPr lang="en-US" sz="2800" dirty="0">
                <a:solidFill>
                  <a:srgbClr val="0070C0"/>
                </a:solidFill>
              </a:rPr>
              <a:t>d) When LA consider it appropriate to contribute to necessary expenditure </a:t>
            </a:r>
          </a:p>
          <a:p>
            <a:pPr algn="just"/>
            <a:endParaRPr lang="en-GB" sz="22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28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  <a:p>
            <a:endParaRPr lang="en-US" sz="3200" dirty="0"/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7EFC44-168C-DB26-1377-244794FA1DC9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900" y="714809"/>
            <a:ext cx="11508976" cy="1780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62365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35D31C-2732-1140-205D-EF9B4608E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76C65-BCB6-3FEE-9C39-74B610A7F2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D40E37-796D-820F-B374-77DE6C6EE5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2259"/>
            <a:ext cx="9144000" cy="4011560"/>
          </a:xfrm>
        </p:spPr>
        <p:txBody>
          <a:bodyPr>
            <a:normAutofit/>
          </a:bodyPr>
          <a:lstStyle/>
          <a:p>
            <a:endParaRPr lang="en-US" sz="1000" dirty="0">
              <a:solidFill>
                <a:srgbClr val="0070C0"/>
              </a:solidFill>
            </a:endParaRPr>
          </a:p>
          <a:p>
            <a:r>
              <a:rPr lang="en-US" sz="6000" dirty="0">
                <a:solidFill>
                  <a:srgbClr val="0070C0"/>
                </a:solidFill>
              </a:rPr>
              <a:t>Regulation 7 – remuneration </a:t>
            </a:r>
          </a:p>
          <a:p>
            <a:pPr marL="342900" indent="-342900" algn="just">
              <a:buFontTx/>
              <a:buChar char="-"/>
            </a:pPr>
            <a:r>
              <a:rPr lang="en-GB" sz="2200" dirty="0">
                <a:solidFill>
                  <a:schemeClr val="accent5">
                    <a:lumMod val="75000"/>
                  </a:schemeClr>
                </a:solidFill>
              </a:rPr>
              <a:t>Should only include remuneration in specific circumstances </a:t>
            </a:r>
          </a:p>
          <a:p>
            <a:pPr marL="342900" indent="-342900" algn="just">
              <a:buFontTx/>
              <a:buChar char="-"/>
            </a:pPr>
            <a:r>
              <a:rPr lang="en-GB" sz="2200" dirty="0">
                <a:solidFill>
                  <a:schemeClr val="accent5">
                    <a:lumMod val="75000"/>
                  </a:schemeClr>
                </a:solidFill>
              </a:rPr>
              <a:t>Only where decision to include it made before SGO and where necessary propose SG been foster carer and remuneration made to that person as a foster carer. </a:t>
            </a:r>
          </a:p>
          <a:p>
            <a:pPr marL="342900" indent="-342900" algn="just">
              <a:buFontTx/>
              <a:buChar char="-"/>
            </a:pPr>
            <a:r>
              <a:rPr lang="en-GB" sz="2200" dirty="0">
                <a:solidFill>
                  <a:schemeClr val="accent5">
                    <a:lumMod val="75000"/>
                  </a:schemeClr>
                </a:solidFill>
              </a:rPr>
              <a:t> 2 years – unless longer agreed. </a:t>
            </a:r>
          </a:p>
          <a:p>
            <a:endParaRPr lang="en-US" sz="28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  <a:p>
            <a:endParaRPr lang="en-US" sz="3200" dirty="0"/>
          </a:p>
          <a:p>
            <a:endParaRPr lang="en-US" sz="3200" dirty="0">
              <a:solidFill>
                <a:srgbClr val="0070C0"/>
              </a:solidFill>
            </a:endParaRPr>
          </a:p>
          <a:p>
            <a:endParaRPr lang="en-US" sz="60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A1EF75-39F1-7F27-301F-5F3913F544A3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2900" y="714809"/>
            <a:ext cx="11508976" cy="17800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28015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547</Words>
  <Application>Microsoft Office PowerPoint</Application>
  <PresentationFormat>Widescreen</PresentationFormat>
  <Paragraphs>153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LAW CASE LAW UPDATES</dc:title>
  <dc:creator>Lisa Hannant</dc:creator>
  <cp:lastModifiedBy>Louise Ballantyne</cp:lastModifiedBy>
  <cp:revision>13</cp:revision>
  <dcterms:created xsi:type="dcterms:W3CDTF">2024-03-11T13:40:36Z</dcterms:created>
  <dcterms:modified xsi:type="dcterms:W3CDTF">2025-09-18T15:02:39Z</dcterms:modified>
</cp:coreProperties>
</file>