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0" name="Agenda Subtitle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act information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27" name="Body Level One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ea against sky at sunset 2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Sea against sky at sunset 1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each and sea at sunset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each and sea at sunset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each and sea at sunset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Sea against sky at sunset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ea against sky at sunset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2" name="Slide Subtitle"/>
          <p:cNvSpPr txBox="1"/>
          <p:nvPr>
            <p:ph type="body" sz="quarter" idx="21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7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2" name="Slide Subtitle"/>
          <p:cNvSpPr txBox="1"/>
          <p:nvPr>
            <p:ph type="body" sz="quarter" idx="21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ichard Balchin, Barrister - June 2025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Richard Balchin, Barrister - June 2025</a:t>
            </a:r>
          </a:p>
        </p:txBody>
      </p:sp>
      <p:sp>
        <p:nvSpPr>
          <p:cNvPr id="172" name="ADR - NCDR"/>
          <p:cNvSpPr txBox="1"/>
          <p:nvPr>
            <p:ph type="ctrTitle"/>
          </p:nvPr>
        </p:nvSpPr>
        <p:spPr>
          <a:xfrm>
            <a:off x="952562" y="3636623"/>
            <a:ext cx="21945601" cy="4267201"/>
          </a:xfrm>
          <a:prstGeom prst="rect">
            <a:avLst/>
          </a:prstGeom>
        </p:spPr>
        <p:txBody>
          <a:bodyPr/>
          <a:lstStyle/>
          <a:p>
            <a:pPr defTabSz="2292095">
              <a:defRPr spc="-120" sz="12032"/>
            </a:pPr>
          </a:p>
          <a:p>
            <a:pPr defTabSz="2292095">
              <a:defRPr spc="-120" sz="12032"/>
            </a:pPr>
            <a:r>
              <a:t>ADR - NCDR</a:t>
            </a:r>
          </a:p>
        </p:txBody>
      </p:sp>
      <p:sp>
        <p:nvSpPr>
          <p:cNvPr id="173" name="And other ways to cut the MOJ budget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And other ways to cut the MOJ budget </a:t>
            </a:r>
          </a:p>
          <a:p>
            <a:pPr/>
            <a:r>
              <a:t>- and eat more biscuits ?</a:t>
            </a:r>
          </a:p>
        </p:txBody>
      </p:sp>
      <p:pic>
        <p:nvPicPr>
          <p:cNvPr id="174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02405" y="1545886"/>
            <a:ext cx="5727043" cy="3247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GettyImages-1343214566-1.jpg" descr="GettyImages-1343214566-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869169" y="1502067"/>
            <a:ext cx="5000845" cy="33355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ENE"/>
          <p:cNvSpPr txBox="1"/>
          <p:nvPr>
            <p:ph type="ctrTitle"/>
          </p:nvPr>
        </p:nvSpPr>
        <p:spPr>
          <a:xfrm>
            <a:off x="1405846" y="410309"/>
            <a:ext cx="21945601" cy="4267201"/>
          </a:xfrm>
          <a:prstGeom prst="rect">
            <a:avLst/>
          </a:prstGeom>
        </p:spPr>
        <p:txBody>
          <a:bodyPr/>
          <a:lstStyle/>
          <a:p>
            <a:pPr/>
            <a:r>
              <a:t>ENE</a:t>
            </a:r>
          </a:p>
        </p:txBody>
      </p:sp>
      <p:sp>
        <p:nvSpPr>
          <p:cNvPr id="178" name="Early Neutral Evaluation £"/>
          <p:cNvSpPr txBox="1"/>
          <p:nvPr>
            <p:ph type="subTitle" sz="half" idx="1"/>
          </p:nvPr>
        </p:nvSpPr>
        <p:spPr>
          <a:xfrm>
            <a:off x="1219199" y="5425447"/>
            <a:ext cx="22318893" cy="5812778"/>
          </a:xfrm>
          <a:prstGeom prst="rect">
            <a:avLst/>
          </a:prstGeom>
        </p:spPr>
        <p:txBody>
          <a:bodyPr/>
          <a:lstStyle/>
          <a:p>
            <a:pPr defTabSz="553084">
              <a:defRPr spc="-40" sz="4020"/>
            </a:pPr>
            <a:r>
              <a:rPr spc="-66" sz="6700"/>
              <a:t>Early Neutral Evaluation</a:t>
            </a:r>
            <a:br/>
            <a:r>
              <a:rPr spc="-267" sz="26800">
                <a:solidFill>
                  <a:schemeClr val="accent4"/>
                </a:solidFill>
              </a:rPr>
              <a:t>£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FDR"/>
          <p:cNvSpPr txBox="1"/>
          <p:nvPr>
            <p:ph type="ctrTitle"/>
          </p:nvPr>
        </p:nvSpPr>
        <p:spPr>
          <a:xfrm>
            <a:off x="1405846" y="410309"/>
            <a:ext cx="21945601" cy="4267201"/>
          </a:xfrm>
          <a:prstGeom prst="rect">
            <a:avLst/>
          </a:prstGeom>
        </p:spPr>
        <p:txBody>
          <a:bodyPr/>
          <a:lstStyle/>
          <a:p>
            <a:pPr/>
            <a:r>
              <a:t>pFDR</a:t>
            </a:r>
          </a:p>
        </p:txBody>
      </p:sp>
      <p:sp>
        <p:nvSpPr>
          <p:cNvPr id="181" name="Private FDR £££"/>
          <p:cNvSpPr txBox="1"/>
          <p:nvPr>
            <p:ph type="subTitle" sz="half" idx="1"/>
          </p:nvPr>
        </p:nvSpPr>
        <p:spPr>
          <a:xfrm>
            <a:off x="1219200" y="5425447"/>
            <a:ext cx="22318892" cy="5812778"/>
          </a:xfrm>
          <a:prstGeom prst="rect">
            <a:avLst/>
          </a:prstGeom>
        </p:spPr>
        <p:txBody>
          <a:bodyPr/>
          <a:lstStyle/>
          <a:p>
            <a:pPr defTabSz="553084">
              <a:defRPr spc="-40" sz="4020"/>
            </a:pPr>
            <a:r>
              <a:rPr spc="-66" sz="6700"/>
              <a:t>Private FDR</a:t>
            </a:r>
            <a:br/>
            <a:r>
              <a:rPr spc="-267" sz="26800">
                <a:solidFill>
                  <a:schemeClr val="accent4"/>
                </a:solidFill>
              </a:rPr>
              <a:t>£££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FDR"/>
          <p:cNvSpPr txBox="1"/>
          <p:nvPr>
            <p:ph type="ctrTitle"/>
          </p:nvPr>
        </p:nvSpPr>
        <p:spPr>
          <a:xfrm>
            <a:off x="1405846" y="410309"/>
            <a:ext cx="21945601" cy="4267201"/>
          </a:xfrm>
          <a:prstGeom prst="rect">
            <a:avLst/>
          </a:prstGeom>
        </p:spPr>
        <p:txBody>
          <a:bodyPr/>
          <a:lstStyle/>
          <a:p>
            <a:pPr/>
            <a:r>
              <a:t>pFDR</a:t>
            </a:r>
          </a:p>
        </p:txBody>
      </p:sp>
      <p:sp>
        <p:nvSpPr>
          <p:cNvPr id="184" name="Arbitration…"/>
          <p:cNvSpPr txBox="1"/>
          <p:nvPr>
            <p:ph type="subTitle" sz="half" idx="1"/>
          </p:nvPr>
        </p:nvSpPr>
        <p:spPr>
          <a:xfrm>
            <a:off x="1219200" y="5425447"/>
            <a:ext cx="22318892" cy="5812778"/>
          </a:xfrm>
          <a:prstGeom prst="rect">
            <a:avLst/>
          </a:prstGeom>
        </p:spPr>
        <p:txBody>
          <a:bodyPr/>
          <a:lstStyle/>
          <a:p>
            <a:pPr defTabSz="553084">
              <a:defRPr spc="-40" sz="4020"/>
            </a:pPr>
            <a:r>
              <a:rPr spc="-66" sz="6700"/>
              <a:t>Arbitration</a:t>
            </a:r>
            <a:endParaRPr spc="-66" sz="6700"/>
          </a:p>
          <a:p>
            <a:pPr defTabSz="553084">
              <a:defRPr spc="-40" sz="4020">
                <a:solidFill>
                  <a:schemeClr val="accent4"/>
                </a:solidFill>
              </a:defRPr>
            </a:pPr>
            <a:r>
              <a:rPr spc="-267" sz="26800"/>
              <a:t>££££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ounsel’s Advice"/>
          <p:cNvSpPr txBox="1"/>
          <p:nvPr>
            <p:ph type="ctrTitle"/>
          </p:nvPr>
        </p:nvSpPr>
        <p:spPr>
          <a:xfrm>
            <a:off x="1405846" y="410309"/>
            <a:ext cx="21945601" cy="4267201"/>
          </a:xfrm>
          <a:prstGeom prst="rect">
            <a:avLst/>
          </a:prstGeom>
        </p:spPr>
        <p:txBody>
          <a:bodyPr/>
          <a:lstStyle/>
          <a:p>
            <a:pPr/>
            <a:r>
              <a:t>Counsel’s Advice</a:t>
            </a:r>
          </a:p>
        </p:txBody>
      </p:sp>
      <p:sp>
        <p:nvSpPr>
          <p:cNvPr id="187" name="£"/>
          <p:cNvSpPr txBox="1"/>
          <p:nvPr>
            <p:ph type="subTitle" sz="half" idx="1"/>
          </p:nvPr>
        </p:nvSpPr>
        <p:spPr>
          <a:xfrm>
            <a:off x="1219200" y="5425447"/>
            <a:ext cx="22318892" cy="5812778"/>
          </a:xfrm>
          <a:prstGeom prst="rect">
            <a:avLst/>
          </a:prstGeom>
        </p:spPr>
        <p:txBody>
          <a:bodyPr/>
          <a:lstStyle/>
          <a:p>
            <a:pPr defTabSz="553084">
              <a:defRPr spc="-40" sz="4020"/>
            </a:pPr>
            <a:endParaRPr spc="-66" sz="6700"/>
          </a:p>
          <a:p>
            <a:pPr defTabSz="553084">
              <a:defRPr spc="-40" sz="4020">
                <a:solidFill>
                  <a:schemeClr val="accent4"/>
                </a:solidFill>
              </a:defRPr>
            </a:pPr>
            <a:r>
              <a:rPr spc="-267" sz="26800"/>
              <a:t>£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