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960" r:id="rId3"/>
    <p:sldId id="959" r:id="rId4"/>
    <p:sldId id="923" r:id="rId5"/>
    <p:sldId id="382" r:id="rId6"/>
    <p:sldId id="947" r:id="rId7"/>
    <p:sldId id="917" r:id="rId8"/>
    <p:sldId id="965" r:id="rId9"/>
    <p:sldId id="967" r:id="rId10"/>
    <p:sldId id="395" r:id="rId11"/>
    <p:sldId id="961" r:id="rId12"/>
    <p:sldId id="968" r:id="rId13"/>
    <p:sldId id="969" r:id="rId14"/>
    <p:sldId id="938" r:id="rId15"/>
    <p:sldId id="950" r:id="rId16"/>
    <p:sldId id="946" r:id="rId17"/>
    <p:sldId id="951" r:id="rId18"/>
    <p:sldId id="963" r:id="rId19"/>
    <p:sldId id="9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8" d="100"/>
          <a:sy n="118"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Moss" userId="f6d9791e-4d62-4e87-b1c3-5057fa59c7aa" providerId="ADAL" clId="{C1E36640-1598-45F8-91EE-5FAD63C97614}"/>
    <pc:docChg chg="addSld delSld modSld">
      <pc:chgData name="Kerry Moss" userId="f6d9791e-4d62-4e87-b1c3-5057fa59c7aa" providerId="ADAL" clId="{C1E36640-1598-45F8-91EE-5FAD63C97614}" dt="2025-06-23T09:18:00.467" v="35" actId="2696"/>
      <pc:docMkLst>
        <pc:docMk/>
      </pc:docMkLst>
      <pc:sldChg chg="del">
        <pc:chgData name="Kerry Moss" userId="f6d9791e-4d62-4e87-b1c3-5057fa59c7aa" providerId="ADAL" clId="{C1E36640-1598-45F8-91EE-5FAD63C97614}" dt="2025-06-23T09:18:00.467" v="35" actId="2696"/>
        <pc:sldMkLst>
          <pc:docMk/>
          <pc:sldMk cId="763842256" sldId="956"/>
        </pc:sldMkLst>
      </pc:sldChg>
      <pc:sldChg chg="modSp new del mod">
        <pc:chgData name="Kerry Moss" userId="f6d9791e-4d62-4e87-b1c3-5057fa59c7aa" providerId="ADAL" clId="{C1E36640-1598-45F8-91EE-5FAD63C97614}" dt="2025-06-23T09:06:00.331" v="34" actId="2696"/>
        <pc:sldMkLst>
          <pc:docMk/>
          <pc:sldMk cId="3970560344" sldId="970"/>
        </pc:sldMkLst>
        <pc:spChg chg="mod">
          <ac:chgData name="Kerry Moss" userId="f6d9791e-4d62-4e87-b1c3-5057fa59c7aa" providerId="ADAL" clId="{C1E36640-1598-45F8-91EE-5FAD63C97614}" dt="2025-06-23T09:05:56.066" v="33" actId="20577"/>
          <ac:spMkLst>
            <pc:docMk/>
            <pc:sldMk cId="3970560344" sldId="970"/>
            <ac:spMk id="3" creationId="{0B18E748-8823-93B5-1E97-8072CAF58E6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5:00:33.901"/>
    </inkml:context>
    <inkml:brush xml:id="br0">
      <inkml:brushProperty name="width" value="0.05" units="cm"/>
      <inkml:brushProperty name="height" value="0.05" units="cm"/>
      <inkml:brushProperty name="color" value="#AB008B"/>
    </inkml:brush>
  </inkml:definitions>
  <inkml:trace contextRef="#ctx0" brushRef="#br0">1738 330 24575,'-18'-2'0,"0"0"0,1-1 0,-1-1 0,0-1 0,-21-8 0,19 6 0,-15-6 0,-1-2 0,3-1 0,-1-2 0,2-1 0,0-2 0,2-1 0,-41-36 0,62 50 0,0 1 0,-1 0 0,0 1 0,-12-7 0,-46-15 0,35 14 0,24 9 0,0 1 0,-1 0 0,1 1 0,-19-4 0,-11 3 0,2 2 0,-46 4 0,23-1 0,49 0 0,-78 2 0,74-2 0,1 2 0,-1 0 0,1 0 0,-14 6 0,-121 53 0,92-37 0,22-13 0,27-11 0,1 2 0,-1-1 0,1 1 0,0 0 0,0 1 0,-9 5 0,-89 76 0,97-79 0,0-1 0,-15 7 0,15-9 0,1 2 0,-1-1 0,-11 10 0,9-6 0,2 1 0,-12 14 0,-6 8 0,8-13 0,3-3 0,-26 32 0,37-41 0,0-1 0,1 1 0,0 0 0,0 0 0,0 0 0,1 1 0,-1-1 0,1 1 0,1-1 0,-1 10 0,1 114 0,3-61 0,-2 159 0,0-223 0,0-1 0,0 0 0,1 1 0,0-1 0,0 0 0,0 1 0,0-1 0,1 0 0,0 0 0,-1 0 0,2 0 0,-1 0 0,3 3 0,3 3 0,-1-2 0,2 0 0,16 13 0,-14-10 0,13 14 0,-14-15 0,18 16 0,-25-23 0,2 0 0,-1-1 0,0 1 0,1-1 0,-1 0 0,0 1 0,1-2 0,8 3 0,20 2 0,0 0 0,39 1 0,369-7 0,-212 0 0,-198 0 0,2 0 0,1 0 0,38-8 0,43-3 0,-41 4 0,95-5 0,-146 8 0,23-6 0,10-3 0,-4 4 0,-16 2 0,70-4 0,218 12 0,-130-1 0,-181 2 0,0-1 0,0 1 0,-1 1 0,1 0 0,0 2 0,13 5 0,1 0 0,-10-5 0,-1 0 0,0-2 0,2 0 0,-1-1 0,28 0 0,-20-1 0,32 7 0,-31-5 0,29 2 0,248-4 0,-140-2 0,-145 1 0,0-1 0,0-1 0,0 0 0,29-8 0,-42 8 0,0 0 0,0-1 0,-1 1 0,1-1 0,0 0 0,-1 0 0,0-1 0,0 1 0,0-1 0,0 0 0,5-8 0,-5 7 0,-1 0 0,0-1 0,1 1 0,-1-1 0,-1 0 0,1 0 0,-2 0 0,1 0 0,2-10 0,-2-10 0,-1-1 0,-5-46 0,3 64 0,-1 1 0,0 0 0,1 0 0,-3-1 0,2 1 0,-2 0 0,1 0 0,-1 1 0,0-1 0,-1 1 0,0 0 0,0 0 0,-7-6 0,-9-8 0,-1 1 0,-35-24 0,7 5 0,16 13 0,-1 2 0,-46-26 0,-83-29 0,82 37 0,57 27 0,-1 2 0,-49-18 0,25 17 0,-65-8 0,-54 3 0,-173 12 0,210 9 0,-40-3-1365,157 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E7761-50DB-4B35-8E2A-4EF3A10EEDD7}"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84FA1-7F1B-49F2-9566-26A4994D23B9}" type="slidenum">
              <a:rPr lang="en-GB" smtClean="0"/>
              <a:t>‹#›</a:t>
            </a:fld>
            <a:endParaRPr lang="en-GB"/>
          </a:p>
        </p:txBody>
      </p:sp>
    </p:spTree>
    <p:extLst>
      <p:ext uri="{BB962C8B-B14F-4D97-AF65-F5344CB8AC3E}">
        <p14:creationId xmlns:p14="http://schemas.microsoft.com/office/powerpoint/2010/main" val="304760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Hayley- Add logos on from all Sub contractors also</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 is broken into two parts.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99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2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Hayley- Important to keep, does it need more detail? </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73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9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46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4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19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00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06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new model takes on board all the consultation and learning undertaken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12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Parent Hub front page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1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are the modules. There are 3 survey points during the e-learning.</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82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log in slide- what it looks like</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9C5BE-8A60-491C-BA8D-1C43BACF40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66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Feedback from </a:t>
            </a:r>
            <a:r>
              <a:rPr lang="en-US" err="1"/>
              <a:t>Cafcass</a:t>
            </a:r>
            <a:r>
              <a:rPr lang="en-US"/>
              <a:t>: Right at the start about check in with participants what is meant by conflict – it is more than arguments and </a:t>
            </a:r>
            <a:endParaRPr lang="en-US">
              <a:cs typeface="Calibri"/>
            </a:endParaRPr>
          </a:p>
          <a:p>
            <a:r>
              <a:rPr lang="en-US"/>
              <a:t>shouting, it needs to be expanded upon so parents understand it is about other things like having very different </a:t>
            </a:r>
            <a:endParaRPr lang="en-US">
              <a:cs typeface="Calibri"/>
            </a:endParaRPr>
          </a:p>
          <a:p>
            <a:r>
              <a:rPr lang="en-US"/>
              <a:t>routines and values in households, the non-verbal communication with one another, the lack of communication. </a:t>
            </a:r>
            <a:endParaRPr lang="en-US">
              <a:cs typeface="Calibri"/>
            </a:endParaRPr>
          </a:p>
          <a:p>
            <a:r>
              <a:rPr lang="en-US"/>
              <a:t>Conflict is a strong theme so the first thing to tackle is making sure everyone fully understands what is meant by</a:t>
            </a:r>
            <a:endParaRPr lang="en-US">
              <a:cs typeface="Calibri"/>
            </a:endParaRPr>
          </a:p>
          <a:p>
            <a:r>
              <a:rPr lang="en-US"/>
              <a:t>It</a:t>
            </a:r>
            <a:endParaRPr lang="en-US">
              <a:cs typeface="Calibri"/>
            </a:endParaRPr>
          </a:p>
          <a:p>
            <a:endParaRPr lang="en-US">
              <a:cs typeface="Calibri"/>
            </a:endParaRPr>
          </a:p>
          <a:p>
            <a:r>
              <a:rPr lang="en-US">
                <a:cs typeface="Calibri"/>
              </a:rPr>
              <a:t>High conflict is on-going and unresolved arguments and disagreements that usually leaves someone upset, angry, and hurt. This is constant, you may feel that your under attack or can't see an future where things might be better. </a:t>
            </a:r>
          </a:p>
          <a:p>
            <a:r>
              <a:rPr lang="en-US">
                <a:cs typeface="Calibri"/>
              </a:rPr>
              <a:t>Low conflict  is when you initially don’t agree or have a different opinion, and you might feel stuck. However, the situation is often resolved through </a:t>
            </a:r>
            <a:r>
              <a:rPr lang="en-US" err="1">
                <a:cs typeface="Calibri"/>
              </a:rPr>
              <a:t>communicaiton</a:t>
            </a:r>
            <a:r>
              <a:rPr lang="en-US">
                <a:cs typeface="Calibri"/>
              </a:rPr>
              <a:t> and willingness to understand the other, low conflict is normal in relationships.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724DC-8673-4E31-A7FB-BF7BA2AF18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8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DB7915-C6E7-4F6D-A73D-8FC25483C1AA}"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00DFE-9670-42F3-953E-EA0D52585AB8}" type="slidenum">
              <a:rPr lang="en-GB" smtClean="0"/>
              <a:t>‹#›</a:t>
            </a:fld>
            <a:endParaRPr lang="en-GB"/>
          </a:p>
        </p:txBody>
      </p:sp>
      <p:pic>
        <p:nvPicPr>
          <p:cNvPr id="7" name="Picture 2">
            <a:extLst>
              <a:ext uri="{FF2B5EF4-FFF2-40B4-BE49-F238E27FC236}">
                <a16:creationId xmlns:a16="http://schemas.microsoft.com/office/drawing/2014/main" id="{674870FB-8F80-134D-CCEF-27A93F87E4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4239" y="209550"/>
            <a:ext cx="4805362"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4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09971-554E-49EE-8588-78B591FDF0A7}"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137515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34C3B-ED65-4A26-9553-002518784491}"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119140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5852-6ACE-4049-98E1-6DB68E8C4F5B}"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8237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3B74B6-380A-4002-B505-4F64430C04F9}"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193950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52C70-A91B-4D3A-A936-D16F0F5592AB}"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235024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77268-1EF1-441E-A30C-E463578EC6EA}" type="datetime1">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6437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6DC030-9412-49AE-A206-9281CACA1658}" type="datetime1">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100DFE-9670-42F3-953E-EA0D52585AB8}" type="slidenum">
              <a:rPr lang="en-GB" smtClean="0"/>
              <a:t>‹#›</a:t>
            </a:fld>
            <a:endParaRPr lang="en-GB"/>
          </a:p>
        </p:txBody>
      </p:sp>
      <p:pic>
        <p:nvPicPr>
          <p:cNvPr id="6" name="Picture 2">
            <a:extLst>
              <a:ext uri="{FF2B5EF4-FFF2-40B4-BE49-F238E27FC236}">
                <a16:creationId xmlns:a16="http://schemas.microsoft.com/office/drawing/2014/main" id="{CC1B0940-09B2-AD2F-A31C-31EB4C05B2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4424" y="5734049"/>
            <a:ext cx="3345933" cy="9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4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83A5B-DFB9-45EF-AEAC-4FCA4BC0C67C}" type="datetime1">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47974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72A276-64A4-4280-9DF6-0F46A6DC4DEF}"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348878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4B286-589B-437C-B968-2A6624E806ED}"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00DFE-9670-42F3-953E-EA0D52585AB8}" type="slidenum">
              <a:rPr lang="en-GB" smtClean="0"/>
              <a:t>‹#›</a:t>
            </a:fld>
            <a:endParaRPr lang="en-GB"/>
          </a:p>
        </p:txBody>
      </p:sp>
    </p:spTree>
    <p:extLst>
      <p:ext uri="{BB962C8B-B14F-4D97-AF65-F5344CB8AC3E}">
        <p14:creationId xmlns:p14="http://schemas.microsoft.com/office/powerpoint/2010/main" val="25064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6513B-F45C-42D5-BB36-8CFFD3EA5E79}" type="datetime1">
              <a:rPr lang="en-GB" smtClean="0"/>
              <a:t>23/06/2025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00DFE-9670-42F3-953E-EA0D52585AB8}" type="slidenum">
              <a:rPr lang="en-GB" smtClean="0"/>
              <a:t>‹#›</a:t>
            </a:fld>
            <a:endParaRPr lang="en-GB"/>
          </a:p>
        </p:txBody>
      </p:sp>
      <p:sp>
        <p:nvSpPr>
          <p:cNvPr id="8" name="TextBox 7">
            <a:extLst>
              <a:ext uri="{FF2B5EF4-FFF2-40B4-BE49-F238E27FC236}">
                <a16:creationId xmlns:a16="http://schemas.microsoft.com/office/drawing/2014/main" id="{B448652A-80B2-07F8-1E97-726E27E34261}"/>
              </a:ext>
            </a:extLst>
          </p:cNvPr>
          <p:cNvSpPr txBox="1"/>
          <p:nvPr userDrawn="1">
            <p:extLst>
              <p:ext uri="{1162E1C5-73C7-4A58-AE30-91384D911F3F}">
                <p184:classification xmlns:p184="http://schemas.microsoft.com/office/powerpoint/2018/4/main" val="hdr"/>
              </p:ext>
            </p:extLst>
          </p:nvPr>
        </p:nvSpPr>
        <p:spPr>
          <a:xfrm>
            <a:off x="5783263" y="63500"/>
            <a:ext cx="6540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107493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hyperlink" Target="https://actnforchildren.sharepoint.com/:p:/s/Data3/9718_Planning_together_for_Children_all_staff/EY24aYs5DDJAqJfgrZuPL7ABHWhLnlgRUC2qBMjFkYIT8A?e=UVO5SH&amp;nav=eyJzSWQiOjM4NiwiY0lkIjoyNTA2MTg0ODQxfQ"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actnforchildren.sharepoint.com/:p:/s/Data3/9718_Planning_together_for_Children_all_staff/EY24aYs5DDJAqJfgrZuPL7ABHWhLnlgRUC2qBMjFkYIT8A?e=kdSt8E&amp;nav=eyJzSWQiOjM4OCwiY0lkIjo4MjQ0ODg2MjJ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customXml" Target="../ink/ink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planningtogether@cafcass.gov.uk"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cafcass.gov.uk/parent-carer-or-family-member/my-family-involved-private-law-proceedings/help-planning-together-children" TargetMode="External"/><Relationship Id="rId4" Type="http://schemas.openxmlformats.org/officeDocument/2006/relationships/hyperlink" Target="mailto:Planningtogetherforchildren@actionforchildre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ctnforchildren.sharepoint.com/:p:/s/EXT_9718_All_Sub_Contracts_PTFC/EZ5VQhRuCyRHvAaZlIMjstUBWPUikjMCEfNUBOKSmwrO6A?e=eChr9p&amp;nav=eyJzSWQiOjM5MCwiY0lkIjozNDQzNTY0NTMzf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url.uk.m.mimecastprotect.com/s/cGB_C5RrBc3rPn8SzfxHkoTdp?domain=cafcass.sharepoint.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url.uk.m.mimecastprotect.com/s/7UXqC6BvDs7463kt6h2H5uA7X?domain=planningtogether.cafcass.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D90A-6544-447C-BC66-746008074B18}"/>
              </a:ext>
            </a:extLst>
          </p:cNvPr>
          <p:cNvSpPr>
            <a:spLocks noGrp="1"/>
          </p:cNvSpPr>
          <p:nvPr>
            <p:ph type="ctrTitle"/>
          </p:nvPr>
        </p:nvSpPr>
        <p:spPr/>
        <p:txBody>
          <a:bodyPr>
            <a:normAutofit/>
          </a:bodyPr>
          <a:lstStyle/>
          <a:p>
            <a:pPr algn="ctr"/>
            <a:br>
              <a:rPr lang="en-GB" sz="3200" b="1">
                <a:solidFill>
                  <a:srgbClr val="7030A0"/>
                </a:solidFill>
              </a:rPr>
            </a:br>
            <a:br>
              <a:rPr lang="en-GB" sz="3200" b="1">
                <a:solidFill>
                  <a:srgbClr val="7030A0"/>
                </a:solidFill>
              </a:rPr>
            </a:br>
            <a:endParaRPr lang="en-GB" sz="2000" b="1" cap="all">
              <a:solidFill>
                <a:srgbClr val="7030A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7887F7D4-DE5F-43CF-9AB8-21B0C498E74C}"/>
              </a:ext>
            </a:extLst>
          </p:cNvPr>
          <p:cNvSpPr>
            <a:spLocks noGrp="1"/>
          </p:cNvSpPr>
          <p:nvPr>
            <p:ph type="subTitle" idx="1"/>
          </p:nvPr>
        </p:nvSpPr>
        <p:spPr>
          <a:xfrm>
            <a:off x="152400" y="1812306"/>
            <a:ext cx="11887200" cy="4576154"/>
          </a:xfrm>
        </p:spPr>
        <p:txBody>
          <a:bodyPr vert="horz" lIns="91440" tIns="45720" rIns="91440" bIns="45720" rtlCol="0" anchor="t">
            <a:normAutofit/>
          </a:bodyPr>
          <a:lstStyle/>
          <a:p>
            <a:pPr>
              <a:lnSpc>
                <a:spcPct val="110000"/>
              </a:lnSpc>
            </a:pPr>
            <a:r>
              <a:rPr lang="en-GB" sz="8800" b="1" dirty="0">
                <a:solidFill>
                  <a:srgbClr val="7030A0"/>
                </a:solidFill>
              </a:rPr>
              <a:t>Planning Together for Children </a:t>
            </a:r>
            <a:endParaRPr lang="en-GB" sz="8800" dirty="0">
              <a:solidFill>
                <a:schemeClr val="bg2">
                  <a:lumMod val="50000"/>
                </a:schemeClr>
              </a:solidFill>
            </a:endParaRPr>
          </a:p>
          <a:p>
            <a:pPr marL="0" indent="0" algn="ctr">
              <a:lnSpc>
                <a:spcPct val="110000"/>
              </a:lnSpc>
              <a:buNone/>
            </a:pPr>
            <a:endParaRPr lang="en-GB" sz="9300" dirty="0">
              <a:solidFill>
                <a:schemeClr val="bg2">
                  <a:lumMod val="50000"/>
                </a:schemeClr>
              </a:solidFill>
            </a:endParaRPr>
          </a:p>
          <a:p>
            <a:pPr>
              <a:lnSpc>
                <a:spcPct val="110000"/>
              </a:lnSpc>
            </a:pPr>
            <a:endParaRPr lang="en-GB" sz="11200" dirty="0">
              <a:solidFill>
                <a:schemeClr val="bg1">
                  <a:lumMod val="50000"/>
                </a:schemeClr>
              </a:solidFill>
            </a:endParaRPr>
          </a:p>
          <a:p>
            <a:pPr>
              <a:lnSpc>
                <a:spcPct val="110000"/>
              </a:lnSpc>
            </a:pPr>
            <a:endParaRPr lang="en-GB" sz="8000" dirty="0">
              <a:solidFill>
                <a:schemeClr val="bg2">
                  <a:lumMod val="50000"/>
                </a:schemeClr>
              </a:solidFill>
              <a:cs typeface="Calibri"/>
            </a:endParaRPr>
          </a:p>
          <a:p>
            <a:pPr marL="0" indent="0" algn="ctr">
              <a:lnSpc>
                <a:spcPct val="110000"/>
              </a:lnSpc>
              <a:buNone/>
            </a:pPr>
            <a:endParaRPr lang="en-GB" sz="16000" dirty="0">
              <a:solidFill>
                <a:schemeClr val="bg2">
                  <a:lumMod val="50000"/>
                </a:schemeClr>
              </a:solidFill>
              <a:cs typeface="Calibri"/>
            </a:endParaRPr>
          </a:p>
        </p:txBody>
      </p:sp>
      <p:pic>
        <p:nvPicPr>
          <p:cNvPr id="3" name="Picture 2" descr="A red star shaped sticker with white text&#10;&#10;Description automatically generated with medium confidence">
            <a:extLst>
              <a:ext uri="{FF2B5EF4-FFF2-40B4-BE49-F238E27FC236}">
                <a16:creationId xmlns:a16="http://schemas.microsoft.com/office/drawing/2014/main" id="{0462C909-8E2B-6B39-59EA-27352ABB0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 y="407339"/>
            <a:ext cx="1275080" cy="1186815"/>
          </a:xfrm>
          <a:prstGeom prst="rect">
            <a:avLst/>
          </a:prstGeom>
          <a:noFill/>
          <a:ln>
            <a:noFill/>
          </a:ln>
        </p:spPr>
      </p:pic>
      <p:grpSp>
        <p:nvGrpSpPr>
          <p:cNvPr id="4" name="Group 3">
            <a:extLst>
              <a:ext uri="{FF2B5EF4-FFF2-40B4-BE49-F238E27FC236}">
                <a16:creationId xmlns:a16="http://schemas.microsoft.com/office/drawing/2014/main" id="{A251F90D-5002-037B-05A8-11AE4D12B85B}"/>
              </a:ext>
            </a:extLst>
          </p:cNvPr>
          <p:cNvGrpSpPr/>
          <p:nvPr/>
        </p:nvGrpSpPr>
        <p:grpSpPr>
          <a:xfrm>
            <a:off x="643890" y="4628261"/>
            <a:ext cx="11403330" cy="2013446"/>
            <a:chOff x="643890" y="4628261"/>
            <a:chExt cx="11403330" cy="2013446"/>
          </a:xfrm>
        </p:grpSpPr>
        <p:pic>
          <p:nvPicPr>
            <p:cNvPr id="1028" name="Picture 4" descr="CANW">
              <a:extLst>
                <a:ext uri="{FF2B5EF4-FFF2-40B4-BE49-F238E27FC236}">
                  <a16:creationId xmlns:a16="http://schemas.microsoft.com/office/drawing/2014/main" id="{DAD825B7-4C67-9B14-82C1-AC83E24AD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 y="5072711"/>
              <a:ext cx="10477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and grey logo&#10;&#10;Description automatically generated">
              <a:extLst>
                <a:ext uri="{FF2B5EF4-FFF2-40B4-BE49-F238E27FC236}">
                  <a16:creationId xmlns:a16="http://schemas.microsoft.com/office/drawing/2014/main" id="{6A950179-B6D6-9FB5-0CD9-126E33B8A2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78" y="5526139"/>
              <a:ext cx="2456688" cy="1115568"/>
            </a:xfrm>
            <a:prstGeom prst="rect">
              <a:avLst/>
            </a:prstGeom>
          </p:spPr>
        </p:pic>
        <p:pic>
          <p:nvPicPr>
            <p:cNvPr id="8" name="Picture 7" descr="A black and white logo&#10;&#10;Description automatically generated">
              <a:extLst>
                <a:ext uri="{FF2B5EF4-FFF2-40B4-BE49-F238E27FC236}">
                  <a16:creationId xmlns:a16="http://schemas.microsoft.com/office/drawing/2014/main" id="{154D51BA-BFC5-AB27-388C-89E301FBDF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3130" y="4794997"/>
              <a:ext cx="1891145" cy="552796"/>
            </a:xfrm>
            <a:prstGeom prst="rect">
              <a:avLst/>
            </a:prstGeom>
          </p:spPr>
        </p:pic>
        <p:pic>
          <p:nvPicPr>
            <p:cNvPr id="6" name="Picture 5" descr="A close-up of a logo&#10;&#10;Description automatically generated">
              <a:extLst>
                <a:ext uri="{FF2B5EF4-FFF2-40B4-BE49-F238E27FC236}">
                  <a16:creationId xmlns:a16="http://schemas.microsoft.com/office/drawing/2014/main" id="{E64461C3-065F-12A4-4527-6D88188695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4100" y="4628261"/>
              <a:ext cx="2103120" cy="1266255"/>
            </a:xfrm>
            <a:prstGeom prst="rect">
              <a:avLst/>
            </a:prstGeom>
          </p:spPr>
        </p:pic>
      </p:grpSp>
      <p:pic>
        <p:nvPicPr>
          <p:cNvPr id="9" name="Picture 8" descr="A green sign with black text&#10;&#10;AI-generated content may be incorrect.">
            <a:extLst>
              <a:ext uri="{FF2B5EF4-FFF2-40B4-BE49-F238E27FC236}">
                <a16:creationId xmlns:a16="http://schemas.microsoft.com/office/drawing/2014/main" id="{484C6F45-57B1-D021-02C8-571DB9DADB71}"/>
              </a:ext>
            </a:extLst>
          </p:cNvPr>
          <p:cNvPicPr>
            <a:picLocks noChangeAspect="1"/>
          </p:cNvPicPr>
          <p:nvPr/>
        </p:nvPicPr>
        <p:blipFill>
          <a:blip r:embed="rId8"/>
          <a:stretch>
            <a:fillRect/>
          </a:stretch>
        </p:blipFill>
        <p:spPr>
          <a:xfrm>
            <a:off x="4857115" y="5032375"/>
            <a:ext cx="1868170" cy="999490"/>
          </a:xfrm>
          <a:prstGeom prst="rect">
            <a:avLst/>
          </a:prstGeom>
        </p:spPr>
      </p:pic>
      <p:pic>
        <p:nvPicPr>
          <p:cNvPr id="11" name="Picture 10" descr="A green text on a white background&#10;&#10;AI-generated content may be incorrect.">
            <a:extLst>
              <a:ext uri="{FF2B5EF4-FFF2-40B4-BE49-F238E27FC236}">
                <a16:creationId xmlns:a16="http://schemas.microsoft.com/office/drawing/2014/main" id="{E60DE941-79C0-4BFE-47FF-529DFF108F5F}"/>
              </a:ext>
            </a:extLst>
          </p:cNvPr>
          <p:cNvPicPr>
            <a:picLocks noChangeAspect="1"/>
          </p:cNvPicPr>
          <p:nvPr/>
        </p:nvPicPr>
        <p:blipFill>
          <a:blip r:embed="rId9"/>
          <a:stretch>
            <a:fillRect/>
          </a:stretch>
        </p:blipFill>
        <p:spPr>
          <a:xfrm>
            <a:off x="2124710" y="5530533"/>
            <a:ext cx="2476500" cy="1323975"/>
          </a:xfrm>
          <a:prstGeom prst="rect">
            <a:avLst/>
          </a:prstGeom>
        </p:spPr>
      </p:pic>
    </p:spTree>
    <p:extLst>
      <p:ext uri="{BB962C8B-B14F-4D97-AF65-F5344CB8AC3E}">
        <p14:creationId xmlns:p14="http://schemas.microsoft.com/office/powerpoint/2010/main" val="12496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BFF3F1E-6606-C0E3-315C-1D8E297484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2200" y="0"/>
            <a:ext cx="4749800" cy="6858000"/>
          </a:xfrm>
          <a:prstGeom prst="rect">
            <a:avLst/>
          </a:prstGeom>
        </p:spPr>
      </p:pic>
      <p:sp>
        <p:nvSpPr>
          <p:cNvPr id="16" name="Title 1">
            <a:extLst>
              <a:ext uri="{FF2B5EF4-FFF2-40B4-BE49-F238E27FC236}">
                <a16:creationId xmlns:a16="http://schemas.microsoft.com/office/drawing/2014/main" id="{EE199413-FD7D-B04B-E6C5-38AA916B7F50}"/>
              </a:ext>
            </a:extLst>
          </p:cNvPr>
          <p:cNvSpPr txBox="1">
            <a:spLocks/>
          </p:cNvSpPr>
          <p:nvPr/>
        </p:nvSpPr>
        <p:spPr>
          <a:xfrm>
            <a:off x="324854" y="1788759"/>
            <a:ext cx="6584626" cy="457971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Arial"/>
              </a:rPr>
              <a:t>Once eLearning complete</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Arial"/>
              </a:rPr>
              <a:t>Not on programme with co-parent</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Arial"/>
              </a:rPr>
              <a:t>Online delivery with 6 other parents/ carers</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Arial"/>
              </a:rPr>
              <a:t>Providers can support individual needs where required </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GB" sz="3200" b="1" dirty="0">
                <a:solidFill>
                  <a:prstClr val="black"/>
                </a:solidFill>
                <a:latin typeface="Calibri Light" panose="020F0302020204030204"/>
                <a:cs typeface="Arial"/>
              </a:rPr>
              <a:t>Once completed feedback is submitted directly to Cafcass with option to opt in for a Stage 3 Call. </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44546A"/>
              </a:solidFill>
              <a:effectLst/>
              <a:uLnTx/>
              <a:uFillTx/>
              <a:latin typeface="Calibri Light" panose="020F0302020204030204"/>
              <a:ea typeface="+mj-ea"/>
              <a:cs typeface="Arial" panose="020B0604020202020204" pitchFamily="34" charset="0"/>
            </a:endParaRPr>
          </a:p>
        </p:txBody>
      </p:sp>
      <p:pic>
        <p:nvPicPr>
          <p:cNvPr id="3" name="Picture 2" descr="A person and person sleeping&#10;&#10;Description automatically generated with low confidence">
            <a:extLst>
              <a:ext uri="{FF2B5EF4-FFF2-40B4-BE49-F238E27FC236}">
                <a16:creationId xmlns:a16="http://schemas.microsoft.com/office/drawing/2014/main" id="{47269C41-2BF1-87C0-83F1-821F50DC37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2794" y="793874"/>
            <a:ext cx="4877004" cy="4916082"/>
          </a:xfrm>
          <a:prstGeom prst="rect">
            <a:avLst/>
          </a:prstGeom>
        </p:spPr>
      </p:pic>
      <p:pic>
        <p:nvPicPr>
          <p:cNvPr id="5" name="Picture 4" descr="Icon&#10;&#10;Description automatically generated">
            <a:extLst>
              <a:ext uri="{FF2B5EF4-FFF2-40B4-BE49-F238E27FC236}">
                <a16:creationId xmlns:a16="http://schemas.microsoft.com/office/drawing/2014/main" id="{84ACC0E8-A784-2890-C289-8E6EEBB68FC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6137" y="4588499"/>
            <a:ext cx="1681410" cy="1505509"/>
          </a:xfrm>
          <a:prstGeom prst="rect">
            <a:avLst/>
          </a:prstGeom>
        </p:spPr>
      </p:pic>
      <p:pic>
        <p:nvPicPr>
          <p:cNvPr id="4" name="Picture 3" descr="Shape, icon&#10;&#10;Description automatically generated">
            <a:extLst>
              <a:ext uri="{FF2B5EF4-FFF2-40B4-BE49-F238E27FC236}">
                <a16:creationId xmlns:a16="http://schemas.microsoft.com/office/drawing/2014/main" id="{4EDB515C-12F8-9C35-2C87-E2877A196B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00000">
            <a:off x="10107701" y="5098211"/>
            <a:ext cx="1106622" cy="1223492"/>
          </a:xfrm>
          <a:prstGeom prst="rect">
            <a:avLst/>
          </a:prstGeom>
        </p:spPr>
      </p:pic>
      <p:sp>
        <p:nvSpPr>
          <p:cNvPr id="2" name="Title 1">
            <a:extLst>
              <a:ext uri="{FF2B5EF4-FFF2-40B4-BE49-F238E27FC236}">
                <a16:creationId xmlns:a16="http://schemas.microsoft.com/office/drawing/2014/main" id="{D17AF0E7-B2BA-A043-D34E-C262EBA3D5DA}"/>
              </a:ext>
            </a:extLst>
          </p:cNvPr>
          <p:cNvSpPr txBox="1">
            <a:spLocks/>
          </p:cNvSpPr>
          <p:nvPr/>
        </p:nvSpPr>
        <p:spPr>
          <a:xfrm>
            <a:off x="9389578" y="4345438"/>
            <a:ext cx="2612940" cy="668795"/>
          </a:xfrm>
          <a:prstGeom prst="rect">
            <a:avLst/>
          </a:prstGeom>
          <a:solidFill>
            <a:srgbClr val="6F0B68"/>
          </a:solidFill>
          <a:ln w="38100">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Stage 2</a:t>
            </a:r>
          </a:p>
        </p:txBody>
      </p:sp>
      <p:sp>
        <p:nvSpPr>
          <p:cNvPr id="7" name="Title 1">
            <a:extLst>
              <a:ext uri="{FF2B5EF4-FFF2-40B4-BE49-F238E27FC236}">
                <a16:creationId xmlns:a16="http://schemas.microsoft.com/office/drawing/2014/main" id="{2D3893C5-809C-CEEE-2BDD-A98D3FBC8624}"/>
              </a:ext>
            </a:extLst>
          </p:cNvPr>
          <p:cNvSpPr txBox="1">
            <a:spLocks/>
          </p:cNvSpPr>
          <p:nvPr/>
        </p:nvSpPr>
        <p:spPr>
          <a:xfrm>
            <a:off x="613610" y="240227"/>
            <a:ext cx="8085221" cy="830584"/>
          </a:xfrm>
          <a:prstGeom prst="rect">
            <a:avLst/>
          </a:prstGeom>
          <a:solidFill>
            <a:srgbClr val="6F0B68"/>
          </a:solidFill>
          <a:ln w="38100">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Group Work</a:t>
            </a:r>
          </a:p>
        </p:txBody>
      </p:sp>
    </p:spTree>
    <p:extLst>
      <p:ext uri="{BB962C8B-B14F-4D97-AF65-F5344CB8AC3E}">
        <p14:creationId xmlns:p14="http://schemas.microsoft.com/office/powerpoint/2010/main" val="1579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682AB-F29A-6729-79F2-D44A141A2BB5}"/>
              </a:ext>
            </a:extLst>
          </p:cNvPr>
          <p:cNvPicPr>
            <a:picLocks noChangeAspect="1"/>
          </p:cNvPicPr>
          <p:nvPr/>
        </p:nvPicPr>
        <p:blipFill>
          <a:blip r:embed="rId3"/>
          <a:stretch>
            <a:fillRect/>
          </a:stretch>
        </p:blipFill>
        <p:spPr>
          <a:xfrm>
            <a:off x="0" y="4367463"/>
            <a:ext cx="5503854" cy="2490537"/>
          </a:xfrm>
          <a:prstGeom prst="rect">
            <a:avLst/>
          </a:prstGeom>
          <a:ln>
            <a:solidFill>
              <a:srgbClr val="6F0B68"/>
            </a:solidFill>
          </a:ln>
        </p:spPr>
      </p:pic>
      <p:pic>
        <p:nvPicPr>
          <p:cNvPr id="8" name="Picture 7">
            <a:extLst>
              <a:ext uri="{FF2B5EF4-FFF2-40B4-BE49-F238E27FC236}">
                <a16:creationId xmlns:a16="http://schemas.microsoft.com/office/drawing/2014/main" id="{F74343EA-A7D6-327D-8DD2-62130042164D}"/>
              </a:ext>
            </a:extLst>
          </p:cNvPr>
          <p:cNvPicPr>
            <a:picLocks noChangeAspect="1"/>
          </p:cNvPicPr>
          <p:nvPr/>
        </p:nvPicPr>
        <p:blipFill>
          <a:blip r:embed="rId4"/>
          <a:stretch>
            <a:fillRect/>
          </a:stretch>
        </p:blipFill>
        <p:spPr>
          <a:xfrm>
            <a:off x="-1" y="1113963"/>
            <a:ext cx="5748951" cy="2579732"/>
          </a:xfrm>
          <a:prstGeom prst="rect">
            <a:avLst/>
          </a:prstGeom>
          <a:ln>
            <a:solidFill>
              <a:srgbClr val="6F0B68"/>
            </a:solidFill>
          </a:ln>
        </p:spPr>
      </p:pic>
      <p:sp>
        <p:nvSpPr>
          <p:cNvPr id="3" name="Title 1">
            <a:extLst>
              <a:ext uri="{FF2B5EF4-FFF2-40B4-BE49-F238E27FC236}">
                <a16:creationId xmlns:a16="http://schemas.microsoft.com/office/drawing/2014/main" id="{D17AF0E7-B2BA-A043-D34E-C262EBA3D5DA}"/>
              </a:ext>
            </a:extLst>
          </p:cNvPr>
          <p:cNvSpPr txBox="1">
            <a:spLocks/>
          </p:cNvSpPr>
          <p:nvPr/>
        </p:nvSpPr>
        <p:spPr>
          <a:xfrm>
            <a:off x="9329420" y="146414"/>
            <a:ext cx="2612940" cy="668795"/>
          </a:xfrm>
          <a:prstGeom prst="rect">
            <a:avLst/>
          </a:prstGeom>
          <a:solidFill>
            <a:srgbClr val="6F0B68"/>
          </a:solidFill>
          <a:ln w="38100">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Stage 2</a:t>
            </a:r>
          </a:p>
        </p:txBody>
      </p:sp>
      <p:sp>
        <p:nvSpPr>
          <p:cNvPr id="7" name="Title 1">
            <a:extLst>
              <a:ext uri="{FF2B5EF4-FFF2-40B4-BE49-F238E27FC236}">
                <a16:creationId xmlns:a16="http://schemas.microsoft.com/office/drawing/2014/main" id="{2D3893C5-809C-CEEE-2BDD-A98D3FBC8624}"/>
              </a:ext>
            </a:extLst>
          </p:cNvPr>
          <p:cNvSpPr txBox="1">
            <a:spLocks/>
          </p:cNvSpPr>
          <p:nvPr/>
        </p:nvSpPr>
        <p:spPr>
          <a:xfrm>
            <a:off x="2887579" y="146910"/>
            <a:ext cx="5148060" cy="668795"/>
          </a:xfrm>
          <a:prstGeom prst="rect">
            <a:avLst/>
          </a:prstGeom>
          <a:solidFill>
            <a:srgbClr val="6F0B68"/>
          </a:solidFill>
          <a:ln w="38100">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Group Work</a:t>
            </a:r>
          </a:p>
        </p:txBody>
      </p:sp>
      <p:pic>
        <p:nvPicPr>
          <p:cNvPr id="4" name="Picture 3">
            <a:extLst>
              <a:ext uri="{FF2B5EF4-FFF2-40B4-BE49-F238E27FC236}">
                <a16:creationId xmlns:a16="http://schemas.microsoft.com/office/drawing/2014/main" id="{808F447C-1DAC-584B-172B-2925AF3D6BC0}"/>
              </a:ext>
            </a:extLst>
          </p:cNvPr>
          <p:cNvPicPr>
            <a:picLocks noChangeAspect="1"/>
          </p:cNvPicPr>
          <p:nvPr/>
        </p:nvPicPr>
        <p:blipFill>
          <a:blip r:embed="rId5"/>
          <a:stretch>
            <a:fillRect/>
          </a:stretch>
        </p:blipFill>
        <p:spPr>
          <a:xfrm>
            <a:off x="5503854" y="1993023"/>
            <a:ext cx="6100822" cy="3401343"/>
          </a:xfrm>
          <a:prstGeom prst="rect">
            <a:avLst/>
          </a:prstGeom>
          <a:ln>
            <a:solidFill>
              <a:srgbClr val="6F0B68"/>
            </a:solidFill>
          </a:ln>
        </p:spPr>
      </p:pic>
    </p:spTree>
    <p:extLst>
      <p:ext uri="{BB962C8B-B14F-4D97-AF65-F5344CB8AC3E}">
        <p14:creationId xmlns:p14="http://schemas.microsoft.com/office/powerpoint/2010/main" val="249625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93239-CE51-0403-3478-159E5CBA47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Group work programme- with vids embed May 24.pptx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550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F8573-6793-052E-3137-6BF4CE87927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Group work programme- with vids embed May 24.pptx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759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276C680-D13C-90EE-6AC5-C07FD27FEC3A}"/>
              </a:ext>
            </a:extLst>
          </p:cNvPr>
          <p:cNvPicPr>
            <a:picLocks noChangeAspect="1"/>
          </p:cNvPicPr>
          <p:nvPr/>
        </p:nvPicPr>
        <p:blipFill>
          <a:blip r:embed="rId3"/>
          <a:stretch>
            <a:fillRect/>
          </a:stretch>
        </p:blipFill>
        <p:spPr>
          <a:xfrm>
            <a:off x="643467" y="2158267"/>
            <a:ext cx="5294716" cy="2541463"/>
          </a:xfrm>
          <a:prstGeom prst="rect">
            <a:avLst/>
          </a:prstGeom>
        </p:spPr>
      </p:pic>
      <p:cxnSp>
        <p:nvCxnSpPr>
          <p:cNvPr id="7" name="Straight Connector 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8B4F756-1ADD-AA56-25F7-478CC3567BD3}"/>
              </a:ext>
            </a:extLst>
          </p:cNvPr>
          <p:cNvPicPr>
            <a:picLocks noChangeAspect="1"/>
          </p:cNvPicPr>
          <p:nvPr/>
        </p:nvPicPr>
        <p:blipFill>
          <a:blip r:embed="rId4"/>
          <a:stretch>
            <a:fillRect/>
          </a:stretch>
        </p:blipFill>
        <p:spPr>
          <a:xfrm>
            <a:off x="6253817" y="1933243"/>
            <a:ext cx="5294715" cy="2991513"/>
          </a:xfrm>
          <a:prstGeom prst="rect">
            <a:avLst/>
          </a:prstGeom>
        </p:spPr>
      </p:pic>
      <p:sp>
        <p:nvSpPr>
          <p:cNvPr id="4" name="Title 1">
            <a:extLst>
              <a:ext uri="{FF2B5EF4-FFF2-40B4-BE49-F238E27FC236}">
                <a16:creationId xmlns:a16="http://schemas.microsoft.com/office/drawing/2014/main" id="{E05AA6E7-C69E-A2D4-4CF5-472F7638FE0A}"/>
              </a:ext>
            </a:extLst>
          </p:cNvPr>
          <p:cNvSpPr txBox="1">
            <a:spLocks/>
          </p:cNvSpPr>
          <p:nvPr/>
        </p:nvSpPr>
        <p:spPr>
          <a:xfrm>
            <a:off x="2903979" y="662940"/>
            <a:ext cx="6068408" cy="875774"/>
          </a:xfrm>
          <a:prstGeom prst="rect">
            <a:avLst/>
          </a:prstGeom>
          <a:solidFill>
            <a:srgbClr val="6F0B68"/>
          </a:solidFill>
          <a:ln w="38100">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Parenting Plan</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9A6AF616-1426-FD58-FBAA-CCA74C1895C4}"/>
                  </a:ext>
                </a:extLst>
              </p14:cNvPr>
              <p14:cNvContentPartPr/>
              <p14:nvPr/>
            </p14:nvContentPartPr>
            <p14:xfrm>
              <a:off x="4530800" y="2565151"/>
              <a:ext cx="1246005" cy="418681"/>
            </p14:xfrm>
          </p:contentPart>
        </mc:Choice>
        <mc:Fallback xmlns="">
          <p:pic>
            <p:nvPicPr>
              <p:cNvPr id="9" name="Ink 8">
                <a:extLst>
                  <a:ext uri="{FF2B5EF4-FFF2-40B4-BE49-F238E27FC236}">
                    <a16:creationId xmlns:a16="http://schemas.microsoft.com/office/drawing/2014/main" id="{9A6AF616-1426-FD58-FBAA-CCA74C1895C4}"/>
                  </a:ext>
                </a:extLst>
              </p:cNvPr>
              <p:cNvPicPr/>
              <p:nvPr/>
            </p:nvPicPr>
            <p:blipFill>
              <a:blip r:embed="rId6"/>
              <a:stretch>
                <a:fillRect/>
              </a:stretch>
            </p:blipFill>
            <p:spPr>
              <a:xfrm>
                <a:off x="4521802" y="2556151"/>
                <a:ext cx="1263641" cy="436321"/>
              </a:xfrm>
              <a:prstGeom prst="rect">
                <a:avLst/>
              </a:prstGeom>
            </p:spPr>
          </p:pic>
        </mc:Fallback>
      </mc:AlternateContent>
    </p:spTree>
    <p:extLst>
      <p:ext uri="{BB962C8B-B14F-4D97-AF65-F5344CB8AC3E}">
        <p14:creationId xmlns:p14="http://schemas.microsoft.com/office/powerpoint/2010/main" val="26590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F2BE-B65C-AF1C-92F1-FC987701891D}"/>
              </a:ext>
            </a:extLst>
          </p:cNvPr>
          <p:cNvSpPr>
            <a:spLocks noGrp="1"/>
          </p:cNvSpPr>
          <p:nvPr>
            <p:ph type="title"/>
          </p:nvPr>
        </p:nvSpPr>
        <p:spPr>
          <a:xfrm>
            <a:off x="838200" y="365125"/>
            <a:ext cx="10515600" cy="960755"/>
          </a:xfrm>
          <a:solidFill>
            <a:srgbClr val="6F0B68"/>
          </a:solidFill>
          <a:ln w="38100">
            <a:solidFill>
              <a:srgbClr val="7030A0"/>
            </a:solidFill>
          </a:ln>
        </p:spPr>
        <p:txBody>
          <a:bodyPr/>
          <a:lstStyle/>
          <a:p>
            <a:pPr algn="ctr"/>
            <a:r>
              <a:rPr lang="en-GB" b="1" dirty="0">
                <a:solidFill>
                  <a:schemeClr val="bg1"/>
                </a:solidFill>
              </a:rPr>
              <a:t>Important to note- Parenting Plan</a:t>
            </a:r>
          </a:p>
        </p:txBody>
      </p:sp>
      <p:sp>
        <p:nvSpPr>
          <p:cNvPr id="3" name="TextBox 2">
            <a:extLst>
              <a:ext uri="{FF2B5EF4-FFF2-40B4-BE49-F238E27FC236}">
                <a16:creationId xmlns:a16="http://schemas.microsoft.com/office/drawing/2014/main" id="{CD53A1A4-35F7-193B-835C-D4833D614C85}"/>
              </a:ext>
            </a:extLst>
          </p:cNvPr>
          <p:cNvSpPr txBox="1"/>
          <p:nvPr/>
        </p:nvSpPr>
        <p:spPr>
          <a:xfrm>
            <a:off x="746760" y="1645330"/>
            <a:ext cx="10515599" cy="4247317"/>
          </a:xfrm>
          <a:prstGeom prst="rect">
            <a:avLst/>
          </a:prstGeom>
          <a:noFill/>
        </p:spPr>
        <p:txBody>
          <a:bodyPr wrap="square" lIns="91440" tIns="45720" rIns="91440" bIns="45720" rtlCol="0" anchor="t">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 parenting plan is not a mandatory part of the course.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It should not be completed if there are ongoing safeguarding concerns or risks of domestic abuse.</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Ideally, if it is appropriate to complete a plan this should come at the end of the learning journey – the trainer can advise and support on this.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6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7884EA-2ADE-F77F-5400-414892CD39D5}"/>
              </a:ext>
            </a:extLst>
          </p:cNvPr>
          <p:cNvSpPr txBox="1"/>
          <p:nvPr/>
        </p:nvSpPr>
        <p:spPr>
          <a:xfrm>
            <a:off x="514350" y="1380470"/>
            <a:ext cx="11349990" cy="4154984"/>
          </a:xfrm>
          <a:prstGeom prst="rect">
            <a:avLst/>
          </a:prstGeom>
          <a:noFill/>
        </p:spPr>
        <p:txBody>
          <a:bodyPr wrap="square">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lphaLcParenR"/>
              <a:tabLst/>
              <a:defRPr/>
            </a:pPr>
            <a:r>
              <a:rPr kumimoji="0" lang="en-GB" sz="2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Recommended by a Family Court Advisers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b) Following a court order. Court orders can continue to be sent 	to Cafcass at </a:t>
            </a:r>
            <a:r>
              <a:rPr kumimoji="0" lang="en-GB" sz="28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hlinkClick r:id="rId3"/>
              </a:rPr>
              <a:t>planningtogether@cafcass.gov.uk</a:t>
            </a:r>
            <a:br>
              <a:rPr kumimoji="0" lang="en-GB" sz="28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28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	This replaces SPIP_Records and </a:t>
            </a:r>
            <a:r>
              <a:rPr kumimoji="0" lang="en-GB" sz="2800" b="1" i="0" u="none" strike="noStrike" kern="1200" cap="none" spc="0" normalizeH="0" baseline="0" noProof="0" dirty="0" err="1">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SPIP_Referrals</a:t>
            </a:r>
            <a:r>
              <a:rPr kumimoji="0" lang="en-GB" sz="28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 email 	addresses.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Calibri Light" panose="020F0302020204030204"/>
                <a:ea typeface="Calibri" panose="020F0502020204030204" pitchFamily="34" charset="0"/>
                <a:cs typeface="Calibri" panose="020F0502020204030204" pitchFamily="34" charset="0"/>
              </a:rPr>
              <a:t>Who can be referred?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Planning Together for Children is for parents and adults with caring responsibilities in Private Law Family Court proceedings.</a:t>
            </a:r>
          </a:p>
        </p:txBody>
      </p:sp>
      <p:sp>
        <p:nvSpPr>
          <p:cNvPr id="2" name="TextBox 1">
            <a:extLst>
              <a:ext uri="{FF2B5EF4-FFF2-40B4-BE49-F238E27FC236}">
                <a16:creationId xmlns:a16="http://schemas.microsoft.com/office/drawing/2014/main" id="{F66079A6-4C88-92E3-2FD3-D9250BDBC684}"/>
              </a:ext>
            </a:extLst>
          </p:cNvPr>
          <p:cNvSpPr txBox="1"/>
          <p:nvPr/>
        </p:nvSpPr>
        <p:spPr>
          <a:xfrm>
            <a:off x="2125980" y="334030"/>
            <a:ext cx="7509510" cy="769441"/>
          </a:xfrm>
          <a:prstGeom prst="rect">
            <a:avLst/>
          </a:prstGeom>
          <a:solidFill>
            <a:srgbClr val="6F0B68"/>
          </a:solidFill>
          <a:ln w="38100">
            <a:solidFill>
              <a:srgbClr val="7030A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Calibri" panose="020F0502020204030204" pitchFamily="34" charset="0"/>
                <a:cs typeface="Calibri" panose="020F0502020204030204" pitchFamily="34" charset="0"/>
              </a:rPr>
              <a:t>How is a referral made?</a:t>
            </a:r>
          </a:p>
        </p:txBody>
      </p:sp>
    </p:spTree>
    <p:extLst>
      <p:ext uri="{BB962C8B-B14F-4D97-AF65-F5344CB8AC3E}">
        <p14:creationId xmlns:p14="http://schemas.microsoft.com/office/powerpoint/2010/main" val="1962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and person looking at a paper&#10;&#10;Description automatically generated with low confidence">
            <a:extLst>
              <a:ext uri="{FF2B5EF4-FFF2-40B4-BE49-F238E27FC236}">
                <a16:creationId xmlns:a16="http://schemas.microsoft.com/office/drawing/2014/main" id="{168DFA17-CD0F-865D-8345-655D200C20D5}"/>
              </a:ext>
            </a:extLst>
          </p:cNvPr>
          <p:cNvPicPr>
            <a:picLocks noChangeAspect="1"/>
          </p:cNvPicPr>
          <p:nvPr/>
        </p:nvPicPr>
        <p:blipFill rotWithShape="1">
          <a:blip r:embed="rId3">
            <a:extLst>
              <a:ext uri="{28A0092B-C50C-407E-A947-70E740481C1C}">
                <a14:useLocalDpi xmlns:a14="http://schemas.microsoft.com/office/drawing/2010/main"/>
              </a:ext>
            </a:extLst>
          </a:blip>
          <a:srcRect t="4475" r="1" b="26553"/>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6634CB1-3E07-1632-78B0-F5268B108BE0}"/>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0D274402-53FF-9A1B-CCF8-9FF1202511F2}"/>
              </a:ext>
            </a:extLst>
          </p:cNvPr>
          <p:cNvSpPr txBox="1"/>
          <p:nvPr/>
        </p:nvSpPr>
        <p:spPr>
          <a:xfrm>
            <a:off x="6559420" y="2434201"/>
            <a:ext cx="5346441" cy="3742762"/>
          </a:xfrm>
          <a:prstGeom prst="rect">
            <a:avLst/>
          </a:prstGeom>
        </p:spPr>
        <p:txBody>
          <a:bodyPr vert="horz" lIns="91440" tIns="45720" rIns="91440" bIns="45720" rtlCol="0">
            <a:no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Ensure contact details are completed on referrals including phone number, email and postal address.</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Encourage parents to verify those details with Cafcass.</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participants aware of expectations and encourage through each stage.</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Share as much information about the session before to parents and carers who are expected to attend. </a:t>
            </a:r>
          </a:p>
        </p:txBody>
      </p:sp>
      <p:sp>
        <p:nvSpPr>
          <p:cNvPr id="7" name="Title 1">
            <a:extLst>
              <a:ext uri="{FF2B5EF4-FFF2-40B4-BE49-F238E27FC236}">
                <a16:creationId xmlns:a16="http://schemas.microsoft.com/office/drawing/2014/main" id="{33F01ED0-321E-A5CA-61BC-928F4878DCC5}"/>
              </a:ext>
            </a:extLst>
          </p:cNvPr>
          <p:cNvSpPr>
            <a:spLocks noGrp="1"/>
          </p:cNvSpPr>
          <p:nvPr>
            <p:ph type="title"/>
          </p:nvPr>
        </p:nvSpPr>
        <p:spPr>
          <a:xfrm>
            <a:off x="838200" y="365125"/>
            <a:ext cx="10515600" cy="960755"/>
          </a:xfrm>
          <a:solidFill>
            <a:srgbClr val="6F0B68"/>
          </a:solidFill>
          <a:ln w="38100">
            <a:solidFill>
              <a:srgbClr val="7030A0"/>
            </a:solidFill>
          </a:ln>
        </p:spPr>
        <p:txBody>
          <a:bodyPr>
            <a:normAutofit fontScale="90000"/>
          </a:bodyPr>
          <a:lstStyle/>
          <a:p>
            <a:pPr algn="ctr"/>
            <a:r>
              <a:rPr lang="en-GB" b="1" dirty="0">
                <a:solidFill>
                  <a:schemeClr val="bg1"/>
                </a:solidFill>
              </a:rPr>
              <a:t>What can you do to support Parents and Carers?</a:t>
            </a:r>
          </a:p>
        </p:txBody>
      </p:sp>
    </p:spTree>
    <p:extLst>
      <p:ext uri="{BB962C8B-B14F-4D97-AF65-F5344CB8AC3E}">
        <p14:creationId xmlns:p14="http://schemas.microsoft.com/office/powerpoint/2010/main" val="14339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8D3858-10DC-E007-E619-9E71D30481DF}"/>
              </a:ext>
            </a:extLst>
          </p:cNvPr>
          <p:cNvSpPr txBox="1"/>
          <p:nvPr/>
        </p:nvSpPr>
        <p:spPr>
          <a:xfrm>
            <a:off x="1012054" y="4215336"/>
            <a:ext cx="10573305" cy="2308324"/>
          </a:xfrm>
          <a:prstGeom prst="rect">
            <a:avLst/>
          </a:prstGeom>
          <a:gradFill>
            <a:gsLst>
              <a:gs pos="7000">
                <a:schemeClr val="bg1"/>
              </a:gs>
              <a:gs pos="50000">
                <a:srgbClr val="E8B4D3"/>
              </a:gs>
              <a:gs pos="97000">
                <a:schemeClr val="bg1"/>
              </a:gs>
            </a:gsLst>
            <a:lin ang="5400000" scaled="1"/>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 Should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recommend or refer to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PTfC</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when: </a:t>
            </a:r>
          </a:p>
          <a:p>
            <a:pPr marL="285750" marR="0" lvl="0" indent="-285750" algn="l" defTabSz="457200" rtl="0" eaLnBrk="1" fontAlgn="auto" latinLnBrk="0" hangingPunct="1">
              <a:lnSpc>
                <a:spcPct val="100000"/>
              </a:lnSpc>
              <a:spcBef>
                <a:spcPts val="0"/>
              </a:spcBef>
              <a:spcAft>
                <a:spcPts val="0"/>
              </a:spcAft>
              <a:buClr>
                <a:srgbClr val="7030A0"/>
              </a:buClr>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are significant allegations that if proven, would preclude any form of safe contact </a:t>
            </a:r>
          </a:p>
          <a:p>
            <a:pPr marL="285750" marR="0" lvl="0" indent="-285750" algn="l" defTabSz="457200" rtl="0" eaLnBrk="1" fontAlgn="auto" latinLnBrk="0" hangingPunct="1">
              <a:lnSpc>
                <a:spcPct val="100000"/>
              </a:lnSpc>
              <a:spcBef>
                <a:spcPts val="0"/>
              </a:spcBef>
              <a:spcAft>
                <a:spcPts val="0"/>
              </a:spcAft>
              <a:buClr>
                <a:srgbClr val="7030A0"/>
              </a:buClr>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It is assessed that the impact of trauma on the victim is such that they could not support any form of contact with the perpetrator </a:t>
            </a:r>
          </a:p>
          <a:p>
            <a:pPr marL="285750" marR="0" lvl="0" indent="-285750" algn="l" defTabSz="457200" rtl="0" eaLnBrk="1" fontAlgn="auto" latinLnBrk="0" hangingPunct="1">
              <a:lnSpc>
                <a:spcPct val="100000"/>
              </a:lnSpc>
              <a:spcBef>
                <a:spcPts val="0"/>
              </a:spcBef>
              <a:spcAft>
                <a:spcPts val="0"/>
              </a:spcAft>
              <a:buClr>
                <a:srgbClr val="7030A0"/>
              </a:buClr>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child’s wishes and feelings are determinative, and they would resist any form of contact </a:t>
            </a:r>
          </a:p>
          <a:p>
            <a:pPr marL="285750" marR="0" lvl="0" indent="-285750" algn="l" defTabSz="457200" rtl="0" eaLnBrk="1" fontAlgn="auto" latinLnBrk="0" hangingPunct="1">
              <a:lnSpc>
                <a:spcPct val="100000"/>
              </a:lnSpc>
              <a:spcBef>
                <a:spcPts val="0"/>
              </a:spcBef>
              <a:spcAft>
                <a:spcPts val="0"/>
              </a:spcAft>
              <a:buClr>
                <a:srgbClr val="7030A0"/>
              </a:buClr>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court may direct attendance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PTfC</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without a recommendation from Cafcass. The court have received guidance about when it is not appropriate for parents to attend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PTfC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09EC441-34F6-E394-6C49-639C6237E486}"/>
              </a:ext>
            </a:extLst>
          </p:cNvPr>
          <p:cNvSpPr txBox="1"/>
          <p:nvPr/>
        </p:nvSpPr>
        <p:spPr>
          <a:xfrm>
            <a:off x="1340719" y="523085"/>
            <a:ext cx="10112778" cy="769441"/>
          </a:xfrm>
          <a:prstGeom prst="rect">
            <a:avLst/>
          </a:prstGeom>
          <a:solidFill>
            <a:srgbClr val="6F0B68"/>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Calibri" panose="020F0502020204030204" pitchFamily="34" charset="0"/>
                <a:cs typeface="Calibri" panose="020F0502020204030204" pitchFamily="34" charset="0"/>
              </a:rPr>
              <a:t>Domestic Abuse and support for participants </a:t>
            </a:r>
          </a:p>
        </p:txBody>
      </p:sp>
      <p:sp>
        <p:nvSpPr>
          <p:cNvPr id="2" name="TextBox 1">
            <a:extLst>
              <a:ext uri="{FF2B5EF4-FFF2-40B4-BE49-F238E27FC236}">
                <a16:creationId xmlns:a16="http://schemas.microsoft.com/office/drawing/2014/main" id="{3DE59E94-6EFC-C480-B4F8-EE415D0F741B}"/>
              </a:ext>
            </a:extLst>
          </p:cNvPr>
          <p:cNvSpPr txBox="1"/>
          <p:nvPr/>
        </p:nvSpPr>
        <p:spPr>
          <a:xfrm>
            <a:off x="532660" y="1322770"/>
            <a:ext cx="11168109" cy="2862322"/>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majority of cases where Domestic Abuse has been assessed within proceedings, conclude with some form of contact including letterbox, video call, supervised, supported or unsupervised arrangements.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therefore likely that those attending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PTfC</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even if Domestic Abuse is a concern, will need to safely manage future arrangements for their child or children.</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 should only be recommend if there is a reasonable likelihood that the parents will need to communicate regarding their children now or in the future. </a:t>
            </a:r>
          </a:p>
          <a:p>
            <a:pPr marL="3943350" marR="0" lvl="8"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8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D90A-6544-447C-BC66-746008074B18}"/>
              </a:ext>
            </a:extLst>
          </p:cNvPr>
          <p:cNvSpPr>
            <a:spLocks noGrp="1"/>
          </p:cNvSpPr>
          <p:nvPr>
            <p:ph type="ctrTitle"/>
          </p:nvPr>
        </p:nvSpPr>
        <p:spPr>
          <a:xfrm>
            <a:off x="7910285" y="741391"/>
            <a:ext cx="3443514" cy="1616203"/>
          </a:xfrm>
        </p:spPr>
        <p:txBody>
          <a:bodyPr vert="horz" lIns="91440" tIns="45720" rIns="91440" bIns="45720" rtlCol="0" anchor="b">
            <a:normAutofit/>
          </a:bodyPr>
          <a:lstStyle/>
          <a:p>
            <a:pPr algn="l"/>
            <a:br>
              <a:rPr lang="en-US" sz="3200" b="1" kern="1200">
                <a:solidFill>
                  <a:schemeClr val="tx1"/>
                </a:solidFill>
                <a:latin typeface="+mj-lt"/>
                <a:ea typeface="+mj-ea"/>
                <a:cs typeface="+mj-cs"/>
              </a:rPr>
            </a:br>
            <a:br>
              <a:rPr lang="en-US" sz="3200" b="1" kern="1200">
                <a:solidFill>
                  <a:schemeClr val="tx1"/>
                </a:solidFill>
                <a:latin typeface="+mj-lt"/>
                <a:ea typeface="+mj-ea"/>
                <a:cs typeface="+mj-cs"/>
              </a:rPr>
            </a:br>
            <a:endParaRPr lang="en-US" sz="3200" b="1" kern="1200" cap="all">
              <a:solidFill>
                <a:schemeClr val="tx1"/>
              </a:solidFill>
              <a:latin typeface="+mj-lt"/>
              <a:ea typeface="+mj-ea"/>
              <a:cs typeface="+mj-cs"/>
            </a:endParaRPr>
          </a:p>
        </p:txBody>
      </p:sp>
      <p:pic>
        <p:nvPicPr>
          <p:cNvPr id="6" name="Picture 5">
            <a:extLst>
              <a:ext uri="{FF2B5EF4-FFF2-40B4-BE49-F238E27FC236}">
                <a16:creationId xmlns:a16="http://schemas.microsoft.com/office/drawing/2014/main" id="{4382447E-92D2-2DFE-3DF5-99D9AE51A859}"/>
              </a:ext>
            </a:extLst>
          </p:cNvPr>
          <p:cNvPicPr>
            <a:picLocks noChangeAspect="1"/>
          </p:cNvPicPr>
          <p:nvPr/>
        </p:nvPicPr>
        <p:blipFill>
          <a:blip r:embed="rId3"/>
          <a:stretch>
            <a:fillRect/>
          </a:stretch>
        </p:blipFill>
        <p:spPr>
          <a:xfrm>
            <a:off x="165288" y="264457"/>
            <a:ext cx="7108934" cy="3447833"/>
          </a:xfrm>
          <a:prstGeom prst="rect">
            <a:avLst/>
          </a:prstGeom>
        </p:spPr>
      </p:pic>
      <p:sp>
        <p:nvSpPr>
          <p:cNvPr id="7" name="Content Placeholder 6">
            <a:extLst>
              <a:ext uri="{FF2B5EF4-FFF2-40B4-BE49-F238E27FC236}">
                <a16:creationId xmlns:a16="http://schemas.microsoft.com/office/drawing/2014/main" id="{7887F7D4-DE5F-43CF-9AB8-21B0C498E74C}"/>
              </a:ext>
            </a:extLst>
          </p:cNvPr>
          <p:cNvSpPr>
            <a:spLocks noGrp="1"/>
          </p:cNvSpPr>
          <p:nvPr>
            <p:ph type="subTitle" idx="1"/>
          </p:nvPr>
        </p:nvSpPr>
        <p:spPr>
          <a:xfrm>
            <a:off x="7423484" y="2533476"/>
            <a:ext cx="4603227" cy="3447832"/>
          </a:xfrm>
        </p:spPr>
        <p:txBody>
          <a:bodyPr vert="horz" lIns="91440" tIns="45720" rIns="91440" bIns="45720" rtlCol="0" anchor="t">
            <a:normAutofit/>
          </a:bodyPr>
          <a:lstStyle/>
          <a:p>
            <a:pPr indent="-228600" algn="l">
              <a:buFont typeface="Arial" panose="020B0604020202020204" pitchFamily="34" charset="0"/>
              <a:buChar char="•"/>
            </a:pPr>
            <a:r>
              <a:rPr lang="en-US" sz="1700" b="1" dirty="0"/>
              <a:t> Thank  you for attending today.</a:t>
            </a:r>
          </a:p>
          <a:p>
            <a:pPr indent="-228600" algn="l">
              <a:buFont typeface="Arial" panose="020B0604020202020204" pitchFamily="34" charset="0"/>
              <a:buChar char="•"/>
            </a:pPr>
            <a:r>
              <a:rPr lang="en-US" sz="1700" dirty="0"/>
              <a:t>Kerry Moss- Parental support Co-</a:t>
            </a:r>
            <a:r>
              <a:rPr lang="en-US" sz="1700" dirty="0" err="1"/>
              <a:t>ordinator</a:t>
            </a:r>
            <a:endParaRPr lang="en-US" sz="1700" dirty="0"/>
          </a:p>
          <a:p>
            <a:pPr indent="-228600" algn="l">
              <a:buFont typeface="Arial" panose="020B0604020202020204" pitchFamily="34" charset="0"/>
              <a:buChar char="•"/>
            </a:pPr>
            <a:r>
              <a:rPr lang="en-US" sz="1700" dirty="0"/>
              <a:t>Sarah Burfield – Service Co-</a:t>
            </a:r>
            <a:r>
              <a:rPr lang="en-US" sz="1700" dirty="0" err="1"/>
              <a:t>ordinator</a:t>
            </a:r>
            <a:endParaRPr lang="en-US" sz="1700" dirty="0"/>
          </a:p>
          <a:p>
            <a:pPr indent="-228600" algn="l">
              <a:buFont typeface="Arial" panose="020B0604020202020204" pitchFamily="34" charset="0"/>
              <a:buChar char="•"/>
            </a:pPr>
            <a:r>
              <a:rPr lang="en-US" sz="1700" dirty="0"/>
              <a:t>Rebecka Kisnorbo – Service Co-</a:t>
            </a:r>
            <a:r>
              <a:rPr lang="en-US" sz="1700" dirty="0" err="1"/>
              <a:t>ordinator</a:t>
            </a:r>
            <a:endParaRPr lang="en-US" sz="1700" dirty="0"/>
          </a:p>
          <a:p>
            <a:pPr indent="-228600" algn="l">
              <a:buFont typeface="Arial" panose="020B0604020202020204" pitchFamily="34" charset="0"/>
              <a:buChar char="•"/>
            </a:pPr>
            <a:r>
              <a:rPr lang="en-US" sz="1700" dirty="0"/>
              <a:t>Hayley Paterson – Children Service Manager</a:t>
            </a:r>
          </a:p>
          <a:p>
            <a:pPr indent="-228600" algn="l">
              <a:buFont typeface="Arial" panose="020B0604020202020204" pitchFamily="34" charset="0"/>
              <a:buChar char="•"/>
            </a:pPr>
            <a:endParaRPr lang="en-US" sz="1700" dirty="0"/>
          </a:p>
          <a:p>
            <a:pPr indent="-228600" algn="l">
              <a:buFont typeface="Arial" panose="020B0604020202020204" pitchFamily="34" charset="0"/>
              <a:buChar char="•"/>
            </a:pPr>
            <a:r>
              <a:rPr lang="en-US" sz="1700" b="1" dirty="0"/>
              <a:t>Action for Children</a:t>
            </a:r>
          </a:p>
          <a:p>
            <a:pPr indent="-228600" algn="l">
              <a:buFont typeface="Arial" panose="020B0604020202020204" pitchFamily="34" charset="0"/>
              <a:buChar char="•"/>
            </a:pPr>
            <a:r>
              <a:rPr lang="en-US" sz="1700" dirty="0">
                <a:hlinkClick r:id="rId4"/>
              </a:rPr>
              <a:t>Planningtogetherforchildren@actionforchildren.org.uk</a:t>
            </a:r>
            <a:endParaRPr lang="en-US" sz="1700" dirty="0"/>
          </a:p>
          <a:p>
            <a:pPr indent="-228600" algn="l">
              <a:buFont typeface="Arial" panose="020B0604020202020204" pitchFamily="34" charset="0"/>
              <a:buChar char="•"/>
            </a:pPr>
            <a:endParaRPr lang="en-US" sz="1700" dirty="0"/>
          </a:p>
        </p:txBody>
      </p:sp>
      <p:grpSp>
        <p:nvGrpSpPr>
          <p:cNvPr id="23" name="Group 22">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3"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0B9F686B-DA88-60BF-A4A4-D5362E938CAC}"/>
              </a:ext>
            </a:extLst>
          </p:cNvPr>
          <p:cNvSpPr txBox="1"/>
          <p:nvPr/>
        </p:nvSpPr>
        <p:spPr>
          <a:xfrm>
            <a:off x="566881" y="4185575"/>
            <a:ext cx="6308835"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GB" sz="2000">
                <a:hlinkClick r:id="rId5"/>
              </a:rPr>
              <a:t>Help in Planning Together for Children | Cafcass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67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4EEF-0457-0302-2DAC-4140D40AB2CF}"/>
              </a:ext>
            </a:extLst>
          </p:cNvPr>
          <p:cNvSpPr>
            <a:spLocks noGrp="1"/>
          </p:cNvSpPr>
          <p:nvPr>
            <p:ph type="title"/>
          </p:nvPr>
        </p:nvSpPr>
        <p:spPr>
          <a:xfrm>
            <a:off x="718506" y="114301"/>
            <a:ext cx="10515600" cy="788670"/>
          </a:xfrm>
          <a:solidFill>
            <a:srgbClr val="6F0B68"/>
          </a:solidFill>
          <a:ln w="38100">
            <a:solidFill>
              <a:srgbClr val="7030A0"/>
            </a:solidFill>
          </a:ln>
        </p:spPr>
        <p:txBody>
          <a:bodyPr>
            <a:normAutofit/>
          </a:bodyPr>
          <a:lstStyle/>
          <a:p>
            <a:pPr algn="ctr"/>
            <a:r>
              <a:rPr lang="en-GB" sz="4000" b="1" dirty="0">
                <a:solidFill>
                  <a:schemeClr val="bg1"/>
                </a:solidFill>
              </a:rPr>
              <a:t>What is Planning Together for Children…</a:t>
            </a:r>
          </a:p>
        </p:txBody>
      </p:sp>
      <p:sp>
        <p:nvSpPr>
          <p:cNvPr id="3" name="TextBox 2">
            <a:extLst>
              <a:ext uri="{FF2B5EF4-FFF2-40B4-BE49-F238E27FC236}">
                <a16:creationId xmlns:a16="http://schemas.microsoft.com/office/drawing/2014/main" id="{0FBAC5F1-8E02-9F91-5575-90E549B0C23F}"/>
              </a:ext>
            </a:extLst>
          </p:cNvPr>
          <p:cNvSpPr txBox="1"/>
          <p:nvPr/>
        </p:nvSpPr>
        <p:spPr>
          <a:xfrm>
            <a:off x="3625701" y="1169581"/>
            <a:ext cx="8159185" cy="58169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Planning Together for Children is an England-wide online course. It supports parents who are separating or living apart to put the needs and best interests of their children first.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Parents will learn how to protect their children against some of the harmful effects that can arise due to parental conflict.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During the course, parents, or those who care for children, will:</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Explore how they can work together to agree on parenting arrangements without the need for more court hearings.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Learn how disagreements and arguments can affect children, so they can minimise them.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Light"/>
              </a:rPr>
              <a:t>Planning Together for Children Replaces the Separated Parenting Information Programme (SPIP)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Light"/>
              </a:rPr>
              <a:t>programme made up of online learning- then interactive live digital group sessions- then impact feedback collected.</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Two women sitting on a bed&#10;&#10;Description automatically generated">
            <a:extLst>
              <a:ext uri="{FF2B5EF4-FFF2-40B4-BE49-F238E27FC236}">
                <a16:creationId xmlns:a16="http://schemas.microsoft.com/office/drawing/2014/main" id="{0FC02663-DB23-C61C-1760-53BCF929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24" y="508636"/>
            <a:ext cx="4080425" cy="4725006"/>
          </a:xfrm>
          <a:prstGeom prst="rect">
            <a:avLst/>
          </a:prstGeom>
        </p:spPr>
      </p:pic>
    </p:spTree>
    <p:extLst>
      <p:ext uri="{BB962C8B-B14F-4D97-AF65-F5344CB8AC3E}">
        <p14:creationId xmlns:p14="http://schemas.microsoft.com/office/powerpoint/2010/main" val="32556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4EEF-0457-0302-2DAC-4140D40AB2CF}"/>
              </a:ext>
            </a:extLst>
          </p:cNvPr>
          <p:cNvSpPr>
            <a:spLocks noGrp="1"/>
          </p:cNvSpPr>
          <p:nvPr>
            <p:ph type="title"/>
          </p:nvPr>
        </p:nvSpPr>
        <p:spPr>
          <a:xfrm>
            <a:off x="718506" y="114301"/>
            <a:ext cx="10515600" cy="788670"/>
          </a:xfrm>
          <a:solidFill>
            <a:srgbClr val="6F0B68"/>
          </a:solidFill>
          <a:ln w="38100">
            <a:solidFill>
              <a:srgbClr val="7030A0"/>
            </a:solidFill>
          </a:ln>
        </p:spPr>
        <p:txBody>
          <a:bodyPr>
            <a:normAutofit/>
          </a:bodyPr>
          <a:lstStyle/>
          <a:p>
            <a:pPr algn="ctr"/>
            <a:r>
              <a:rPr lang="en-GB" sz="4000" b="1" dirty="0">
                <a:solidFill>
                  <a:schemeClr val="bg1"/>
                </a:solidFill>
              </a:rPr>
              <a:t>Aim’s of Planning Together for Children</a:t>
            </a:r>
          </a:p>
        </p:txBody>
      </p:sp>
      <p:sp>
        <p:nvSpPr>
          <p:cNvPr id="3" name="TextBox 2">
            <a:extLst>
              <a:ext uri="{FF2B5EF4-FFF2-40B4-BE49-F238E27FC236}">
                <a16:creationId xmlns:a16="http://schemas.microsoft.com/office/drawing/2014/main" id="{0FBAC5F1-8E02-9F91-5575-90E549B0C23F}"/>
              </a:ext>
            </a:extLst>
          </p:cNvPr>
          <p:cNvSpPr txBox="1"/>
          <p:nvPr/>
        </p:nvSpPr>
        <p:spPr>
          <a:xfrm>
            <a:off x="417745" y="1063034"/>
            <a:ext cx="7386552" cy="5616922"/>
          </a:xfrm>
          <a:prstGeom prst="rect">
            <a:avLst/>
          </a:prstGeom>
          <a:noFill/>
        </p:spPr>
        <p:txBody>
          <a:bodyPr wrap="square" rtlCol="0">
            <a:spAutoFit/>
          </a:bodyPr>
          <a:lstStyle/>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Protect children against some of the harmful effects of parental conflict </a:t>
            </a:r>
          </a:p>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Gives more time for engagement and reflection by participants</a:t>
            </a:r>
          </a:p>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impact of the course is recorded so things can be adapted over time.</a:t>
            </a:r>
          </a:p>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Aims to reduce the time families spend in court proceedings</a:t>
            </a:r>
          </a:p>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Aims to reduce the number of families returning to court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up of a hand holding a person's hand&#10;&#10;Description automatically generated">
            <a:extLst>
              <a:ext uri="{FF2B5EF4-FFF2-40B4-BE49-F238E27FC236}">
                <a16:creationId xmlns:a16="http://schemas.microsoft.com/office/drawing/2014/main" id="{D01D64DC-9083-A4F9-8354-392022F95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762" y="1392864"/>
            <a:ext cx="3771493" cy="3883689"/>
          </a:xfrm>
          <a:prstGeom prst="rect">
            <a:avLst/>
          </a:prstGeom>
        </p:spPr>
      </p:pic>
    </p:spTree>
    <p:extLst>
      <p:ext uri="{BB962C8B-B14F-4D97-AF65-F5344CB8AC3E}">
        <p14:creationId xmlns:p14="http://schemas.microsoft.com/office/powerpoint/2010/main" val="9567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AEA495-17A3-F61A-0EEA-90013DB0DF05}"/>
              </a:ext>
            </a:extLst>
          </p:cNvPr>
          <p:cNvSpPr txBox="1"/>
          <p:nvPr/>
        </p:nvSpPr>
        <p:spPr>
          <a:xfrm>
            <a:off x="640080" y="2706624"/>
            <a:ext cx="6894576" cy="3483864"/>
          </a:xfrm>
          <a:prstGeom prst="rect">
            <a:avLst/>
          </a:prstGeom>
        </p:spPr>
        <p:txBody>
          <a:bodyPr vert="horz" lIns="91440" tIns="45720" rIns="91440" bIns="45720" rtlCol="0">
            <a:norm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Contract led by Action for Children in collaboration with its delivery partners</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200" dirty="0">
                <a:solidFill>
                  <a:prstClr val="black"/>
                </a:solidFill>
                <a:latin typeface="Calibri" panose="020F0502020204030204"/>
              </a:rPr>
              <a:t>6 Sub-contractors delivering UK wide.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Each provider follow the same course content and follows the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fidelity.</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All attendees get same experience. </a:t>
            </a:r>
          </a:p>
        </p:txBody>
      </p:sp>
      <p:pic>
        <p:nvPicPr>
          <p:cNvPr id="12" name="Picture 11">
            <a:extLst>
              <a:ext uri="{FF2B5EF4-FFF2-40B4-BE49-F238E27FC236}">
                <a16:creationId xmlns:a16="http://schemas.microsoft.com/office/drawing/2014/main" id="{F9EB4F74-84A1-FC72-6AFF-D393764FA80B}"/>
              </a:ext>
            </a:extLst>
          </p:cNvPr>
          <p:cNvPicPr>
            <a:picLocks noChangeAspect="1"/>
          </p:cNvPicPr>
          <p:nvPr/>
        </p:nvPicPr>
        <p:blipFill rotWithShape="1">
          <a:blip r:embed="rId3"/>
          <a:srcRect l="194" r="1" b="1"/>
          <a:stretch/>
        </p:blipFill>
        <p:spPr>
          <a:xfrm>
            <a:off x="7304173" y="329183"/>
            <a:ext cx="4335930" cy="4203166"/>
          </a:xfrm>
          <a:prstGeom prst="rect">
            <a:avLst/>
          </a:prstGeom>
        </p:spPr>
      </p:pic>
      <p:pic>
        <p:nvPicPr>
          <p:cNvPr id="11" name="Picture 10">
            <a:extLst>
              <a:ext uri="{FF2B5EF4-FFF2-40B4-BE49-F238E27FC236}">
                <a16:creationId xmlns:a16="http://schemas.microsoft.com/office/drawing/2014/main" id="{D8D5346C-831D-A361-EC8A-5E746B9638A9}"/>
              </a:ext>
            </a:extLst>
          </p:cNvPr>
          <p:cNvPicPr>
            <a:picLocks noChangeAspect="1"/>
          </p:cNvPicPr>
          <p:nvPr/>
        </p:nvPicPr>
        <p:blipFill>
          <a:blip r:embed="rId4"/>
          <a:stretch>
            <a:fillRect/>
          </a:stretch>
        </p:blipFill>
        <p:spPr>
          <a:xfrm>
            <a:off x="1006612" y="5057193"/>
            <a:ext cx="6946061" cy="1215560"/>
          </a:xfrm>
          <a:prstGeom prst="rect">
            <a:avLst/>
          </a:prstGeom>
        </p:spPr>
      </p:pic>
      <p:pic>
        <p:nvPicPr>
          <p:cNvPr id="14" name="Picture 13">
            <a:extLst>
              <a:ext uri="{FF2B5EF4-FFF2-40B4-BE49-F238E27FC236}">
                <a16:creationId xmlns:a16="http://schemas.microsoft.com/office/drawing/2014/main" id="{C3444047-E71B-4588-133E-15111A09849F}"/>
              </a:ext>
            </a:extLst>
          </p:cNvPr>
          <p:cNvPicPr>
            <a:picLocks noChangeAspect="1"/>
          </p:cNvPicPr>
          <p:nvPr/>
        </p:nvPicPr>
        <p:blipFill>
          <a:blip r:embed="rId5"/>
          <a:stretch>
            <a:fillRect/>
          </a:stretch>
        </p:blipFill>
        <p:spPr>
          <a:xfrm>
            <a:off x="8032476" y="5199861"/>
            <a:ext cx="1017583" cy="990627"/>
          </a:xfrm>
          <a:prstGeom prst="rect">
            <a:avLst/>
          </a:prstGeom>
        </p:spPr>
      </p:pic>
      <p:sp>
        <p:nvSpPr>
          <p:cNvPr id="15" name="Title 1">
            <a:extLst>
              <a:ext uri="{FF2B5EF4-FFF2-40B4-BE49-F238E27FC236}">
                <a16:creationId xmlns:a16="http://schemas.microsoft.com/office/drawing/2014/main" id="{6F19B3AD-FB6A-7A0F-DE56-6028321E2311}"/>
              </a:ext>
            </a:extLst>
          </p:cNvPr>
          <p:cNvSpPr txBox="1">
            <a:spLocks/>
          </p:cNvSpPr>
          <p:nvPr/>
        </p:nvSpPr>
        <p:spPr>
          <a:xfrm>
            <a:off x="551897" y="754381"/>
            <a:ext cx="5956663" cy="1284731"/>
          </a:xfrm>
          <a:prstGeom prst="rect">
            <a:avLst/>
          </a:prstGeom>
          <a:solidFill>
            <a:srgbClr val="6F0B68"/>
          </a:solidFill>
          <a:ln w="38100">
            <a:solidFill>
              <a:srgbClr val="7030A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Who delivers Planning Together for Children?</a:t>
            </a:r>
          </a:p>
        </p:txBody>
      </p:sp>
      <p:sp>
        <p:nvSpPr>
          <p:cNvPr id="16" name="Title 1">
            <a:extLst>
              <a:ext uri="{FF2B5EF4-FFF2-40B4-BE49-F238E27FC236}">
                <a16:creationId xmlns:a16="http://schemas.microsoft.com/office/drawing/2014/main" id="{0CA187BF-2CC4-34AD-43E5-6F86CEB37841}"/>
              </a:ext>
            </a:extLst>
          </p:cNvPr>
          <p:cNvSpPr txBox="1">
            <a:spLocks/>
          </p:cNvSpPr>
          <p:nvPr/>
        </p:nvSpPr>
        <p:spPr>
          <a:xfrm>
            <a:off x="551896" y="2305796"/>
            <a:ext cx="5956663" cy="216439"/>
          </a:xfrm>
          <a:prstGeom prst="rect">
            <a:avLst/>
          </a:prstGeom>
          <a:solidFill>
            <a:srgbClr val="6F0B68"/>
          </a:solidFill>
          <a:ln w="38100">
            <a:solidFill>
              <a:srgbClr val="7030A0"/>
            </a:solidFill>
          </a:ln>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4452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2097A51-BBA5-7649-F8F8-8F46081B8DC3}"/>
              </a:ext>
            </a:extLst>
          </p:cNvPr>
          <p:cNvPicPr>
            <a:picLocks noChangeAspect="1"/>
          </p:cNvPicPr>
          <p:nvPr/>
        </p:nvPicPr>
        <p:blipFill>
          <a:blip r:embed="rId3"/>
          <a:stretch>
            <a:fillRect/>
          </a:stretch>
        </p:blipFill>
        <p:spPr>
          <a:xfrm>
            <a:off x="49852" y="149368"/>
            <a:ext cx="12092294" cy="6862912"/>
          </a:xfrm>
          <a:prstGeom prst="rect">
            <a:avLst/>
          </a:prstGeom>
        </p:spPr>
      </p:pic>
      <p:sp>
        <p:nvSpPr>
          <p:cNvPr id="7" name="Title 1">
            <a:extLst>
              <a:ext uri="{FF2B5EF4-FFF2-40B4-BE49-F238E27FC236}">
                <a16:creationId xmlns:a16="http://schemas.microsoft.com/office/drawing/2014/main" id="{5FF71435-B305-3E48-2BE9-02758F247925}"/>
              </a:ext>
            </a:extLst>
          </p:cNvPr>
          <p:cNvSpPr txBox="1">
            <a:spLocks noGrp="1"/>
          </p:cNvSpPr>
          <p:nvPr>
            <p:ph type="title"/>
          </p:nvPr>
        </p:nvSpPr>
        <p:spPr>
          <a:xfrm>
            <a:off x="332873" y="329030"/>
            <a:ext cx="9148011" cy="729749"/>
          </a:xfrm>
          <a:prstGeom prst="rect">
            <a:avLst/>
          </a:prstGeom>
          <a:solidFill>
            <a:srgbClr val="6F0B68"/>
          </a:solidFill>
          <a:ln w="38100">
            <a:solidFill>
              <a:srgbClr val="7030A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rPr>
              <a:t>Programme Journey </a:t>
            </a:r>
          </a:p>
        </p:txBody>
      </p:sp>
    </p:spTree>
    <p:extLst>
      <p:ext uri="{BB962C8B-B14F-4D97-AF65-F5344CB8AC3E}">
        <p14:creationId xmlns:p14="http://schemas.microsoft.com/office/powerpoint/2010/main" val="97663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7B72A2-6B6A-8C6E-547F-70708285C146}"/>
              </a:ext>
            </a:extLst>
          </p:cNvPr>
          <p:cNvSpPr txBox="1"/>
          <p:nvPr/>
        </p:nvSpPr>
        <p:spPr>
          <a:xfrm>
            <a:off x="10026869" y="5286703"/>
            <a:ext cx="2165131" cy="157129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6379544-1AD9-92CD-317A-55464A32F9D6}"/>
              </a:ext>
            </a:extLst>
          </p:cNvPr>
          <p:cNvPicPr>
            <a:picLocks noChangeAspect="1"/>
          </p:cNvPicPr>
          <p:nvPr/>
        </p:nvPicPr>
        <p:blipFill>
          <a:blip r:embed="rId3"/>
          <a:stretch>
            <a:fillRect/>
          </a:stretch>
        </p:blipFill>
        <p:spPr>
          <a:xfrm>
            <a:off x="3801980" y="0"/>
            <a:ext cx="8295837" cy="6858000"/>
          </a:xfrm>
          <a:prstGeom prst="rect">
            <a:avLst/>
          </a:prstGeom>
        </p:spPr>
      </p:pic>
      <p:sp>
        <p:nvSpPr>
          <p:cNvPr id="2" name="Title 1">
            <a:extLst>
              <a:ext uri="{FF2B5EF4-FFF2-40B4-BE49-F238E27FC236}">
                <a16:creationId xmlns:a16="http://schemas.microsoft.com/office/drawing/2014/main" id="{9183928B-8EE1-DAD0-2BBC-91CAD7C89E4A}"/>
              </a:ext>
            </a:extLst>
          </p:cNvPr>
          <p:cNvSpPr txBox="1">
            <a:spLocks noGrp="1"/>
          </p:cNvSpPr>
          <p:nvPr>
            <p:ph type="title"/>
          </p:nvPr>
        </p:nvSpPr>
        <p:spPr>
          <a:xfrm>
            <a:off x="332874" y="329030"/>
            <a:ext cx="3469106" cy="729749"/>
          </a:xfrm>
          <a:prstGeom prst="rect">
            <a:avLst/>
          </a:prstGeom>
          <a:solidFill>
            <a:srgbClr val="6F0B68"/>
          </a:solidFill>
          <a:ln w="38100">
            <a:solidFill>
              <a:srgbClr val="7030A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rPr>
              <a:t>Stage 1</a:t>
            </a:r>
          </a:p>
        </p:txBody>
      </p:sp>
      <p:sp>
        <p:nvSpPr>
          <p:cNvPr id="3" name="TextBox 2">
            <a:extLst>
              <a:ext uri="{FF2B5EF4-FFF2-40B4-BE49-F238E27FC236}">
                <a16:creationId xmlns:a16="http://schemas.microsoft.com/office/drawing/2014/main" id="{B414E5D3-626C-9E0C-4F28-CD13D789B826}"/>
              </a:ext>
            </a:extLst>
          </p:cNvPr>
          <p:cNvSpPr txBox="1"/>
          <p:nvPr/>
        </p:nvSpPr>
        <p:spPr>
          <a:xfrm>
            <a:off x="332874" y="1664612"/>
            <a:ext cx="3191729" cy="3970318"/>
          </a:xfrm>
          <a:prstGeom prst="rect">
            <a:avLst/>
          </a:prstGeom>
          <a:noFill/>
        </p:spPr>
        <p:txBody>
          <a:bodyPr wrap="square" rtlCol="0">
            <a:spAutoFit/>
          </a:bodyPr>
          <a:lstStyle/>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Welcome email from Cafcass and Provider</a:t>
            </a:r>
          </a:p>
          <a:p>
            <a:pPr marL="742950" marR="0" lvl="0" indent="-7429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Participant logs on and complete eLearning independently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10;&#10;Description automatically generated with medium confidence">
            <a:extLst>
              <a:ext uri="{FF2B5EF4-FFF2-40B4-BE49-F238E27FC236}">
                <a16:creationId xmlns:a16="http://schemas.microsoft.com/office/drawing/2014/main" id="{BB48BCF5-9A2F-FA87-D663-01C061CED60F}"/>
              </a:ext>
            </a:extLst>
          </p:cNvPr>
          <p:cNvPicPr>
            <a:picLocks noChangeAspect="1"/>
          </p:cNvPicPr>
          <p:nvPr/>
        </p:nvPicPr>
        <p:blipFill>
          <a:blip r:embed="rId3"/>
          <a:stretch>
            <a:fillRect/>
          </a:stretch>
        </p:blipFill>
        <p:spPr>
          <a:xfrm>
            <a:off x="3271388" y="1664249"/>
            <a:ext cx="5731510" cy="3221990"/>
          </a:xfrm>
          <a:prstGeom prst="rect">
            <a:avLst/>
          </a:prstGeom>
        </p:spPr>
      </p:pic>
      <p:sp>
        <p:nvSpPr>
          <p:cNvPr id="5" name="Rectangle: Rounded Corners 4">
            <a:extLst>
              <a:ext uri="{FF2B5EF4-FFF2-40B4-BE49-F238E27FC236}">
                <a16:creationId xmlns:a16="http://schemas.microsoft.com/office/drawing/2014/main" id="{FCE0FCA5-EFDF-921B-B36B-D212D8CF5F22}"/>
              </a:ext>
            </a:extLst>
          </p:cNvPr>
          <p:cNvSpPr/>
          <p:nvPr/>
        </p:nvSpPr>
        <p:spPr>
          <a:xfrm>
            <a:off x="-27244" y="2801478"/>
            <a:ext cx="3087735" cy="11519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7. Tips to help me remember how to listen, talk and communicate in the future</a:t>
            </a:r>
          </a:p>
        </p:txBody>
      </p:sp>
      <p:sp>
        <p:nvSpPr>
          <p:cNvPr id="6" name="Rectangle: Rounded Corners 5">
            <a:extLst>
              <a:ext uri="{FF2B5EF4-FFF2-40B4-BE49-F238E27FC236}">
                <a16:creationId xmlns:a16="http://schemas.microsoft.com/office/drawing/2014/main" id="{183B83E7-E9B0-4FAB-3FB5-ECF12FCD1BED}"/>
              </a:ext>
            </a:extLst>
          </p:cNvPr>
          <p:cNvSpPr/>
          <p:nvPr/>
        </p:nvSpPr>
        <p:spPr>
          <a:xfrm>
            <a:off x="4997576" y="328379"/>
            <a:ext cx="2094739" cy="119508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Welcome and introduction</a:t>
            </a:r>
          </a:p>
        </p:txBody>
      </p:sp>
      <p:sp>
        <p:nvSpPr>
          <p:cNvPr id="7" name="Rectangle: Rounded Corners 6">
            <a:extLst>
              <a:ext uri="{FF2B5EF4-FFF2-40B4-BE49-F238E27FC236}">
                <a16:creationId xmlns:a16="http://schemas.microsoft.com/office/drawing/2014/main" id="{6C7CADD9-B621-86F8-B9F6-4E2C22E13BF6}"/>
              </a:ext>
            </a:extLst>
          </p:cNvPr>
          <p:cNvSpPr/>
          <p:nvPr/>
        </p:nvSpPr>
        <p:spPr>
          <a:xfrm>
            <a:off x="8136553" y="245497"/>
            <a:ext cx="2094739" cy="13799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Survey: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Tell us how you are feeling before you start</a:t>
            </a:r>
          </a:p>
        </p:txBody>
      </p:sp>
      <p:sp>
        <p:nvSpPr>
          <p:cNvPr id="8" name="Rectangle: Rounded Corners 7">
            <a:extLst>
              <a:ext uri="{FF2B5EF4-FFF2-40B4-BE49-F238E27FC236}">
                <a16:creationId xmlns:a16="http://schemas.microsoft.com/office/drawing/2014/main" id="{CDC94001-891A-95EE-DD4A-2E65D6FE4F63}"/>
              </a:ext>
            </a:extLst>
          </p:cNvPr>
          <p:cNvSpPr/>
          <p:nvPr/>
        </p:nvSpPr>
        <p:spPr>
          <a:xfrm>
            <a:off x="253897" y="4246712"/>
            <a:ext cx="2894433" cy="10200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6. How can I listen and communicate better to help my child</a:t>
            </a:r>
          </a:p>
        </p:txBody>
      </p:sp>
      <p:sp>
        <p:nvSpPr>
          <p:cNvPr id="9" name="Rectangle: Rounded Corners 8">
            <a:extLst>
              <a:ext uri="{FF2B5EF4-FFF2-40B4-BE49-F238E27FC236}">
                <a16:creationId xmlns:a16="http://schemas.microsoft.com/office/drawing/2014/main" id="{8368F527-2BCD-6006-5BD2-318CE8156B2E}"/>
              </a:ext>
            </a:extLst>
          </p:cNvPr>
          <p:cNvSpPr/>
          <p:nvPr/>
        </p:nvSpPr>
        <p:spPr>
          <a:xfrm>
            <a:off x="2175832" y="5472752"/>
            <a:ext cx="2428369" cy="11519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5. What can I and my co-parent do differently to support our children?</a:t>
            </a:r>
          </a:p>
        </p:txBody>
      </p:sp>
      <p:sp>
        <p:nvSpPr>
          <p:cNvPr id="10" name="Rectangle: Rounded Corners 9">
            <a:extLst>
              <a:ext uri="{FF2B5EF4-FFF2-40B4-BE49-F238E27FC236}">
                <a16:creationId xmlns:a16="http://schemas.microsoft.com/office/drawing/2014/main" id="{D78A67F7-E73F-C04D-A4E7-B6594B1979A4}"/>
              </a:ext>
            </a:extLst>
          </p:cNvPr>
          <p:cNvSpPr/>
          <p:nvPr/>
        </p:nvSpPr>
        <p:spPr>
          <a:xfrm>
            <a:off x="4856077" y="5472752"/>
            <a:ext cx="1958787" cy="1017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Survey: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Tell us how your learning is going</a:t>
            </a:r>
          </a:p>
        </p:txBody>
      </p:sp>
      <p:sp>
        <p:nvSpPr>
          <p:cNvPr id="11" name="Rectangle: Rounded Corners 10">
            <a:extLst>
              <a:ext uri="{FF2B5EF4-FFF2-40B4-BE49-F238E27FC236}">
                <a16:creationId xmlns:a16="http://schemas.microsoft.com/office/drawing/2014/main" id="{4FB49261-7C6D-564E-57AD-CBC6BD9AA6C4}"/>
              </a:ext>
            </a:extLst>
          </p:cNvPr>
          <p:cNvSpPr/>
          <p:nvPr/>
        </p:nvSpPr>
        <p:spPr>
          <a:xfrm>
            <a:off x="9480157" y="1820483"/>
            <a:ext cx="2304896"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 What happens if I go to court?</a:t>
            </a:r>
          </a:p>
        </p:txBody>
      </p:sp>
      <p:sp>
        <p:nvSpPr>
          <p:cNvPr id="13" name="Rectangle: Rounded Corners 12">
            <a:extLst>
              <a:ext uri="{FF2B5EF4-FFF2-40B4-BE49-F238E27FC236}">
                <a16:creationId xmlns:a16="http://schemas.microsoft.com/office/drawing/2014/main" id="{EBFFB62B-ADCC-888D-7FE0-D21A30AF7E3E}"/>
              </a:ext>
            </a:extLst>
          </p:cNvPr>
          <p:cNvSpPr/>
          <p:nvPr/>
        </p:nvSpPr>
        <p:spPr>
          <a:xfrm>
            <a:off x="9265368" y="2981518"/>
            <a:ext cx="2734474" cy="114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 Understanding and managing emotions and feelings better</a:t>
            </a:r>
          </a:p>
        </p:txBody>
      </p:sp>
      <p:sp>
        <p:nvSpPr>
          <p:cNvPr id="14" name="Rectangle: Rounded Corners 13">
            <a:extLst>
              <a:ext uri="{FF2B5EF4-FFF2-40B4-BE49-F238E27FC236}">
                <a16:creationId xmlns:a16="http://schemas.microsoft.com/office/drawing/2014/main" id="{53C18F0D-E21F-E560-B5B2-0083A97AD134}"/>
              </a:ext>
            </a:extLst>
          </p:cNvPr>
          <p:cNvSpPr/>
          <p:nvPr/>
        </p:nvSpPr>
        <p:spPr>
          <a:xfrm>
            <a:off x="9506649" y="4363404"/>
            <a:ext cx="2493193" cy="132345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3. How does the way we handle our separation affect my child/children?</a:t>
            </a:r>
          </a:p>
        </p:txBody>
      </p:sp>
      <p:sp>
        <p:nvSpPr>
          <p:cNvPr id="15" name="Rectangle: Rounded Corners 14">
            <a:extLst>
              <a:ext uri="{FF2B5EF4-FFF2-40B4-BE49-F238E27FC236}">
                <a16:creationId xmlns:a16="http://schemas.microsoft.com/office/drawing/2014/main" id="{6A3C3814-7B56-D57C-0F80-4943AFB4E193}"/>
              </a:ext>
            </a:extLst>
          </p:cNvPr>
          <p:cNvSpPr/>
          <p:nvPr/>
        </p:nvSpPr>
        <p:spPr>
          <a:xfrm>
            <a:off x="7162197" y="5266745"/>
            <a:ext cx="2199499" cy="11680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4. Putting myself in my child’s shoes</a:t>
            </a:r>
          </a:p>
        </p:txBody>
      </p:sp>
      <p:sp>
        <p:nvSpPr>
          <p:cNvPr id="16" name="Rectangle: Rounded Corners 15">
            <a:extLst>
              <a:ext uri="{FF2B5EF4-FFF2-40B4-BE49-F238E27FC236}">
                <a16:creationId xmlns:a16="http://schemas.microsoft.com/office/drawing/2014/main" id="{5B828BBC-CA8C-4D21-3727-017A6061F026}"/>
              </a:ext>
            </a:extLst>
          </p:cNvPr>
          <p:cNvSpPr/>
          <p:nvPr/>
        </p:nvSpPr>
        <p:spPr>
          <a:xfrm>
            <a:off x="2280515" y="537332"/>
            <a:ext cx="2318947" cy="9111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Survey: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Tell us how you have found the e-learning</a:t>
            </a:r>
          </a:p>
        </p:txBody>
      </p:sp>
      <p:cxnSp>
        <p:nvCxnSpPr>
          <p:cNvPr id="19" name="Connector: Curved 18">
            <a:extLst>
              <a:ext uri="{FF2B5EF4-FFF2-40B4-BE49-F238E27FC236}">
                <a16:creationId xmlns:a16="http://schemas.microsoft.com/office/drawing/2014/main" id="{B6952AA7-9813-E0D3-8006-7C2B3FB2691F}"/>
              </a:ext>
            </a:extLst>
          </p:cNvPr>
          <p:cNvCxnSpPr>
            <a:stCxn id="6" idx="3"/>
            <a:endCxn id="7" idx="1"/>
          </p:cNvCxnSpPr>
          <p:nvPr/>
        </p:nvCxnSpPr>
        <p:spPr>
          <a:xfrm>
            <a:off x="7092315" y="925922"/>
            <a:ext cx="1044238" cy="9574"/>
          </a:xfrm>
          <a:prstGeom prst="curvedConnector3">
            <a:avLst/>
          </a:prstGeom>
          <a:ln w="222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nector: Curved 23">
            <a:extLst>
              <a:ext uri="{FF2B5EF4-FFF2-40B4-BE49-F238E27FC236}">
                <a16:creationId xmlns:a16="http://schemas.microsoft.com/office/drawing/2014/main" id="{36EA859C-17FA-8FD4-1362-6C2BBAF7308D}"/>
              </a:ext>
            </a:extLst>
          </p:cNvPr>
          <p:cNvCxnSpPr>
            <a:cxnSpLocks/>
            <a:stCxn id="7" idx="3"/>
            <a:endCxn id="11" idx="0"/>
          </p:cNvCxnSpPr>
          <p:nvPr/>
        </p:nvCxnSpPr>
        <p:spPr>
          <a:xfrm>
            <a:off x="10231292" y="935496"/>
            <a:ext cx="401313" cy="884987"/>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64E15E25-19D2-C525-E13A-EC7E496F9A63}"/>
              </a:ext>
            </a:extLst>
          </p:cNvPr>
          <p:cNvCxnSpPr>
            <a:stCxn id="11" idx="2"/>
            <a:endCxn id="13" idx="0"/>
          </p:cNvCxnSpPr>
          <p:nvPr/>
        </p:nvCxnSpPr>
        <p:spPr>
          <a:xfrm rot="5400000">
            <a:off x="10509288" y="2858200"/>
            <a:ext cx="246635" cy="12700"/>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5487D422-D637-F85A-3DB0-C73C0676EEC6}"/>
              </a:ext>
            </a:extLst>
          </p:cNvPr>
          <p:cNvCxnSpPr>
            <a:stCxn id="13" idx="2"/>
            <a:endCxn id="14" idx="0"/>
          </p:cNvCxnSpPr>
          <p:nvPr/>
        </p:nvCxnSpPr>
        <p:spPr>
          <a:xfrm rot="16200000" flipH="1">
            <a:off x="10572782" y="4182940"/>
            <a:ext cx="240286" cy="120641"/>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A5418BF-864A-0E11-3FED-CFE84C3B272D}"/>
              </a:ext>
            </a:extLst>
          </p:cNvPr>
          <p:cNvCxnSpPr>
            <a:stCxn id="14" idx="1"/>
            <a:endCxn id="15" idx="3"/>
          </p:cNvCxnSpPr>
          <p:nvPr/>
        </p:nvCxnSpPr>
        <p:spPr>
          <a:xfrm rot="10800000" flipV="1">
            <a:off x="9361697" y="5025130"/>
            <a:ext cx="144953" cy="825632"/>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E6075F66-5228-C2EB-44A6-77890CDC70AF}"/>
              </a:ext>
            </a:extLst>
          </p:cNvPr>
          <p:cNvCxnSpPr>
            <a:cxnSpLocks/>
            <a:stCxn id="15" idx="1"/>
            <a:endCxn id="10" idx="3"/>
          </p:cNvCxnSpPr>
          <p:nvPr/>
        </p:nvCxnSpPr>
        <p:spPr>
          <a:xfrm rot="10800000" flipV="1">
            <a:off x="6814865" y="5850762"/>
            <a:ext cx="347333" cy="130766"/>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BCAA0602-8665-066A-75E1-8A10D54F6F06}"/>
              </a:ext>
            </a:extLst>
          </p:cNvPr>
          <p:cNvCxnSpPr>
            <a:cxnSpLocks/>
            <a:stCxn id="10" idx="1"/>
            <a:endCxn id="9" idx="3"/>
          </p:cNvCxnSpPr>
          <p:nvPr/>
        </p:nvCxnSpPr>
        <p:spPr>
          <a:xfrm rot="10800000" flipV="1">
            <a:off x="4604201" y="5981527"/>
            <a:ext cx="251876" cy="67213"/>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AC290BCC-F68E-D67A-A545-83D0555F1ED5}"/>
              </a:ext>
            </a:extLst>
          </p:cNvPr>
          <p:cNvCxnSpPr>
            <a:cxnSpLocks/>
            <a:stCxn id="9" idx="0"/>
          </p:cNvCxnSpPr>
          <p:nvPr/>
        </p:nvCxnSpPr>
        <p:spPr>
          <a:xfrm rot="16200000" flipV="1">
            <a:off x="3039576" y="5122311"/>
            <a:ext cx="345114" cy="355768"/>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037D216D-D78E-452C-FD33-EF854F9B3C8D}"/>
              </a:ext>
            </a:extLst>
          </p:cNvPr>
          <p:cNvCxnSpPr>
            <a:cxnSpLocks/>
            <a:stCxn id="8" idx="0"/>
            <a:endCxn id="5" idx="2"/>
          </p:cNvCxnSpPr>
          <p:nvPr/>
        </p:nvCxnSpPr>
        <p:spPr>
          <a:xfrm rot="16200000" flipV="1">
            <a:off x="1462241" y="4007839"/>
            <a:ext cx="293257" cy="184490"/>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7DF441BC-CF12-6726-7EA4-62DF6C23CC0E}"/>
              </a:ext>
            </a:extLst>
          </p:cNvPr>
          <p:cNvCxnSpPr>
            <a:cxnSpLocks/>
          </p:cNvCxnSpPr>
          <p:nvPr/>
        </p:nvCxnSpPr>
        <p:spPr>
          <a:xfrm flipV="1">
            <a:off x="1559395" y="998735"/>
            <a:ext cx="732964" cy="655759"/>
          </a:xfrm>
          <a:prstGeom prst="curved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0C0DDA77-4E5F-3081-C79F-A7BAFA6584A0}"/>
              </a:ext>
            </a:extLst>
          </p:cNvPr>
          <p:cNvCxnSpPr>
            <a:cxnSpLocks/>
            <a:stCxn id="16" idx="3"/>
            <a:endCxn id="6" idx="1"/>
          </p:cNvCxnSpPr>
          <p:nvPr/>
        </p:nvCxnSpPr>
        <p:spPr>
          <a:xfrm flipV="1">
            <a:off x="4599462" y="925922"/>
            <a:ext cx="398114" cy="66988"/>
          </a:xfrm>
          <a:prstGeom prst="curvedConnector3">
            <a:avLst/>
          </a:prstGeom>
          <a:ln w="25400"/>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04735AA-4D1C-195A-ABD9-2ED7B39DC383}"/>
              </a:ext>
            </a:extLst>
          </p:cNvPr>
          <p:cNvSpPr/>
          <p:nvPr/>
        </p:nvSpPr>
        <p:spPr>
          <a:xfrm>
            <a:off x="253897" y="1670136"/>
            <a:ext cx="2426084" cy="8624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8. What am I going to do next?</a:t>
            </a:r>
          </a:p>
        </p:txBody>
      </p:sp>
      <p:cxnSp>
        <p:nvCxnSpPr>
          <p:cNvPr id="31" name="Connector: Curved 30">
            <a:extLst>
              <a:ext uri="{FF2B5EF4-FFF2-40B4-BE49-F238E27FC236}">
                <a16:creationId xmlns:a16="http://schemas.microsoft.com/office/drawing/2014/main" id="{29D28298-B5F8-0490-CCD2-FB3BBF6591CA}"/>
              </a:ext>
            </a:extLst>
          </p:cNvPr>
          <p:cNvCxnSpPr>
            <a:cxnSpLocks/>
            <a:stCxn id="5" idx="0"/>
            <a:endCxn id="29" idx="2"/>
          </p:cNvCxnSpPr>
          <p:nvPr/>
        </p:nvCxnSpPr>
        <p:spPr>
          <a:xfrm rot="16200000" flipV="1">
            <a:off x="1357332" y="2642185"/>
            <a:ext cx="268900" cy="49685"/>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719DE89-0060-7321-E0F1-C1766855E6F1}"/>
              </a:ext>
            </a:extLst>
          </p:cNvPr>
          <p:cNvSpPr txBox="1">
            <a:spLocks noGrp="1"/>
          </p:cNvSpPr>
          <p:nvPr>
            <p:ph type="title"/>
          </p:nvPr>
        </p:nvSpPr>
        <p:spPr>
          <a:xfrm>
            <a:off x="359261" y="183311"/>
            <a:ext cx="2612940" cy="668795"/>
          </a:xfrm>
          <a:prstGeom prst="rect">
            <a:avLst/>
          </a:prstGeom>
          <a:solidFill>
            <a:srgbClr val="6F0B68"/>
          </a:solidFill>
          <a:ln w="38100">
            <a:solidFill>
              <a:srgbClr val="7030A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rPr>
              <a:t>Stage 1</a:t>
            </a:r>
          </a:p>
        </p:txBody>
      </p:sp>
    </p:spTree>
    <p:extLst>
      <p:ext uri="{BB962C8B-B14F-4D97-AF65-F5344CB8AC3E}">
        <p14:creationId xmlns:p14="http://schemas.microsoft.com/office/powerpoint/2010/main" val="189965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9DDBA-6F8C-9CE7-23E5-DD9026D790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New- Planning Together for Children Professionals briefing new logo's 2526.pptx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82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091D-4CA4-0836-0AA0-A8A3DA788DE9}"/>
              </a:ext>
            </a:extLst>
          </p:cNvPr>
          <p:cNvSpPr txBox="1">
            <a:spLocks noGrp="1"/>
          </p:cNvSpPr>
          <p:nvPr>
            <p:ph type="title"/>
          </p:nvPr>
        </p:nvSpPr>
        <p:spPr>
          <a:xfrm>
            <a:off x="2416629" y="117836"/>
            <a:ext cx="7231224" cy="729749"/>
          </a:xfrm>
          <a:prstGeom prst="rect">
            <a:avLst/>
          </a:prstGeom>
          <a:solidFill>
            <a:srgbClr val="6F0B68"/>
          </a:solidFill>
          <a:ln w="38100">
            <a:solidFill>
              <a:srgbClr val="7030A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rPr>
              <a:t>eLearning Access for Professionals </a:t>
            </a:r>
          </a:p>
        </p:txBody>
      </p:sp>
      <p:sp>
        <p:nvSpPr>
          <p:cNvPr id="7" name="TextBox 6">
            <a:extLst>
              <a:ext uri="{FF2B5EF4-FFF2-40B4-BE49-F238E27FC236}">
                <a16:creationId xmlns:a16="http://schemas.microsoft.com/office/drawing/2014/main" id="{D5426487-8C15-990C-34CC-BC5EE91BB595}"/>
              </a:ext>
            </a:extLst>
          </p:cNvPr>
          <p:cNvSpPr txBox="1"/>
          <p:nvPr/>
        </p:nvSpPr>
        <p:spPr>
          <a:xfrm>
            <a:off x="566831" y="847585"/>
            <a:ext cx="10900491" cy="550920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Cafcass colleagues and members of the judiciary can now access the eLearning for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Planning Together for Children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The eLearning is the first part of the course that parents are asked to complete before they are invited to attend an online group session with up to five other learners.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is this happening?</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It is hoped that access to the eLearning will help Family Court Advisers and members of the judiciary better understand the content of the course and see what parents experience when they are referred to Planning Together for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 is in the eLearning?</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There are nine sections to complete within the eLearning: each taking around 10 minutes. The eLearning focuses on topics such as: what happens if parents go to court, understanding and managing emotion, how separation affects children, how to listen and communicate better, and looking at things from a child’s point of 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How do I gain access?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temporary login can be used to access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the eLearning</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where you will be asked to enter your Cafcass email address. A ‘one-time link’ will be sent to your inbox. </a:t>
            </a:r>
            <a:endParaRPr kumimoji="0" lang="en-GB"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access is temporary, so if you are completing modules over different days, you will need to request a new link.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6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8c260ed-43b3-46c2-bb74-e52495936230}" enabled="1" method="Privileged" siteId="{472f2d21-00a9-4fe2-8b14-51e21d7e6f9f}" contentBits="1" removed="0"/>
</clbl:labelList>
</file>

<file path=docProps/app.xml><?xml version="1.0" encoding="utf-8"?>
<Properties xmlns="http://schemas.openxmlformats.org/officeDocument/2006/extended-properties" xmlns:vt="http://schemas.openxmlformats.org/officeDocument/2006/docPropsVTypes">
  <TotalTime>16</TotalTime>
  <Words>1413</Words>
  <Application>Microsoft Office PowerPoint</Application>
  <PresentationFormat>Widescreen</PresentationFormat>
  <Paragraphs>140</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Calibri Light</vt:lpstr>
      <vt:lpstr>Wingdings</vt:lpstr>
      <vt:lpstr>1_Office Theme</vt:lpstr>
      <vt:lpstr>  </vt:lpstr>
      <vt:lpstr>What is Planning Together for Children…</vt:lpstr>
      <vt:lpstr>Aim’s of Planning Together for Children</vt:lpstr>
      <vt:lpstr>PowerPoint Presentation</vt:lpstr>
      <vt:lpstr>Programme Journey </vt:lpstr>
      <vt:lpstr>Stage 1</vt:lpstr>
      <vt:lpstr>Stage 1</vt:lpstr>
      <vt:lpstr>PowerPoint Presentation</vt:lpstr>
      <vt:lpstr>eLearning Access for Professionals </vt:lpstr>
      <vt:lpstr>PowerPoint Presentation</vt:lpstr>
      <vt:lpstr>PowerPoint Presentation</vt:lpstr>
      <vt:lpstr>PowerPoint Presentation</vt:lpstr>
      <vt:lpstr>PowerPoint Presentation</vt:lpstr>
      <vt:lpstr>PowerPoint Presentation</vt:lpstr>
      <vt:lpstr>Important to note- Parenting Plan</vt:lpstr>
      <vt:lpstr>PowerPoint Presentation</vt:lpstr>
      <vt:lpstr>What can you do to support Parents and Carers?</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Moss</dc:creator>
  <cp:lastModifiedBy>Kerry Moss</cp:lastModifiedBy>
  <cp:revision>1</cp:revision>
  <dcterms:created xsi:type="dcterms:W3CDTF">2025-06-16T08:28:30Z</dcterms:created>
  <dcterms:modified xsi:type="dcterms:W3CDTF">2025-06-23T09:18:09Z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1_Office Theme:8</vt:lpwstr>
  </property>
  <property fmtid="{D5CDD505-2E9C-101B-9397-08002B2CF9AE}" pid="3" name="ClassificationContentMarkingHeaderText">
    <vt:lpwstr>Confidential</vt:lpwstr>
  </property>
</Properties>
</file>