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438338" rtl="0" fontAlgn="auto" latinLnBrk="0" hangingPunct="0">
      <a:lnSpc>
        <a:spcPct val="90000"/>
      </a:lnSpc>
      <a:spcBef>
        <a:spcPts val="2400"/>
      </a:spcBef>
      <a:spcAft>
        <a:spcPts val="0"/>
      </a:spcAft>
      <a:buClrTx/>
      <a:buSzTx/>
      <a:buFontTx/>
      <a:buNone/>
      <a:tabLst/>
      <a:defRPr b="0" baseline="0" cap="none" i="0" spc="0" strike="noStrike" sz="4400" u="none" kumimoji="0" normalizeH="0">
        <a:ln>
          <a:noFill/>
        </a:ln>
        <a:solidFill>
          <a:srgbClr val="000000"/>
        </a:solidFill>
        <a:effectLst/>
        <a:uFillTx/>
        <a:latin typeface="Canela Text Regular"/>
        <a:ea typeface="Canela Text Regular"/>
        <a:cs typeface="Canela Text Regular"/>
        <a:sym typeface="Canela Text Regular"/>
      </a:defRPr>
    </a:lvl1pPr>
    <a:lvl2pPr marL="0" marR="0" indent="457200" algn="l" defTabSz="2438338" rtl="0" fontAlgn="auto" latinLnBrk="0" hangingPunct="0">
      <a:lnSpc>
        <a:spcPct val="90000"/>
      </a:lnSpc>
      <a:spcBef>
        <a:spcPts val="2400"/>
      </a:spcBef>
      <a:spcAft>
        <a:spcPts val="0"/>
      </a:spcAft>
      <a:buClrTx/>
      <a:buSzTx/>
      <a:buFontTx/>
      <a:buNone/>
      <a:tabLst/>
      <a:defRPr b="0" baseline="0" cap="none" i="0" spc="0" strike="noStrike" sz="4400" u="none" kumimoji="0" normalizeH="0">
        <a:ln>
          <a:noFill/>
        </a:ln>
        <a:solidFill>
          <a:srgbClr val="000000"/>
        </a:solidFill>
        <a:effectLst/>
        <a:uFillTx/>
        <a:latin typeface="Canela Text Regular"/>
        <a:ea typeface="Canela Text Regular"/>
        <a:cs typeface="Canela Text Regular"/>
        <a:sym typeface="Canela Text Regular"/>
      </a:defRPr>
    </a:lvl2pPr>
    <a:lvl3pPr marL="0" marR="0" indent="914400" algn="l" defTabSz="2438338" rtl="0" fontAlgn="auto" latinLnBrk="0" hangingPunct="0">
      <a:lnSpc>
        <a:spcPct val="90000"/>
      </a:lnSpc>
      <a:spcBef>
        <a:spcPts val="2400"/>
      </a:spcBef>
      <a:spcAft>
        <a:spcPts val="0"/>
      </a:spcAft>
      <a:buClrTx/>
      <a:buSzTx/>
      <a:buFontTx/>
      <a:buNone/>
      <a:tabLst/>
      <a:defRPr b="0" baseline="0" cap="none" i="0" spc="0" strike="noStrike" sz="4400" u="none" kumimoji="0" normalizeH="0">
        <a:ln>
          <a:noFill/>
        </a:ln>
        <a:solidFill>
          <a:srgbClr val="000000"/>
        </a:solidFill>
        <a:effectLst/>
        <a:uFillTx/>
        <a:latin typeface="Canela Text Regular"/>
        <a:ea typeface="Canela Text Regular"/>
        <a:cs typeface="Canela Text Regular"/>
        <a:sym typeface="Canela Text Regular"/>
      </a:defRPr>
    </a:lvl3pPr>
    <a:lvl4pPr marL="0" marR="0" indent="1371600" algn="l" defTabSz="2438338" rtl="0" fontAlgn="auto" latinLnBrk="0" hangingPunct="0">
      <a:lnSpc>
        <a:spcPct val="90000"/>
      </a:lnSpc>
      <a:spcBef>
        <a:spcPts val="2400"/>
      </a:spcBef>
      <a:spcAft>
        <a:spcPts val="0"/>
      </a:spcAft>
      <a:buClrTx/>
      <a:buSzTx/>
      <a:buFontTx/>
      <a:buNone/>
      <a:tabLst/>
      <a:defRPr b="0" baseline="0" cap="none" i="0" spc="0" strike="noStrike" sz="4400" u="none" kumimoji="0" normalizeH="0">
        <a:ln>
          <a:noFill/>
        </a:ln>
        <a:solidFill>
          <a:srgbClr val="000000"/>
        </a:solidFill>
        <a:effectLst/>
        <a:uFillTx/>
        <a:latin typeface="Canela Text Regular"/>
        <a:ea typeface="Canela Text Regular"/>
        <a:cs typeface="Canela Text Regular"/>
        <a:sym typeface="Canela Text Regular"/>
      </a:defRPr>
    </a:lvl4pPr>
    <a:lvl5pPr marL="0" marR="0" indent="1828800" algn="l" defTabSz="2438338" rtl="0" fontAlgn="auto" latinLnBrk="0" hangingPunct="0">
      <a:lnSpc>
        <a:spcPct val="90000"/>
      </a:lnSpc>
      <a:spcBef>
        <a:spcPts val="2400"/>
      </a:spcBef>
      <a:spcAft>
        <a:spcPts val="0"/>
      </a:spcAft>
      <a:buClrTx/>
      <a:buSzTx/>
      <a:buFontTx/>
      <a:buNone/>
      <a:tabLst/>
      <a:defRPr b="0" baseline="0" cap="none" i="0" spc="0" strike="noStrike" sz="4400" u="none" kumimoji="0" normalizeH="0">
        <a:ln>
          <a:noFill/>
        </a:ln>
        <a:solidFill>
          <a:srgbClr val="000000"/>
        </a:solidFill>
        <a:effectLst/>
        <a:uFillTx/>
        <a:latin typeface="Canela Text Regular"/>
        <a:ea typeface="Canela Text Regular"/>
        <a:cs typeface="Canela Text Regular"/>
        <a:sym typeface="Canela Text Regular"/>
      </a:defRPr>
    </a:lvl5pPr>
    <a:lvl6pPr marL="0" marR="0" indent="2286000" algn="l" defTabSz="2438338" rtl="0" fontAlgn="auto" latinLnBrk="0" hangingPunct="0">
      <a:lnSpc>
        <a:spcPct val="90000"/>
      </a:lnSpc>
      <a:spcBef>
        <a:spcPts val="2400"/>
      </a:spcBef>
      <a:spcAft>
        <a:spcPts val="0"/>
      </a:spcAft>
      <a:buClrTx/>
      <a:buSzTx/>
      <a:buFontTx/>
      <a:buNone/>
      <a:tabLst/>
      <a:defRPr b="0" baseline="0" cap="none" i="0" spc="0" strike="noStrike" sz="4400" u="none" kumimoji="0" normalizeH="0">
        <a:ln>
          <a:noFill/>
        </a:ln>
        <a:solidFill>
          <a:srgbClr val="000000"/>
        </a:solidFill>
        <a:effectLst/>
        <a:uFillTx/>
        <a:latin typeface="Canela Text Regular"/>
        <a:ea typeface="Canela Text Regular"/>
        <a:cs typeface="Canela Text Regular"/>
        <a:sym typeface="Canela Text Regular"/>
      </a:defRPr>
    </a:lvl6pPr>
    <a:lvl7pPr marL="0" marR="0" indent="2743200" algn="l" defTabSz="2438338" rtl="0" fontAlgn="auto" latinLnBrk="0" hangingPunct="0">
      <a:lnSpc>
        <a:spcPct val="90000"/>
      </a:lnSpc>
      <a:spcBef>
        <a:spcPts val="2400"/>
      </a:spcBef>
      <a:spcAft>
        <a:spcPts val="0"/>
      </a:spcAft>
      <a:buClrTx/>
      <a:buSzTx/>
      <a:buFontTx/>
      <a:buNone/>
      <a:tabLst/>
      <a:defRPr b="0" baseline="0" cap="none" i="0" spc="0" strike="noStrike" sz="4400" u="none" kumimoji="0" normalizeH="0">
        <a:ln>
          <a:noFill/>
        </a:ln>
        <a:solidFill>
          <a:srgbClr val="000000"/>
        </a:solidFill>
        <a:effectLst/>
        <a:uFillTx/>
        <a:latin typeface="Canela Text Regular"/>
        <a:ea typeface="Canela Text Regular"/>
        <a:cs typeface="Canela Text Regular"/>
        <a:sym typeface="Canela Text Regular"/>
      </a:defRPr>
    </a:lvl7pPr>
    <a:lvl8pPr marL="0" marR="0" indent="3200400" algn="l" defTabSz="2438338" rtl="0" fontAlgn="auto" latinLnBrk="0" hangingPunct="0">
      <a:lnSpc>
        <a:spcPct val="90000"/>
      </a:lnSpc>
      <a:spcBef>
        <a:spcPts val="2400"/>
      </a:spcBef>
      <a:spcAft>
        <a:spcPts val="0"/>
      </a:spcAft>
      <a:buClrTx/>
      <a:buSzTx/>
      <a:buFontTx/>
      <a:buNone/>
      <a:tabLst/>
      <a:defRPr b="0" baseline="0" cap="none" i="0" spc="0" strike="noStrike" sz="4400" u="none" kumimoji="0" normalizeH="0">
        <a:ln>
          <a:noFill/>
        </a:ln>
        <a:solidFill>
          <a:srgbClr val="000000"/>
        </a:solidFill>
        <a:effectLst/>
        <a:uFillTx/>
        <a:latin typeface="Canela Text Regular"/>
        <a:ea typeface="Canela Text Regular"/>
        <a:cs typeface="Canela Text Regular"/>
        <a:sym typeface="Canela Text Regular"/>
      </a:defRPr>
    </a:lvl8pPr>
    <a:lvl9pPr marL="0" marR="0" indent="3657600" algn="l" defTabSz="2438338" rtl="0" fontAlgn="auto" latinLnBrk="0" hangingPunct="0">
      <a:lnSpc>
        <a:spcPct val="90000"/>
      </a:lnSpc>
      <a:spcBef>
        <a:spcPts val="2400"/>
      </a:spcBef>
      <a:spcAft>
        <a:spcPts val="0"/>
      </a:spcAft>
      <a:buClrTx/>
      <a:buSzTx/>
      <a:buFontTx/>
      <a:buNone/>
      <a:tabLst/>
      <a:defRPr b="0" baseline="0" cap="none" i="0" spc="0" strike="noStrike" sz="4400" u="none" kumimoji="0" normalizeH="0">
        <a:ln>
          <a:noFill/>
        </a:ln>
        <a:solidFill>
          <a:srgbClr val="000000"/>
        </a:solidFill>
        <a:effectLst/>
        <a:uFillTx/>
        <a:latin typeface="Canela Text Regular"/>
        <a:ea typeface="Canela Text Regular"/>
        <a:cs typeface="Canela Text Regular"/>
        <a:sym typeface="Canela Text Regula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b="def" i="def"/>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8" name="Shape 168"/>
          <p:cNvSpPr/>
          <p:nvPr>
            <p:ph type="sldImg"/>
          </p:nvPr>
        </p:nvSpPr>
        <p:spPr>
          <a:xfrm>
            <a:off x="1143000" y="685800"/>
            <a:ext cx="4572000" cy="3429000"/>
          </a:xfrm>
          <a:prstGeom prst="rect">
            <a:avLst/>
          </a:prstGeom>
        </p:spPr>
        <p:txBody>
          <a:bodyPr/>
          <a:lstStyle/>
          <a:p>
            <a:pPr/>
          </a:p>
        </p:txBody>
      </p:sp>
      <p:sp>
        <p:nvSpPr>
          <p:cNvPr id="169" name="Shape 16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pc="-29" sz="3000">
                <a:latin typeface="Graphik Medium"/>
                <a:ea typeface="Graphik Medium"/>
                <a:cs typeface="Graphik Medium"/>
                <a:sym typeface="Graphik Medium"/>
              </a:defRPr>
            </a:lvl1pPr>
          </a:lstStyle>
          <a:p>
            <a:pPr/>
            <a:r>
              <a:t>Author and Date</a:t>
            </a:r>
          </a:p>
        </p:txBody>
      </p:sp>
      <p:sp>
        <p:nvSpPr>
          <p:cNvPr id="12" name="Presentation Title"/>
          <p:cNvSpPr txBox="1"/>
          <p:nvPr>
            <p:ph type="title" hasCustomPrompt="1"/>
          </p:nvPr>
        </p:nvSpPr>
        <p:spPr>
          <a:xfrm>
            <a:off x="1219200" y="3543300"/>
            <a:ext cx="21945600" cy="4267200"/>
          </a:xfrm>
          <a:prstGeom prst="rect">
            <a:avLst/>
          </a:prstGeom>
        </p:spPr>
        <p:txBody>
          <a:bodyPr anchor="b"/>
          <a:lstStyle>
            <a:lvl1pPr>
              <a:defRPr spc="-128" sz="12800"/>
            </a:lvl1pPr>
          </a:lstStyle>
          <a:p>
            <a:pPr/>
            <a:r>
              <a:t>Presentation Title</a:t>
            </a:r>
          </a:p>
        </p:txBody>
      </p:sp>
      <p:sp>
        <p:nvSpPr>
          <p:cNvPr id="13" name="Body Level One…"/>
          <p:cNvSpPr txBox="1"/>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pc="-59" sz="6000">
                <a:latin typeface="Graphik Semibold"/>
                <a:ea typeface="Graphik Semibold"/>
                <a:cs typeface="Graphik Semibold"/>
                <a:sym typeface="Graphik Semibold"/>
              </a:defRPr>
            </a:lvl1pPr>
            <a:lvl2pPr marL="0" indent="457200" algn="ctr" defTabSz="825500">
              <a:lnSpc>
                <a:spcPct val="100000"/>
              </a:lnSpc>
              <a:spcBef>
                <a:spcPts val="0"/>
              </a:spcBef>
              <a:buSzTx/>
              <a:buNone/>
              <a:defRPr spc="-59" sz="6000">
                <a:latin typeface="Graphik Semibold"/>
                <a:ea typeface="Graphik Semibold"/>
                <a:cs typeface="Graphik Semibold"/>
                <a:sym typeface="Graphik Semibold"/>
              </a:defRPr>
            </a:lvl2pPr>
            <a:lvl3pPr marL="0" indent="914400" algn="ctr" defTabSz="825500">
              <a:lnSpc>
                <a:spcPct val="100000"/>
              </a:lnSpc>
              <a:spcBef>
                <a:spcPts val="0"/>
              </a:spcBef>
              <a:buSzTx/>
              <a:buNone/>
              <a:defRPr spc="-59" sz="6000">
                <a:latin typeface="Graphik Semibold"/>
                <a:ea typeface="Graphik Semibold"/>
                <a:cs typeface="Graphik Semibold"/>
                <a:sym typeface="Graphik Semibold"/>
              </a:defRPr>
            </a:lvl3pPr>
            <a:lvl4pPr marL="0" indent="1371600" algn="ctr" defTabSz="825500">
              <a:lnSpc>
                <a:spcPct val="100000"/>
              </a:lnSpc>
              <a:spcBef>
                <a:spcPts val="0"/>
              </a:spcBef>
              <a:buSzTx/>
              <a:buNone/>
              <a:defRPr spc="-59" sz="6000">
                <a:latin typeface="Graphik Semibold"/>
                <a:ea typeface="Graphik Semibold"/>
                <a:cs typeface="Graphik Semibold"/>
                <a:sym typeface="Graphik Semibold"/>
              </a:defRPr>
            </a:lvl4pPr>
            <a:lvl5pPr marL="0" indent="1828800" algn="ctr" defTabSz="825500">
              <a:lnSpc>
                <a:spcPct val="100000"/>
              </a:lnSpc>
              <a:spcBef>
                <a:spcPts val="0"/>
              </a:spcBef>
              <a:buSzTx/>
              <a:buNone/>
              <a:defRPr spc="-59" sz="6000">
                <a:latin typeface="Graphik Semibold"/>
                <a:ea typeface="Graphik Semibold"/>
                <a:cs typeface="Graphik Semibold"/>
                <a:sym typeface="Graphik Semibold"/>
              </a:defRPr>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99" name="Slide Title"/>
          <p:cNvSpPr txBox="1"/>
          <p:nvPr>
            <p:ph type="title" hasCustomPrompt="1"/>
          </p:nvPr>
        </p:nvSpPr>
        <p:spPr>
          <a:prstGeom prst="rect">
            <a:avLst/>
          </a:prstGeom>
        </p:spPr>
        <p:txBody>
          <a:bodyPr/>
          <a:lstStyle/>
          <a:p>
            <a:pPr/>
            <a:r>
              <a:t>Slide Title</a:t>
            </a:r>
          </a:p>
        </p:txBody>
      </p:sp>
      <p:sp>
        <p:nvSpPr>
          <p:cNvPr id="100" name="Slide Subtitle"/>
          <p:cNvSpPr txBox="1"/>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Slide Subtitle</a:t>
            </a:r>
          </a:p>
        </p:txBody>
      </p:sp>
      <p:sp>
        <p:nvSpPr>
          <p:cNvPr id="101" name="Slide Number"/>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108" name="Agenda Title"/>
          <p:cNvSpPr txBox="1"/>
          <p:nvPr>
            <p:ph type="title" hasCustomPrompt="1"/>
          </p:nvPr>
        </p:nvSpPr>
        <p:spPr>
          <a:prstGeom prst="rect">
            <a:avLst/>
          </a:prstGeom>
        </p:spPr>
        <p:txBody>
          <a:bodyPr/>
          <a:lstStyle/>
          <a:p>
            <a:pPr/>
            <a:r>
              <a:t>Agenda Title</a:t>
            </a:r>
          </a:p>
        </p:txBody>
      </p:sp>
      <p:sp>
        <p:nvSpPr>
          <p:cNvPr id="109" name="Body Level One…"/>
          <p:cNvSpPr txBox="1"/>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pc="-136" sz="6800">
                <a:latin typeface="Canela Deck Regular"/>
                <a:ea typeface="Canela Deck Regular"/>
                <a:cs typeface="Canela Deck Regular"/>
                <a:sym typeface="Canela Deck Regular"/>
              </a:defRPr>
            </a:lvl1pPr>
            <a:lvl2pPr marL="0" indent="457200" defTabSz="825500">
              <a:lnSpc>
                <a:spcPct val="100000"/>
              </a:lnSpc>
              <a:buSzTx/>
              <a:buNone/>
              <a:defRPr spc="-136" sz="6800">
                <a:latin typeface="Canela Deck Regular"/>
                <a:ea typeface="Canela Deck Regular"/>
                <a:cs typeface="Canela Deck Regular"/>
                <a:sym typeface="Canela Deck Regular"/>
              </a:defRPr>
            </a:lvl2pPr>
            <a:lvl3pPr marL="0" indent="914400" defTabSz="825500">
              <a:lnSpc>
                <a:spcPct val="100000"/>
              </a:lnSpc>
              <a:buSzTx/>
              <a:buNone/>
              <a:defRPr spc="-136" sz="6800">
                <a:latin typeface="Canela Deck Regular"/>
                <a:ea typeface="Canela Deck Regular"/>
                <a:cs typeface="Canela Deck Regular"/>
                <a:sym typeface="Canela Deck Regular"/>
              </a:defRPr>
            </a:lvl3pPr>
            <a:lvl4pPr marL="0" indent="1371600" defTabSz="825500">
              <a:lnSpc>
                <a:spcPct val="100000"/>
              </a:lnSpc>
              <a:buSzTx/>
              <a:buNone/>
              <a:defRPr spc="-136" sz="6800">
                <a:latin typeface="Canela Deck Regular"/>
                <a:ea typeface="Canela Deck Regular"/>
                <a:cs typeface="Canela Deck Regular"/>
                <a:sym typeface="Canela Deck Regular"/>
              </a:defRPr>
            </a:lvl4pPr>
            <a:lvl5pPr marL="0" indent="1828800" defTabSz="825500">
              <a:lnSpc>
                <a:spcPct val="100000"/>
              </a:lnSpc>
              <a:buSzTx/>
              <a:buNone/>
              <a:defRPr spc="-136" sz="6800">
                <a:latin typeface="Canela Deck Regular"/>
                <a:ea typeface="Canela Deck Regular"/>
                <a:cs typeface="Canela Deck Regular"/>
                <a:sym typeface="Canela Deck Regular"/>
              </a:defRPr>
            </a:lvl5pPr>
          </a:lstStyle>
          <a:p>
            <a:pPr/>
            <a:r>
              <a:t>Agenda Topics</a:t>
            </a:r>
          </a:p>
          <a:p>
            <a:pPr lvl="1"/>
            <a:r>
              <a:t/>
            </a:r>
          </a:p>
          <a:p>
            <a:pPr lvl="2"/>
            <a:r>
              <a:t/>
            </a:r>
          </a:p>
          <a:p>
            <a:pPr lvl="3"/>
            <a:r>
              <a:t/>
            </a:r>
          </a:p>
          <a:p>
            <a:pPr lvl="4"/>
            <a:r>
              <a:t/>
            </a:r>
          </a:p>
        </p:txBody>
      </p:sp>
      <p:sp>
        <p:nvSpPr>
          <p:cNvPr id="110" name="Agenda Subtitle"/>
          <p:cNvSpPr txBox="1"/>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Agenda Subtitle</a:t>
            </a:r>
          </a:p>
        </p:txBody>
      </p:sp>
      <p:sp>
        <p:nvSpPr>
          <p:cNvPr id="111" name="Slide Number"/>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118" name="Body Level One…"/>
          <p:cNvSpPr txBox="1"/>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pPr/>
            <a:r>
              <a:t>Statement</a:t>
            </a:r>
          </a:p>
          <a:p>
            <a:pPr lvl="1"/>
            <a:r>
              <a:t/>
            </a:r>
          </a:p>
          <a:p>
            <a:pPr lvl="2"/>
            <a:r>
              <a:t/>
            </a:r>
          </a:p>
          <a:p>
            <a:pPr lvl="3"/>
            <a:r>
              <a:t/>
            </a:r>
          </a:p>
          <a:p>
            <a:pPr lvl="4"/>
            <a:r>
              <a:t/>
            </a:r>
          </a:p>
        </p:txBody>
      </p:sp>
      <p:sp>
        <p:nvSpPr>
          <p:cNvPr id="1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26" name="Fact information"/>
          <p:cNvSpPr txBox="1"/>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Fact information</a:t>
            </a:r>
          </a:p>
        </p:txBody>
      </p:sp>
      <p:sp>
        <p:nvSpPr>
          <p:cNvPr id="127" name="Body Level One…"/>
          <p:cNvSpPr txBox="1"/>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pPr/>
            <a:r>
              <a:t>100%</a:t>
            </a:r>
          </a:p>
          <a:p>
            <a:pPr lvl="1"/>
            <a:r>
              <a:t/>
            </a:r>
          </a:p>
          <a:p>
            <a:pPr lvl="2"/>
            <a:r>
              <a:t/>
            </a:r>
          </a:p>
          <a:p>
            <a:pPr lvl="3"/>
            <a:r>
              <a:t/>
            </a:r>
          </a:p>
          <a:p>
            <a:pPr lvl="4"/>
            <a:r>
              <a:t/>
            </a:r>
          </a:p>
        </p:txBody>
      </p:sp>
      <p:sp>
        <p:nvSpPr>
          <p:cNvPr id="1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35" name="Attribution"/>
          <p:cNvSpPr txBox="1"/>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Attribution</a:t>
            </a:r>
          </a:p>
        </p:txBody>
      </p:sp>
      <p:sp>
        <p:nvSpPr>
          <p:cNvPr id="136" name="Body Level One…"/>
          <p:cNvSpPr txBox="1"/>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pPr/>
            <a:r>
              <a:t>“Notable Quote”</a:t>
            </a:r>
          </a:p>
          <a:p>
            <a:pPr lvl="1"/>
            <a:r>
              <a:t/>
            </a:r>
          </a:p>
          <a:p>
            <a:pPr lvl="2"/>
            <a:r>
              <a:t/>
            </a:r>
          </a:p>
          <a:p>
            <a:pPr lvl="3"/>
            <a:r>
              <a:t/>
            </a:r>
          </a:p>
          <a:p>
            <a:pPr lvl="4"/>
            <a:r>
              <a:t/>
            </a:r>
          </a:p>
        </p:txBody>
      </p:sp>
      <p:sp>
        <p:nvSpPr>
          <p:cNvPr id="137" name="Slide Number"/>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44" name="Sea against sky at sunset 2"/>
          <p:cNvSpPr/>
          <p:nvPr>
            <p:ph type="pic" sz="quarter" idx="21"/>
          </p:nvPr>
        </p:nvSpPr>
        <p:spPr>
          <a:xfrm>
            <a:off x="15744825" y="5581752"/>
            <a:ext cx="7365408" cy="8280401"/>
          </a:xfrm>
          <a:prstGeom prst="rect">
            <a:avLst/>
          </a:prstGeom>
        </p:spPr>
        <p:txBody>
          <a:bodyPr lIns="91439" tIns="45719" rIns="91439" bIns="45719">
            <a:noAutofit/>
          </a:bodyPr>
          <a:lstStyle/>
          <a:p>
            <a:pPr/>
          </a:p>
        </p:txBody>
      </p:sp>
      <p:sp>
        <p:nvSpPr>
          <p:cNvPr id="145" name="Sea against sky at sunset 1"/>
          <p:cNvSpPr/>
          <p:nvPr>
            <p:ph type="pic" sz="quarter" idx="22"/>
          </p:nvPr>
        </p:nvSpPr>
        <p:spPr>
          <a:xfrm>
            <a:off x="15363825" y="1270000"/>
            <a:ext cx="8115300" cy="5409006"/>
          </a:xfrm>
          <a:prstGeom prst="rect">
            <a:avLst/>
          </a:prstGeom>
        </p:spPr>
        <p:txBody>
          <a:bodyPr lIns="91439" tIns="45719" rIns="91439" bIns="45719">
            <a:noAutofit/>
          </a:bodyPr>
          <a:lstStyle/>
          <a:p>
            <a:pPr/>
          </a:p>
        </p:txBody>
      </p:sp>
      <p:sp>
        <p:nvSpPr>
          <p:cNvPr id="146" name="Beach and sea at sunset"/>
          <p:cNvSpPr/>
          <p:nvPr>
            <p:ph type="pic" idx="23"/>
          </p:nvPr>
        </p:nvSpPr>
        <p:spPr>
          <a:xfrm>
            <a:off x="-63500" y="1270000"/>
            <a:ext cx="16764000" cy="11176000"/>
          </a:xfrm>
          <a:prstGeom prst="rect">
            <a:avLst/>
          </a:prstGeom>
        </p:spPr>
        <p:txBody>
          <a:bodyPr lIns="91439" tIns="45719" rIns="91439" bIns="45719">
            <a:noAutofit/>
          </a:bodyPr>
          <a:lstStyle/>
          <a:p>
            <a:pPr/>
          </a:p>
        </p:txBody>
      </p:sp>
      <p:sp>
        <p:nvSpPr>
          <p:cNvPr id="147" name="Slide Number"/>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54" name="beach and sea at sunset"/>
          <p:cNvSpPr/>
          <p:nvPr>
            <p:ph type="pic" idx="21"/>
          </p:nvPr>
        </p:nvSpPr>
        <p:spPr>
          <a:xfrm>
            <a:off x="1270000" y="-423334"/>
            <a:ext cx="21844000" cy="14562668"/>
          </a:xfrm>
          <a:prstGeom prst="rect">
            <a:avLst/>
          </a:prstGeom>
        </p:spPr>
        <p:txBody>
          <a:bodyPr lIns="91439" tIns="45719" rIns="91439" bIns="45719">
            <a:noAutofit/>
          </a:bodyPr>
          <a:lstStyle/>
          <a:p>
            <a:pPr/>
          </a:p>
        </p:txBody>
      </p:sp>
      <p:sp>
        <p:nvSpPr>
          <p:cNvPr id="155" name="Slide Number"/>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62" name="Slide Number"/>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Beach and sea at sunset"/>
          <p:cNvSpPr/>
          <p:nvPr>
            <p:ph type="pic" idx="21"/>
          </p:nvPr>
        </p:nvSpPr>
        <p:spPr>
          <a:xfrm>
            <a:off x="0" y="-1270000"/>
            <a:ext cx="24384000" cy="16256000"/>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19200" y="3543300"/>
            <a:ext cx="21945600" cy="4267200"/>
          </a:xfrm>
          <a:prstGeom prst="rect">
            <a:avLst/>
          </a:prstGeom>
        </p:spPr>
        <p:txBody>
          <a:bodyPr anchor="b"/>
          <a:lstStyle>
            <a:lvl1pPr>
              <a:defRPr spc="-128" sz="12800">
                <a:solidFill>
                  <a:srgbClr val="FFFFFF"/>
                </a:solidFill>
              </a:defRPr>
            </a:lvl1pPr>
          </a:lstStyle>
          <a:p>
            <a:pPr/>
            <a:r>
              <a:t>Presentation Title</a:t>
            </a:r>
          </a:p>
        </p:txBody>
      </p:sp>
      <p:sp>
        <p:nvSpPr>
          <p:cNvPr id="23" name="Body Level One…"/>
          <p:cNvSpPr txBox="1"/>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5pPr>
          </a:lstStyle>
          <a:p>
            <a:pPr/>
            <a:r>
              <a:t>Presentation Subtitle</a:t>
            </a:r>
          </a:p>
          <a:p>
            <a:pPr lvl="1"/>
            <a:r>
              <a:t/>
            </a:r>
          </a:p>
          <a:p>
            <a:pPr lvl="2"/>
            <a:r>
              <a:t/>
            </a:r>
          </a:p>
          <a:p>
            <a:pPr lvl="3"/>
            <a:r>
              <a:t/>
            </a:r>
          </a:p>
          <a:p>
            <a:pPr lvl="4"/>
            <a:r>
              <a:t/>
            </a:r>
          </a:p>
        </p:txBody>
      </p:sp>
      <p:sp>
        <p:nvSpPr>
          <p:cNvPr id="24" name="Author and Date"/>
          <p:cNvSpPr txBox="1"/>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pc="-29" sz="3000">
                <a:solidFill>
                  <a:srgbClr val="FFFFFF"/>
                </a:solidFill>
                <a:latin typeface="Graphik Medium"/>
                <a:ea typeface="Graphik Medium"/>
                <a:cs typeface="Graphik Medium"/>
                <a:sym typeface="Graphik Medium"/>
              </a:defRPr>
            </a:lvl1pPr>
          </a:lstStyle>
          <a:p>
            <a:pPr/>
            <a:r>
              <a:t>Author and Date</a:t>
            </a:r>
          </a:p>
        </p:txBody>
      </p:sp>
      <p:sp>
        <p:nvSpPr>
          <p:cNvPr id="2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Slide Title"/>
          <p:cNvSpPr txBox="1"/>
          <p:nvPr>
            <p:ph type="title" hasCustomPrompt="1"/>
          </p:nvPr>
        </p:nvSpPr>
        <p:spPr>
          <a:xfrm>
            <a:off x="1215495" y="4585102"/>
            <a:ext cx="9757338" cy="2540001"/>
          </a:xfrm>
          <a:prstGeom prst="rect">
            <a:avLst/>
          </a:prstGeom>
        </p:spPr>
        <p:txBody>
          <a:bodyPr anchor="b"/>
          <a:lstStyle/>
          <a:p>
            <a:pPr/>
            <a:r>
              <a:t>Slide Title</a:t>
            </a:r>
          </a:p>
        </p:txBody>
      </p:sp>
      <p:sp>
        <p:nvSpPr>
          <p:cNvPr id="33" name="Sea against sky at sunset"/>
          <p:cNvSpPr/>
          <p:nvPr>
            <p:ph type="pic" idx="21"/>
          </p:nvPr>
        </p:nvSpPr>
        <p:spPr>
          <a:xfrm>
            <a:off x="9283700" y="1270000"/>
            <a:ext cx="16751300" cy="11176000"/>
          </a:xfrm>
          <a:prstGeom prst="rect">
            <a:avLst/>
          </a:prstGeom>
        </p:spPr>
        <p:txBody>
          <a:bodyPr lIns="91439" tIns="45719" rIns="91439" bIns="45719">
            <a:noAutofit/>
          </a:bodyPr>
          <a:lstStyle/>
          <a:p>
            <a:pPr/>
          </a:p>
        </p:txBody>
      </p:sp>
      <p:sp>
        <p:nvSpPr>
          <p:cNvPr id="34" name="Body Level One…"/>
          <p:cNvSpPr txBox="1"/>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4" name="Slide Subtitle"/>
          <p:cNvSpPr txBox="1"/>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Slide Subtitle</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xfrm>
            <a:off x="1219200" y="4013200"/>
            <a:ext cx="21945600" cy="8487148"/>
          </a:xfrm>
          <a:prstGeom prst="rect">
            <a:avLst/>
          </a:prstGeom>
        </p:spPr>
        <p:txBody>
          <a:bodyPr numCol="2" spcCol="2558384"/>
          <a:lstStyle/>
          <a:p>
            <a:pPr/>
            <a:r>
              <a:t>Slide bullet text</a:t>
            </a:r>
          </a:p>
          <a:p>
            <a:pPr lvl="1"/>
            <a:r>
              <a:t/>
            </a:r>
          </a:p>
          <a:p>
            <a:pPr lvl="2"/>
            <a:r>
              <a:t/>
            </a:r>
          </a:p>
          <a:p>
            <a:pPr lvl="3"/>
            <a:r>
              <a:t/>
            </a:r>
          </a:p>
          <a:p>
            <a:pPr lvl="4"/>
            <a:r>
              <a:t/>
            </a:r>
          </a:p>
        </p:txBody>
      </p:sp>
      <p:sp>
        <p:nvSpPr>
          <p:cNvPr id="53" name="Slide Number"/>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Title"/>
          <p:cNvSpPr txBox="1"/>
          <p:nvPr>
            <p:ph type="title" hasCustomPrompt="1"/>
          </p:nvPr>
        </p:nvSpPr>
        <p:spPr>
          <a:xfrm>
            <a:off x="1219200" y="774700"/>
            <a:ext cx="9753600" cy="1600200"/>
          </a:xfrm>
          <a:prstGeom prst="rect">
            <a:avLst/>
          </a:prstGeom>
        </p:spPr>
        <p:txBody>
          <a:bodyPr/>
          <a:lstStyle/>
          <a:p>
            <a:pPr/>
            <a:r>
              <a:t>Slide Title</a:t>
            </a:r>
          </a:p>
        </p:txBody>
      </p:sp>
      <p:sp>
        <p:nvSpPr>
          <p:cNvPr id="61" name="Sea against sky at sunset"/>
          <p:cNvSpPr/>
          <p:nvPr>
            <p:ph type="pic" idx="21"/>
          </p:nvPr>
        </p:nvSpPr>
        <p:spPr>
          <a:xfrm>
            <a:off x="12192644" y="718588"/>
            <a:ext cx="10972801" cy="12329624"/>
          </a:xfrm>
          <a:prstGeom prst="rect">
            <a:avLst/>
          </a:prstGeom>
        </p:spPr>
        <p:txBody>
          <a:bodyPr lIns="91439" tIns="45719" rIns="91439" bIns="45719">
            <a:noAutofit/>
          </a:bodyPr>
          <a:lstStyle/>
          <a:p>
            <a:pPr/>
          </a:p>
        </p:txBody>
      </p:sp>
      <p:sp>
        <p:nvSpPr>
          <p:cNvPr id="62" name="Slide Subtitle"/>
          <p:cNvSpPr txBox="1"/>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Slide Subtitle</a:t>
            </a:r>
          </a:p>
        </p:txBody>
      </p:sp>
      <p:sp>
        <p:nvSpPr>
          <p:cNvPr id="63" name="Body Level One…"/>
          <p:cNvSpPr txBox="1"/>
          <p:nvPr>
            <p:ph type="body" sz="half" idx="1" hasCustomPrompt="1"/>
          </p:nvPr>
        </p:nvSpPr>
        <p:spPr>
          <a:xfrm>
            <a:off x="1219200" y="4023221"/>
            <a:ext cx="9757569" cy="8384679"/>
          </a:xfrm>
          <a:prstGeom prst="rect">
            <a:avLst/>
          </a:prstGeom>
        </p:spPr>
        <p:txBody>
          <a:bodyPr/>
          <a:lstStyle/>
          <a:p>
            <a:pPr/>
            <a:r>
              <a:t>Slide bullet text</a:t>
            </a:r>
          </a:p>
          <a:p>
            <a:pPr lvl="1"/>
            <a:r>
              <a:t/>
            </a:r>
          </a:p>
          <a:p>
            <a:pPr lvl="2"/>
            <a:r>
              <a:t/>
            </a:r>
          </a:p>
          <a:p>
            <a:pPr lvl="3"/>
            <a:r>
              <a:t/>
            </a:r>
          </a:p>
          <a:p>
            <a:pPr lvl="4"/>
            <a:r>
              <a:t/>
            </a:r>
          </a:p>
        </p:txBody>
      </p:sp>
      <p:sp>
        <p:nvSpPr>
          <p:cNvPr id="64" name="Slide Number"/>
          <p:cNvSpPr txBox="1"/>
          <p:nvPr>
            <p:ph type="sldNum" sz="quarter" idx="2"/>
          </p:nvPr>
        </p:nvSpPr>
        <p:spPr>
          <a:xfrm>
            <a:off x="1200403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Small">
    <p:spTree>
      <p:nvGrpSpPr>
        <p:cNvPr id="1" name=""/>
        <p:cNvGrpSpPr/>
        <p:nvPr/>
      </p:nvGrpSpPr>
      <p:grpSpPr>
        <a:xfrm>
          <a:off x="0" y="0"/>
          <a:ext cx="0" cy="0"/>
          <a:chOff x="0" y="0"/>
          <a:chExt cx="0" cy="0"/>
        </a:xfrm>
      </p:grpSpPr>
      <p:sp>
        <p:nvSpPr>
          <p:cNvPr id="71" name="Slide Title"/>
          <p:cNvSpPr txBox="1"/>
          <p:nvPr>
            <p:ph type="title" hasCustomPrompt="1"/>
          </p:nvPr>
        </p:nvSpPr>
        <p:spPr>
          <a:xfrm>
            <a:off x="1219200" y="774700"/>
            <a:ext cx="9753600" cy="1600200"/>
          </a:xfrm>
          <a:prstGeom prst="rect">
            <a:avLst/>
          </a:prstGeom>
        </p:spPr>
        <p:txBody>
          <a:bodyPr/>
          <a:lstStyle/>
          <a:p>
            <a:pPr/>
            <a:r>
              <a:t>Slide Title</a:t>
            </a:r>
          </a:p>
        </p:txBody>
      </p:sp>
      <p:sp>
        <p:nvSpPr>
          <p:cNvPr id="72" name="Slide Subtitle"/>
          <p:cNvSpPr txBox="1"/>
          <p:nvPr>
            <p:ph type="body" sz="quarter" idx="21"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Slide Subtitle</a:t>
            </a:r>
          </a:p>
        </p:txBody>
      </p:sp>
      <p:sp>
        <p:nvSpPr>
          <p:cNvPr id="73" name="Body Level One…"/>
          <p:cNvSpPr txBox="1"/>
          <p:nvPr>
            <p:ph type="body" sz="half" idx="1" hasCustomPrompt="1"/>
          </p:nvPr>
        </p:nvSpPr>
        <p:spPr>
          <a:xfrm>
            <a:off x="1219200" y="4023221"/>
            <a:ext cx="9757569" cy="8384679"/>
          </a:xfrm>
          <a:prstGeom prst="rect">
            <a:avLst/>
          </a:prstGeom>
        </p:spPr>
        <p:txBody>
          <a:bodyPr/>
          <a:lstStyle/>
          <a:p>
            <a:pPr/>
            <a:r>
              <a:t>Slide bullet text</a:t>
            </a:r>
          </a:p>
          <a:p>
            <a:pPr lvl="1"/>
            <a:r>
              <a:t/>
            </a:r>
          </a:p>
          <a:p>
            <a:pPr lvl="2"/>
            <a:r>
              <a:t/>
            </a:r>
          </a:p>
          <a:p>
            <a:pPr lvl="3"/>
            <a:r>
              <a:t/>
            </a:r>
          </a:p>
          <a:p>
            <a:pPr lvl="4"/>
            <a:r>
              <a:t/>
            </a:r>
          </a:p>
        </p:txBody>
      </p:sp>
      <p:sp>
        <p:nvSpPr>
          <p:cNvPr id="74" name="Slide Number"/>
          <p:cNvSpPr txBox="1"/>
          <p:nvPr>
            <p:ph type="sldNum" sz="quarter" idx="2"/>
          </p:nvPr>
        </p:nvSpPr>
        <p:spPr>
          <a:xfrm>
            <a:off x="1200403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Large">
    <p:spTree>
      <p:nvGrpSpPr>
        <p:cNvPr id="1" name=""/>
        <p:cNvGrpSpPr/>
        <p:nvPr/>
      </p:nvGrpSpPr>
      <p:grpSpPr>
        <a:xfrm>
          <a:off x="0" y="0"/>
          <a:ext cx="0" cy="0"/>
          <a:chOff x="0" y="0"/>
          <a:chExt cx="0" cy="0"/>
        </a:xfrm>
      </p:grpSpPr>
      <p:sp>
        <p:nvSpPr>
          <p:cNvPr id="81" name="Slide Title"/>
          <p:cNvSpPr txBox="1"/>
          <p:nvPr>
            <p:ph type="title" hasCustomPrompt="1"/>
          </p:nvPr>
        </p:nvSpPr>
        <p:spPr>
          <a:xfrm>
            <a:off x="1219200" y="774700"/>
            <a:ext cx="9753600" cy="1600200"/>
          </a:xfrm>
          <a:prstGeom prst="rect">
            <a:avLst/>
          </a:prstGeom>
        </p:spPr>
        <p:txBody>
          <a:bodyPr/>
          <a:lstStyle/>
          <a:p>
            <a:pPr/>
            <a:r>
              <a:t>Slide Title</a:t>
            </a:r>
          </a:p>
        </p:txBody>
      </p:sp>
      <p:sp>
        <p:nvSpPr>
          <p:cNvPr id="82" name="Slide Subtitle"/>
          <p:cNvSpPr txBox="1"/>
          <p:nvPr>
            <p:ph type="body" sz="quarter" idx="21"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Slide Subtitle</a:t>
            </a:r>
          </a:p>
        </p:txBody>
      </p:sp>
      <p:sp>
        <p:nvSpPr>
          <p:cNvPr id="83" name="Body Level One…"/>
          <p:cNvSpPr txBox="1"/>
          <p:nvPr>
            <p:ph type="body" sz="half" idx="1" hasCustomPrompt="1"/>
          </p:nvPr>
        </p:nvSpPr>
        <p:spPr>
          <a:xfrm>
            <a:off x="1219200" y="4023221"/>
            <a:ext cx="9757569" cy="8384679"/>
          </a:xfrm>
          <a:prstGeom prst="rect">
            <a:avLst/>
          </a:prstGeom>
        </p:spPr>
        <p:txBody>
          <a:bodyPr/>
          <a:lstStyle/>
          <a:p>
            <a:pPr/>
            <a:r>
              <a:t>Slide bullet text</a:t>
            </a:r>
          </a:p>
          <a:p>
            <a:pPr lvl="1"/>
            <a:r>
              <a:t/>
            </a:r>
          </a:p>
          <a:p>
            <a:pPr lvl="2"/>
            <a:r>
              <a:t/>
            </a:r>
          </a:p>
          <a:p>
            <a:pPr lvl="3"/>
            <a:r>
              <a:t/>
            </a:r>
          </a:p>
          <a:p>
            <a:pPr lvl="4"/>
            <a:r>
              <a:t/>
            </a:r>
          </a:p>
        </p:txBody>
      </p:sp>
      <p:sp>
        <p:nvSpPr>
          <p:cNvPr id="84" name="Slide Number"/>
          <p:cNvSpPr txBox="1"/>
          <p:nvPr>
            <p:ph type="sldNum" sz="quarter" idx="2"/>
          </p:nvPr>
        </p:nvSpPr>
        <p:spPr>
          <a:xfrm>
            <a:off x="1200403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91" name="Section Title"/>
          <p:cNvSpPr txBox="1"/>
          <p:nvPr>
            <p:ph type="title" hasCustomPrompt="1"/>
          </p:nvPr>
        </p:nvSpPr>
        <p:spPr>
          <a:xfrm>
            <a:off x="1219200" y="3242270"/>
            <a:ext cx="21945600" cy="6604001"/>
          </a:xfrm>
          <a:prstGeom prst="rect">
            <a:avLst/>
          </a:prstGeom>
        </p:spPr>
        <p:txBody>
          <a:bodyPr anchor="ctr"/>
          <a:lstStyle>
            <a:lvl1pPr>
              <a:defRPr spc="0" sz="12800"/>
            </a:lvl1pPr>
          </a:lstStyle>
          <a:p>
            <a:pPr/>
            <a:r>
              <a:t>Section Title</a:t>
            </a:r>
          </a:p>
        </p:txBody>
      </p:sp>
      <p:sp>
        <p:nvSpPr>
          <p:cNvPr id="92" name="Slide Number"/>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2000">
                <a:solidFill>
                  <a:srgbClr val="5E5E5E"/>
                </a:solidFill>
                <a:latin typeface="Graphik"/>
                <a:ea typeface="Graphik"/>
                <a:cs typeface="Graphik"/>
                <a:sym typeface="Graphik"/>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1pPr>
      <a:lvl2pPr marL="10922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2pPr>
      <a:lvl3pPr marL="16383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3pPr>
      <a:lvl4pPr marL="21844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4pPr>
      <a:lvl5pPr marL="27305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5pPr>
      <a:lvl6pPr marL="32766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6pPr>
      <a:lvl7pPr marL="38227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7pPr>
      <a:lvl8pPr marL="43688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8pPr>
      <a:lvl9pPr marL="49149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Richard Balchin, Barrister - June 2025"/>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defTabSz="354965">
              <a:defRPr spc="-30" sz="3010"/>
            </a:lvl1pPr>
          </a:lstStyle>
          <a:p>
            <a:pPr/>
            <a:r>
              <a:t>Richard Balchin, Barrister - June 2025</a:t>
            </a:r>
          </a:p>
        </p:txBody>
      </p:sp>
      <p:sp>
        <p:nvSpPr>
          <p:cNvPr id="172" name="Parental Alienation"/>
          <p:cNvSpPr txBox="1"/>
          <p:nvPr>
            <p:ph type="ctrTitle"/>
          </p:nvPr>
        </p:nvSpPr>
        <p:spPr>
          <a:prstGeom prst="rect">
            <a:avLst/>
          </a:prstGeom>
        </p:spPr>
        <p:txBody>
          <a:bodyPr/>
          <a:lstStyle>
            <a:lvl1pPr>
              <a:defRPr spc="-190" sz="19000"/>
            </a:lvl1pPr>
          </a:lstStyle>
          <a:p>
            <a:pPr/>
            <a:r>
              <a:t>Parental Alienation</a:t>
            </a:r>
          </a:p>
        </p:txBody>
      </p:sp>
      <p:sp>
        <p:nvSpPr>
          <p:cNvPr id="173" name="Where are we now ?"/>
          <p:cNvSpPr txBox="1"/>
          <p:nvPr>
            <p:ph type="subTitle" sz="quarter" idx="1"/>
          </p:nvPr>
        </p:nvSpPr>
        <p:spPr>
          <a:prstGeom prst="rect">
            <a:avLst/>
          </a:prstGeom>
        </p:spPr>
        <p:txBody>
          <a:bodyPr/>
          <a:lstStyle>
            <a:lvl1pPr>
              <a:defRPr spc="-82" sz="8200"/>
            </a:lvl1pPr>
          </a:lstStyle>
          <a:p>
            <a:pPr/>
            <a:r>
              <a:t>Where are we now ?</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UN…"/>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UN</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a:t>
            </a:r>
            <a:r>
              <a:t>pseudo and regressive theory”</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NSPCC…"/>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NSPCC</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a:t>
            </a:r>
            <a:r>
              <a:t>“It is inexplicable and unjustifiable why it continues to be so common place and highly pursued in the UK’s courts when it has been so publicly denounced in so many places and by so many organisations around the rest of the world”</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Rights of Women…"/>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Rights of Women</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“The validation of a belief system that has no place in the Family Court….the court can exacerbate problems between parents…lack of emphasis on the importance of the voice of the child…failure to acknowledge the importance of domestic abuse, sexual abuse and child abuse and the ways in which allegations of alienating behaviours are used to undermine a protective parent’s behaviour”</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UWE Research 2025…"/>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UWE Research 2025</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“40% of divorcees, or parents that were separated, said their ex-partner had attempted to turn their child against them”</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Richard Gardner 1992…"/>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Richard Gardner 1992</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Psychiatric Opinion</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Joan Meier 2013</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Junk Science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Settled Science ?…"/>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Settled Science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DSM 5 “Other Conditions That May Be a Focus of Clinical Attention”</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Saying negative things about the parent in front of the   child…"/>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Saying negative things about the parent in front of the 		child</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Encouraging the child to take sides</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Making the child believe their parent does not love them or does not want to see them</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Making the child feel guilty for wanting to spend time with the other parent</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Not allowing contact between the parent and child</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Encouraging defiance towards the other parent</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Making the child believe the parent is dangerous or untrustworthy</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Failing to share important information about the child</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Child may suddenly be reluctant to see the alienated parent, even if they were previously very close.…"/>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r>
              <a:t>Child may suddenly be reluctant to see the alienated parent, even if they were previously very close.</a:t>
            </a: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r>
              <a:t>They may start saying things in adult language that could only ever have come from the alienating parent.</a:t>
            </a: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r>
              <a:t>Or they may simply withdraw, which can make it hard for you to figure out what is going on.</a:t>
            </a: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r>
              <a:t>Child expresses extreme disapproval of the alienated parent without justification</a:t>
            </a: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r>
              <a:t>Absence of guilt or remorse for mistreating the alienated parent</a:t>
            </a: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r>
              <a:t>Rejection of the alienated parent’s extended family and friends</a:t>
            </a: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r>
              <a:t>Lack of ambivalence about the alienated parent (seeing them as all bad)</a:t>
            </a: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r>
              <a:t>Child claims to have formed negative opinions independently, without influence</a:t>
            </a: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r>
              <a:t>Child denies any positive past experiences with the alienated parent</a:t>
            </a: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r>
              <a:t>Child displays unjustified anger or fear towards the alienated parent</a:t>
            </a:r>
          </a:p>
          <a:p>
            <a:pPr defTabSz="914400">
              <a:tabLst>
                <a:tab pos="292100" algn="l"/>
                <a:tab pos="596900" algn="l"/>
                <a:tab pos="889000" algn="l"/>
                <a:tab pos="1193800" algn="l"/>
                <a:tab pos="1485900" algn="l"/>
                <a:tab pos="1790700" algn="l"/>
                <a:tab pos="2082800" algn="l"/>
                <a:tab pos="2387600" algn="l"/>
                <a:tab pos="2679700" algn="l"/>
                <a:tab pos="2984500" algn="l"/>
                <a:tab pos="3276600" algn="l"/>
                <a:tab pos="3581400" algn="l"/>
              </a:tabLst>
              <a:defRPr spc="0" sz="4116">
                <a:latin typeface="Canela Regular"/>
                <a:ea typeface="Canela Regular"/>
                <a:cs typeface="Canela Regular"/>
                <a:sym typeface="Canela Regular"/>
              </a:defRPr>
            </a:pP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Providing therapy for the child, parents or whole family to help rebuild relationships…"/>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Providing therapy for the child, parents or whole family to help rebuild relationships</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Changing residence from one parent to the other</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Imposing restrictions on contact arrangements</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Warning the alienating parent that they may be fined or sent to prison if they continue with the alienating behaviour</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In particularly serious cases, getting the Local Authority involved, which in some circumstances could lead to care proceedings</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Attachment, affinity and alignment (‘AAA’)…"/>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rPr>
                <a:latin typeface="+mn-lt"/>
                <a:ea typeface="+mn-ea"/>
                <a:cs typeface="+mn-cs"/>
                <a:sym typeface="Canela Bold"/>
              </a:rPr>
              <a:t>Attachment, affinity and alignment (‘AAA’)</a:t>
            </a:r>
            <a:r>
              <a:t>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reasons why children may favour</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one parent over another, or reject a parent, which are typical emotional</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responses to parenting experiences and not the result of psychological</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manipulation by a parent.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Re H (Children) [2014] EWCA Civ 733 Parker J…"/>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rPr>
                <a:latin typeface="+mn-lt"/>
                <a:ea typeface="+mn-ea"/>
                <a:cs typeface="+mn-cs"/>
                <a:sym typeface="Canela Bold"/>
              </a:rPr>
              <a:t>Re H (Children) [2014] EWCA Civ 733 Parker J</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Parents who obstruct a relationship with the other parent are inflicting</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 untold damage on their children and it is, in my view,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about time that professionals truly understood this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Appropriate justified rejection (‘AJR’)…"/>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rPr>
                <a:latin typeface="+mn-lt"/>
                <a:ea typeface="+mn-ea"/>
                <a:cs typeface="+mn-cs"/>
                <a:sym typeface="Canela Bold"/>
              </a:rPr>
              <a:t> Appropriate justified rejection (‘AJR’) </a:t>
            </a: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situation where a child’s rejection of a parent is an understandable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response to that parent’s behaviour towards the</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child and/or the other parent</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Alienating Behaviours (‘AB’)…"/>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rPr>
                <a:latin typeface="+mn-lt"/>
                <a:ea typeface="+mn-ea"/>
                <a:cs typeface="+mn-cs"/>
                <a:sym typeface="Canela Bold"/>
              </a:rPr>
              <a:t> Alienating Behaviours (‘AB’)  </a:t>
            </a: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psychologically manipulative behaviours,</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intended or otherwise, by a parent towards a child which have resulted in the</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child’s reluctance, resistance or refusal to spend time with the other parent.</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Protective behaviours (‘PB’)…"/>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rPr>
                <a:latin typeface="+mn-lt"/>
                <a:ea typeface="+mn-ea"/>
                <a:cs typeface="+mn-cs"/>
                <a:sym typeface="Canela Bold"/>
              </a:rPr>
              <a:t> Protective behaviours (‘PB’)  </a:t>
            </a: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behaviours by a parent towards a child in order to</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protect the child from exposure to abuse by the other parent, or from suffering</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harm (or greater harm) as a consequence of the other parent’s abuse.</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Reluctance, resistance or refusal (‘RRR’)…"/>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rPr>
                <a:latin typeface="+mn-lt"/>
                <a:ea typeface="+mn-ea"/>
                <a:cs typeface="+mn-cs"/>
                <a:sym typeface="Canela Bold"/>
              </a:rPr>
              <a:t> Reluctance, resistance or refusal (‘RRR’) </a:t>
            </a: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behaviours by a child concerning their relationship with,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or spending time with, a parent, which may have a variety</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of potential causes.</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9" name="The First  Element…"/>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The First  Element</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1) the child is reluctant, resisting or refusing to engage in, a relationship with</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a parent or carer; and</a:t>
            </a:r>
            <a:br/>
            <a:b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The Second  Element…"/>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The Second  Element</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rPr>
                <a:latin typeface="+mn-lt"/>
                <a:ea typeface="+mn-ea"/>
                <a:cs typeface="+mn-cs"/>
                <a:sym typeface="Canela Bold"/>
              </a:rPr>
              <a:t>2</a:t>
            </a:r>
            <a:r>
              <a:t>) the reluctance, resistance or refusal is not consequent on the actions of</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that parent towards the child or the other parent, which may therefore be</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an appropriate justified rejection by the child, or is not caused by any other factor such as the child’s alignment, affinity or attachment; and</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The Third  Element…"/>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The Third  Element</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rPr>
                <a:latin typeface="+mn-lt"/>
                <a:ea typeface="+mn-ea"/>
                <a:cs typeface="+mn-cs"/>
                <a:sym typeface="Canela Bold"/>
              </a:rPr>
              <a:t>3)</a:t>
            </a:r>
            <a:r>
              <a:t> the other parent has engaged in behaviours that have directly or indirectly</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impacted on the child, leading to the child’s reluctance, resistance or</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refusal to engage in a relationship with that parent.</a:t>
            </a:r>
            <a:b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5" name="The Third  Element…"/>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The Third  Element</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rPr>
                <a:latin typeface="+mn-lt"/>
                <a:ea typeface="+mn-ea"/>
                <a:cs typeface="+mn-cs"/>
                <a:sym typeface="Canela Bold"/>
              </a:rPr>
              <a:t>3)</a:t>
            </a:r>
            <a:r>
              <a:t> the other parent has engaged in behaviours that have directly or indirectly</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impacted on the child, leading to the child’s reluctance, resistance or</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refusal to engage in a relationship with that parent.</a:t>
            </a:r>
            <a:b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Triage…"/>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Triage</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Consider the seriousness and substantiated nature of the allegations</a:t>
            </a:r>
            <a:b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Reallocation to DJ</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Simple assertion is not enough</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9" name="What is the evidence ?…"/>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What is the evidence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Is contact actually happening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Is resistance justified ?</a:t>
            </a:r>
            <a:br/>
            <a:br/>
            <a:r>
              <a:t>Is a fact finding hearing relevant, necessary and proportionate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The President - 2018 FNF Conference…"/>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The President - 2018 FNF Conference</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‘in some cases a parent can, either deliberately or inadvertently, turn the mind of their child against the other parent so that the child holds a wholly negative view of that other parent where such a negative view cannot be justified by reason of any past behaviour or any aspect of the parent-child relationship’</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1" name="DA &amp; PA…"/>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DA &amp; PA</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Are the DA allegations made out ?</a:t>
            </a:r>
            <a:br/>
            <a:br/>
            <a:r>
              <a:t>Is there, in fact, therefore PA or not ?</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CDM v CM [2023] 2 FLR 636…"/>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CDM v CM [2023] 2 FLR 636</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endParaRPr>
              <a:latin typeface="+mn-lt"/>
              <a:ea typeface="+mn-ea"/>
              <a:cs typeface="+mn-cs"/>
              <a:sym typeface="Canela Bold"/>
            </a:endParaR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LA investigation / assessment</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Decomposition</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CAFCASS…"/>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rPr>
                <a:latin typeface="+mn-lt"/>
                <a:ea typeface="+mn-ea"/>
                <a:cs typeface="+mn-cs"/>
                <a:sym typeface="Canela Bold"/>
              </a:rPr>
              <a:t>CAFCASS</a:t>
            </a:r>
            <a:br>
              <a:rPr>
                <a:latin typeface="+mn-lt"/>
                <a:ea typeface="+mn-ea"/>
                <a:cs typeface="+mn-cs"/>
                <a:sym typeface="Canela Bold"/>
              </a:rPr>
            </a:br>
            <a:endParaRPr>
              <a:latin typeface="+mn-lt"/>
              <a:ea typeface="+mn-ea"/>
              <a:cs typeface="+mn-cs"/>
              <a:sym typeface="Canela Bold"/>
            </a:endParaRP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t>The child’s opinion of a parent is unjustifiably one sided, all good or all bad; idealises one parent and devalues the other. 	</a:t>
            </a: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t>Trivial, false, weak and/or irrational reasons to justify dislike or hatred.  	</a:t>
            </a:r>
            <a:b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t>Allegations of harm are made against the rejected parent which, following investigation are either unsubstantiated or found not to have occurred.	</a:t>
            </a:r>
            <a:b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t>Reactions and perceptions are unjustified or disproportionate to parent’s behaviours. This is often based around a single incident or alleged incident.	</a:t>
            </a:r>
            <a:b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t>Talks openly and without prompting about the rejected parent’s perceived shortcomings 	</a:t>
            </a:r>
            <a:b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7" name="Revises history to eliminate or diminish the positive memories of the previously beneficial experiences with the rejected parent. May report events that they could not possibly remember.…"/>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t>Revises history to eliminate or diminish the positive memories of the previously beneficial experiences with the rejected parent. May report events that they could not possibly remember. 	</a:t>
            </a: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br/>
            <a:r>
              <a:t>Extends dislike / hatred to extended family of rejected parent (rejection by association)</a:t>
            </a:r>
            <a:b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t>Where otherwise compliant children appear to defy the resident parent’s verbal and observed attempts to encourage contact	.</a:t>
            </a:r>
            <a:b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t>No guilt, or ambivalence regarding their attitudes towards the rejected parent 	</a:t>
            </a:r>
            <a:b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t>Speech about rejected parent appears scripted, it has an artificial quality; no conviction; uses adult language; has a rehearsed quality 	</a:t>
            </a:r>
            <a:b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t>Claims to be fearful but is aggressive, confrontational, even belligerent.  </a:t>
            </a:r>
            <a:br/>
          </a:p>
          <a:p>
            <a:pPr algn="l" defTabSz="914400">
              <a:tabLst>
                <a:tab pos="279400" algn="l"/>
                <a:tab pos="558800" algn="l"/>
                <a:tab pos="838200" algn="l"/>
                <a:tab pos="1117600" algn="l"/>
                <a:tab pos="1397000" algn="l"/>
                <a:tab pos="1676400" algn="l"/>
                <a:tab pos="1955800" algn="l"/>
                <a:tab pos="2235200" algn="l"/>
                <a:tab pos="2527300" algn="l"/>
                <a:tab pos="2806700" algn="l"/>
                <a:tab pos="3086100" algn="l"/>
                <a:tab pos="3365500" algn="l"/>
              </a:tabLst>
              <a:defRPr spc="0" sz="3871">
                <a:latin typeface="Canela Regular"/>
                <a:ea typeface="Canela Regular"/>
                <a:cs typeface="Canela Regular"/>
                <a:sym typeface="Canela Regular"/>
              </a:defRPr>
            </a:pPr>
            <a:r>
              <a:t> Otherwise compliant children who do not recognise the authority of professionals or the court.	</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Actively denigrates and exaggerates flaws of other parent to the child, directly and indirectly e.g. may ask others to do this also.…"/>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algn="l" defTabSz="914400">
              <a:tabLst>
                <a:tab pos="266700" algn="l"/>
                <a:tab pos="533400" algn="l"/>
                <a:tab pos="800100" algn="l"/>
                <a:tab pos="1079500" algn="l"/>
                <a:tab pos="1346200" algn="l"/>
                <a:tab pos="1612900" algn="l"/>
                <a:tab pos="1879600" algn="l"/>
                <a:tab pos="2159000" algn="l"/>
                <a:tab pos="2425700" algn="l"/>
                <a:tab pos="2692400" algn="l"/>
                <a:tab pos="2971800" algn="l"/>
                <a:tab pos="3238500" algn="l"/>
              </a:tabLst>
              <a:defRPr spc="0" sz="3723">
                <a:latin typeface="Canela Regular"/>
                <a:ea typeface="Canela Regular"/>
                <a:cs typeface="Canela Regular"/>
                <a:sym typeface="Canela Regular"/>
              </a:defRPr>
            </a:pPr>
            <a:r>
              <a:t>Actively denigrates and exaggerates flaws of other parent to the child, directly and indirectly e.g. may ask others to do this also.  </a:t>
            </a:r>
            <a:br/>
          </a:p>
          <a:p>
            <a:pPr algn="l" defTabSz="914400">
              <a:tabLst>
                <a:tab pos="266700" algn="l"/>
                <a:tab pos="533400" algn="l"/>
                <a:tab pos="800100" algn="l"/>
                <a:tab pos="1079500" algn="l"/>
                <a:tab pos="1346200" algn="l"/>
                <a:tab pos="1612900" algn="l"/>
                <a:tab pos="1879600" algn="l"/>
                <a:tab pos="2159000" algn="l"/>
                <a:tab pos="2425700" algn="l"/>
                <a:tab pos="2692400" algn="l"/>
                <a:tab pos="2971800" algn="l"/>
                <a:tab pos="3238500" algn="l"/>
              </a:tabLst>
              <a:defRPr spc="0" sz="3723">
                <a:latin typeface="Canela Regular"/>
                <a:ea typeface="Canela Regular"/>
                <a:cs typeface="Canela Regular"/>
                <a:sym typeface="Canela Regular"/>
              </a:defRPr>
            </a:pPr>
            <a:r>
              <a:t>A resident parent with authority over all aspects of a child’s life but abdicates parental responsibility regarding the relationship with the other parent (e.g. “I won’t make them do something they don’t want to do”).</a:t>
            </a:r>
            <a:br/>
          </a:p>
          <a:p>
            <a:pPr algn="l" defTabSz="914400">
              <a:tabLst>
                <a:tab pos="266700" algn="l"/>
                <a:tab pos="533400" algn="l"/>
                <a:tab pos="800100" algn="l"/>
                <a:tab pos="1079500" algn="l"/>
                <a:tab pos="1346200" algn="l"/>
                <a:tab pos="1612900" algn="l"/>
                <a:tab pos="1879600" algn="l"/>
                <a:tab pos="2159000" algn="l"/>
                <a:tab pos="2425700" algn="l"/>
                <a:tab pos="2692400" algn="l"/>
                <a:tab pos="2971800" algn="l"/>
                <a:tab pos="3238500" algn="l"/>
              </a:tabLst>
              <a:defRPr spc="0" sz="3723">
                <a:latin typeface="Canela Regular"/>
                <a:ea typeface="Canela Regular"/>
                <a:cs typeface="Canela Regular"/>
                <a:sym typeface="Canela Regular"/>
              </a:defRPr>
            </a:pPr>
            <a:r>
              <a:t>A resident parent who will not ‘force’ or ‘drag’ a child to contact and uses those or other negatively loaded terms </a:t>
            </a:r>
            <a:br/>
          </a:p>
          <a:p>
            <a:pPr algn="l" defTabSz="914400">
              <a:tabLst>
                <a:tab pos="266700" algn="l"/>
                <a:tab pos="533400" algn="l"/>
                <a:tab pos="800100" algn="l"/>
                <a:tab pos="1079500" algn="l"/>
                <a:tab pos="1346200" algn="l"/>
                <a:tab pos="1612900" algn="l"/>
                <a:tab pos="1879600" algn="l"/>
                <a:tab pos="2159000" algn="l"/>
                <a:tab pos="2425700" algn="l"/>
                <a:tab pos="2692400" algn="l"/>
                <a:tab pos="2971800" algn="l"/>
                <a:tab pos="3238500" algn="l"/>
              </a:tabLst>
              <a:defRPr spc="0" sz="3723">
                <a:latin typeface="Canela Regular"/>
                <a:ea typeface="Canela Regular"/>
                <a:cs typeface="Canela Regular"/>
                <a:sym typeface="Canela Regular"/>
              </a:defRPr>
            </a:pPr>
            <a:r>
              <a:t>Coaches or instructs the child in what to say to professionals and others about negative experiences of the rejected parent. </a:t>
            </a:r>
            <a:br/>
          </a:p>
          <a:p>
            <a:pPr algn="l" defTabSz="914400">
              <a:tabLst>
                <a:tab pos="266700" algn="l"/>
                <a:tab pos="533400" algn="l"/>
                <a:tab pos="800100" algn="l"/>
                <a:tab pos="1079500" algn="l"/>
                <a:tab pos="1346200" algn="l"/>
                <a:tab pos="1612900" algn="l"/>
                <a:tab pos="1879600" algn="l"/>
                <a:tab pos="2159000" algn="l"/>
                <a:tab pos="2425700" algn="l"/>
                <a:tab pos="2692400" algn="l"/>
                <a:tab pos="2971800" algn="l"/>
                <a:tab pos="3238500" algn="l"/>
              </a:tabLst>
              <a:defRPr spc="0" sz="3723">
                <a:latin typeface="Canela Regular"/>
                <a:ea typeface="Canela Regular"/>
                <a:cs typeface="Canela Regular"/>
                <a:sym typeface="Canela Regular"/>
              </a:defRPr>
            </a:pPr>
            <a:r>
              <a:t>Where a resident parent applies to the court to reduce the amount of time the child spends with the other parent, particularly where there have been previous proceedings, and there appear to be no safety or welfare issues.</a:t>
            </a:r>
            <a:br/>
          </a:p>
          <a:p>
            <a:pPr algn="l" defTabSz="914400">
              <a:tabLst>
                <a:tab pos="266700" algn="l"/>
                <a:tab pos="533400" algn="l"/>
                <a:tab pos="800100" algn="l"/>
                <a:tab pos="1079500" algn="l"/>
                <a:tab pos="1346200" algn="l"/>
                <a:tab pos="1612900" algn="l"/>
                <a:tab pos="1879600" algn="l"/>
                <a:tab pos="2159000" algn="l"/>
                <a:tab pos="2425700" algn="l"/>
                <a:tab pos="2692400" algn="l"/>
                <a:tab pos="2971800" algn="l"/>
                <a:tab pos="3238500" algn="l"/>
              </a:tabLst>
              <a:defRPr spc="0" sz="3723">
                <a:latin typeface="Canela Regular"/>
                <a:ea typeface="Canela Regular"/>
                <a:cs typeface="Canela Regular"/>
                <a:sym typeface="Canela Regular"/>
              </a:defRPr>
            </a:pPr>
            <a:r>
              <a:t>Where a resident parent moves locality without agreement and a shared care arrangement or significant contact arrangement becomes unworkable</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Refusal to hear positive comments about other parent; quick to discount child’s good times as trivial and unimportant.…"/>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algn="l" defTabSz="914400">
              <a:tabLst>
                <a:tab pos="254000" algn="l"/>
                <a:tab pos="508000" algn="l"/>
                <a:tab pos="774700" algn="l"/>
                <a:tab pos="1028700" algn="l"/>
                <a:tab pos="1295400" algn="l"/>
                <a:tab pos="1549400" algn="l"/>
                <a:tab pos="1816100" algn="l"/>
                <a:tab pos="2070100" algn="l"/>
                <a:tab pos="2324100" algn="l"/>
                <a:tab pos="2590800" algn="l"/>
                <a:tab pos="2844800" algn="l"/>
                <a:tab pos="3111500" algn="l"/>
              </a:tabLst>
              <a:defRPr spc="0" sz="3577">
                <a:latin typeface="Canela Regular"/>
                <a:ea typeface="Canela Regular"/>
                <a:cs typeface="Canela Regular"/>
                <a:sym typeface="Canela Regular"/>
              </a:defRPr>
            </a:pPr>
            <a:r>
              <a:t>Refusal to hear positive comments about other parent; quick to discount child’s good times as trivial and unimportant. </a:t>
            </a:r>
            <a:br/>
          </a:p>
          <a:p>
            <a:pPr algn="l" defTabSz="914400">
              <a:tabLst>
                <a:tab pos="254000" algn="l"/>
                <a:tab pos="508000" algn="l"/>
                <a:tab pos="774700" algn="l"/>
                <a:tab pos="1028700" algn="l"/>
                <a:tab pos="1295400" algn="l"/>
                <a:tab pos="1549400" algn="l"/>
                <a:tab pos="1816100" algn="l"/>
                <a:tab pos="2070100" algn="l"/>
                <a:tab pos="2324100" algn="l"/>
                <a:tab pos="2590800" algn="l"/>
                <a:tab pos="2844800" algn="l"/>
                <a:tab pos="3111500" algn="l"/>
              </a:tabLst>
              <a:defRPr spc="0" sz="3577">
                <a:latin typeface="Canela Regular"/>
                <a:ea typeface="Canela Regular"/>
                <a:cs typeface="Canela Regular"/>
                <a:sym typeface="Canela Regular"/>
              </a:defRPr>
            </a:pPr>
            <a:r>
              <a:t>Overt and covert threats to withdraw love and affection from child unless other parent, and/or siblings that live with the other parent, are rejected. </a:t>
            </a:r>
            <a:br/>
          </a:p>
          <a:p>
            <a:pPr algn="l" defTabSz="914400">
              <a:tabLst>
                <a:tab pos="254000" algn="l"/>
                <a:tab pos="508000" algn="l"/>
                <a:tab pos="774700" algn="l"/>
                <a:tab pos="1028700" algn="l"/>
                <a:tab pos="1295400" algn="l"/>
                <a:tab pos="1549400" algn="l"/>
                <a:tab pos="1816100" algn="l"/>
                <a:tab pos="2070100" algn="l"/>
                <a:tab pos="2324100" algn="l"/>
                <a:tab pos="2590800" algn="l"/>
                <a:tab pos="2844800" algn="l"/>
                <a:tab pos="3111500" algn="l"/>
              </a:tabLst>
              <a:defRPr spc="0" sz="3577">
                <a:latin typeface="Canela Regular"/>
                <a:ea typeface="Canela Regular"/>
                <a:cs typeface="Canela Regular"/>
                <a:sym typeface="Canela Regular"/>
              </a:defRPr>
            </a:pPr>
            <a:r>
              <a:t>Expresses no concern or empathy that the child is missing out on a previously positive relationship with the other parent. Is disinterested in the impact this may have on their development and identity.   </a:t>
            </a:r>
            <a:br/>
          </a:p>
          <a:p>
            <a:pPr algn="l" defTabSz="914400">
              <a:tabLst>
                <a:tab pos="254000" algn="l"/>
                <a:tab pos="508000" algn="l"/>
                <a:tab pos="774700" algn="l"/>
                <a:tab pos="1028700" algn="l"/>
                <a:tab pos="1295400" algn="l"/>
                <a:tab pos="1549400" algn="l"/>
                <a:tab pos="1816100" algn="l"/>
                <a:tab pos="2070100" algn="l"/>
                <a:tab pos="2324100" algn="l"/>
                <a:tab pos="2590800" algn="l"/>
                <a:tab pos="2844800" algn="l"/>
                <a:tab pos="3111500" algn="l"/>
              </a:tabLst>
              <a:defRPr spc="0" sz="3577">
                <a:latin typeface="Canela Regular"/>
                <a:ea typeface="Canela Regular"/>
                <a:cs typeface="Canela Regular"/>
                <a:sym typeface="Canela Regular"/>
              </a:defRPr>
            </a:pPr>
            <a:r>
              <a:t>Portrays the other parent as dangerous (and this is not justified). False or fabricated allegations of physical abuse, sexual, and/or emotional abuse or a single incident has disproportionate levels of fear or risk associated. </a:t>
            </a:r>
            <a:br/>
          </a:p>
          <a:p>
            <a:pPr algn="l" defTabSz="914400">
              <a:tabLst>
                <a:tab pos="254000" algn="l"/>
                <a:tab pos="508000" algn="l"/>
                <a:tab pos="774700" algn="l"/>
                <a:tab pos="1028700" algn="l"/>
                <a:tab pos="1295400" algn="l"/>
                <a:tab pos="1549400" algn="l"/>
                <a:tab pos="1816100" algn="l"/>
                <a:tab pos="2070100" algn="l"/>
                <a:tab pos="2324100" algn="l"/>
                <a:tab pos="2590800" algn="l"/>
                <a:tab pos="2844800" algn="l"/>
                <a:tab pos="3111500" algn="l"/>
              </a:tabLst>
              <a:defRPr spc="0" sz="3577">
                <a:latin typeface="Canela Regular"/>
                <a:ea typeface="Canela Regular"/>
                <a:cs typeface="Canela Regular"/>
                <a:sym typeface="Canela Regular"/>
              </a:defRPr>
            </a:pPr>
            <a:r>
              <a:t>Telephone messages, gifts, and communications from the other parent to child are persistently destroyed, ignored, or passed on to the child with disdain. </a:t>
            </a:r>
            <a:br/>
          </a:p>
          <a:p>
            <a:pPr algn="l" defTabSz="914400">
              <a:tabLst>
                <a:tab pos="254000" algn="l"/>
                <a:tab pos="508000" algn="l"/>
                <a:tab pos="774700" algn="l"/>
                <a:tab pos="1028700" algn="l"/>
                <a:tab pos="1295400" algn="l"/>
                <a:tab pos="1549400" algn="l"/>
                <a:tab pos="1816100" algn="l"/>
                <a:tab pos="2070100" algn="l"/>
                <a:tab pos="2324100" algn="l"/>
                <a:tab pos="2590800" algn="l"/>
                <a:tab pos="2844800" algn="l"/>
                <a:tab pos="3111500" algn="l"/>
              </a:tabLst>
              <a:defRPr spc="0" sz="3577">
                <a:latin typeface="Canela Regular"/>
                <a:ea typeface="Canela Regular"/>
                <a:cs typeface="Canela Regular"/>
                <a:sym typeface="Canela Regular"/>
              </a:defRPr>
            </a:pPr>
            <a:r>
              <a:t>False information repeated to child; distorts history and may make false allegations to professionals and in court proceedings  </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3" name="Does not correct child’s rude, defiant behaviour directed toward the other parent but would not permit child to do this with others.…"/>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algn="l" defTabSz="914400">
              <a:tabLst>
                <a:tab pos="317500" algn="l"/>
                <a:tab pos="635000" algn="l"/>
                <a:tab pos="952500" algn="l"/>
                <a:tab pos="1270000" algn="l"/>
                <a:tab pos="1587500" algn="l"/>
                <a:tab pos="1917700" algn="l"/>
                <a:tab pos="2235200" algn="l"/>
                <a:tab pos="2552700" algn="l"/>
                <a:tab pos="2870200" algn="l"/>
                <a:tab pos="3187700" algn="l"/>
                <a:tab pos="3517900" algn="l"/>
                <a:tab pos="3835400" algn="l"/>
              </a:tabLst>
              <a:defRPr spc="0" sz="4410">
                <a:latin typeface="Canela Regular"/>
                <a:ea typeface="Canela Regular"/>
                <a:cs typeface="Canela Regular"/>
                <a:sym typeface="Canela Regular"/>
              </a:defRPr>
            </a:pPr>
            <a:r>
              <a:t>Does not correct child’s rude, defiant behaviour directed toward the other parent but would not permit child to do this with others. </a:t>
            </a:r>
          </a:p>
          <a:p>
            <a:pPr algn="l" defTabSz="914400">
              <a:tabLst>
                <a:tab pos="317500" algn="l"/>
                <a:tab pos="635000" algn="l"/>
                <a:tab pos="952500" algn="l"/>
                <a:tab pos="1270000" algn="l"/>
                <a:tab pos="1587500" algn="l"/>
                <a:tab pos="1917700" algn="l"/>
                <a:tab pos="2235200" algn="l"/>
                <a:tab pos="2552700" algn="l"/>
                <a:tab pos="2870200" algn="l"/>
                <a:tab pos="3187700" algn="l"/>
                <a:tab pos="3517900" algn="l"/>
                <a:tab pos="3835400" algn="l"/>
              </a:tabLst>
              <a:defRPr spc="0" sz="4410">
                <a:latin typeface="Canela Regular"/>
                <a:ea typeface="Canela Regular"/>
                <a:cs typeface="Canela Regular"/>
                <a:sym typeface="Canela Regular"/>
              </a:defRPr>
            </a:pPr>
          </a:p>
          <a:p>
            <a:pPr algn="l" defTabSz="914400">
              <a:tabLst>
                <a:tab pos="317500" algn="l"/>
                <a:tab pos="635000" algn="l"/>
                <a:tab pos="952500" algn="l"/>
                <a:tab pos="1270000" algn="l"/>
                <a:tab pos="1587500" algn="l"/>
                <a:tab pos="1917700" algn="l"/>
                <a:tab pos="2235200" algn="l"/>
                <a:tab pos="2552700" algn="l"/>
                <a:tab pos="2870200" algn="l"/>
                <a:tab pos="3187700" algn="l"/>
                <a:tab pos="3517900" algn="l"/>
                <a:tab pos="3835400" algn="l"/>
              </a:tabLst>
              <a:defRPr spc="0" sz="4410">
                <a:latin typeface="Canela Regular"/>
                <a:ea typeface="Canela Regular"/>
                <a:cs typeface="Canela Regular"/>
                <a:sym typeface="Canela Regular"/>
              </a:defRPr>
            </a:pPr>
            <a:r>
              <a:t>Is reluctant to allow professionals to make arrangements to see the child privately or tries to exert control over the enquiries the professional makes </a:t>
            </a:r>
          </a:p>
          <a:p>
            <a:pPr algn="l" defTabSz="914400">
              <a:tabLst>
                <a:tab pos="317500" algn="l"/>
                <a:tab pos="635000" algn="l"/>
                <a:tab pos="952500" algn="l"/>
                <a:tab pos="1270000" algn="l"/>
                <a:tab pos="1587500" algn="l"/>
                <a:tab pos="1917700" algn="l"/>
                <a:tab pos="2235200" algn="l"/>
                <a:tab pos="2552700" algn="l"/>
                <a:tab pos="2870200" algn="l"/>
                <a:tab pos="3187700" algn="l"/>
                <a:tab pos="3517900" algn="l"/>
                <a:tab pos="3835400" algn="l"/>
              </a:tabLst>
              <a:defRPr spc="0" sz="4410">
                <a:latin typeface="Canela Regular"/>
                <a:ea typeface="Canela Regular"/>
                <a:cs typeface="Canela Regular"/>
                <a:sym typeface="Canela Regular"/>
              </a:defRPr>
            </a:pPr>
          </a:p>
          <a:p>
            <a:pPr algn="l" defTabSz="914400">
              <a:tabLst>
                <a:tab pos="317500" algn="l"/>
                <a:tab pos="635000" algn="l"/>
                <a:tab pos="952500" algn="l"/>
                <a:tab pos="1270000" algn="l"/>
                <a:tab pos="1587500" algn="l"/>
                <a:tab pos="1917700" algn="l"/>
                <a:tab pos="2235200" algn="l"/>
                <a:tab pos="2552700" algn="l"/>
                <a:tab pos="2870200" algn="l"/>
                <a:tab pos="3187700" algn="l"/>
                <a:tab pos="3517900" algn="l"/>
                <a:tab pos="3835400" algn="l"/>
              </a:tabLst>
              <a:defRPr spc="0" sz="4410">
                <a:latin typeface="Canela Regular"/>
                <a:ea typeface="Canela Regular"/>
                <a:cs typeface="Canela Regular"/>
                <a:sym typeface="Canela Regular"/>
              </a:defRPr>
            </a:pPr>
            <a:r>
              <a:t>Makes the child aware of their own distress and emotional fragility. </a:t>
            </a:r>
          </a:p>
          <a:p>
            <a:pPr algn="l" defTabSz="914400">
              <a:tabLst>
                <a:tab pos="317500" algn="l"/>
                <a:tab pos="635000" algn="l"/>
                <a:tab pos="952500" algn="l"/>
                <a:tab pos="1270000" algn="l"/>
                <a:tab pos="1587500" algn="l"/>
                <a:tab pos="1917700" algn="l"/>
                <a:tab pos="2235200" algn="l"/>
                <a:tab pos="2552700" algn="l"/>
                <a:tab pos="2870200" algn="l"/>
                <a:tab pos="3187700" algn="l"/>
                <a:tab pos="3517900" algn="l"/>
                <a:tab pos="3835400" algn="l"/>
              </a:tabLst>
              <a:defRPr spc="0" sz="4410">
                <a:latin typeface="Canela Regular"/>
                <a:ea typeface="Canela Regular"/>
                <a:cs typeface="Canela Regular"/>
                <a:sym typeface="Canela Regular"/>
              </a:defRPr>
            </a:pPr>
          </a:p>
          <a:p>
            <a:pPr algn="l" defTabSz="914400">
              <a:tabLst>
                <a:tab pos="317500" algn="l"/>
                <a:tab pos="635000" algn="l"/>
                <a:tab pos="952500" algn="l"/>
                <a:tab pos="1270000" algn="l"/>
                <a:tab pos="1587500" algn="l"/>
                <a:tab pos="1917700" algn="l"/>
                <a:tab pos="2235200" algn="l"/>
                <a:tab pos="2552700" algn="l"/>
                <a:tab pos="2870200" algn="l"/>
                <a:tab pos="3187700" algn="l"/>
                <a:tab pos="3517900" algn="l"/>
                <a:tab pos="3835400" algn="l"/>
              </a:tabLst>
              <a:defRPr spc="0" sz="4410">
                <a:latin typeface="Canela Regular"/>
                <a:ea typeface="Canela Regular"/>
                <a:cs typeface="Canela Regular"/>
                <a:sym typeface="Canela Regular"/>
              </a:defRPr>
            </a:pPr>
            <a:r>
              <a:t>Where a resident parent insists on being present (in person or on media) during contact time that has been assessed as safe or where it has been previously agreed was safe, without significant event to alter this view</a:t>
            </a:r>
          </a:p>
          <a:p>
            <a:pPr algn="l" defTabSz="914400">
              <a:tabLst>
                <a:tab pos="317500" algn="l"/>
                <a:tab pos="635000" algn="l"/>
                <a:tab pos="952500" algn="l"/>
                <a:tab pos="1270000" algn="l"/>
                <a:tab pos="1587500" algn="l"/>
                <a:tab pos="1917700" algn="l"/>
                <a:tab pos="2235200" algn="l"/>
                <a:tab pos="2552700" algn="l"/>
                <a:tab pos="2870200" algn="l"/>
                <a:tab pos="3187700" algn="l"/>
                <a:tab pos="3517900" algn="l"/>
                <a:tab pos="3835400" algn="l"/>
              </a:tabLst>
              <a:defRPr spc="0" sz="4410">
                <a:latin typeface="Canela Regular"/>
                <a:ea typeface="Canela Regular"/>
                <a:cs typeface="Canela Regular"/>
                <a:sym typeface="Canela Regular"/>
              </a:defRPr>
            </a:pPr>
          </a:p>
          <a:p>
            <a:pPr algn="l" defTabSz="914400">
              <a:tabLst>
                <a:tab pos="317500" algn="l"/>
                <a:tab pos="635000" algn="l"/>
                <a:tab pos="952500" algn="l"/>
                <a:tab pos="1270000" algn="l"/>
                <a:tab pos="1587500" algn="l"/>
                <a:tab pos="1917700" algn="l"/>
                <a:tab pos="2235200" algn="l"/>
                <a:tab pos="2552700" algn="l"/>
                <a:tab pos="2870200" algn="l"/>
                <a:tab pos="3187700" algn="l"/>
                <a:tab pos="3517900" algn="l"/>
                <a:tab pos="3835400" algn="l"/>
              </a:tabLst>
              <a:defRPr spc="0" sz="4410">
                <a:latin typeface="Canela Regular"/>
                <a:ea typeface="Canela Regular"/>
                <a:cs typeface="Canela Regular"/>
                <a:sym typeface="Canela Regular"/>
              </a:defRPr>
            </a:pPr>
            <a:r>
              <a:t>Makes complaints against professionals for harming the children by promoting time with the other parent</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Lacks empathetic connection to the child.…"/>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r>
              <a:t>Lacks empathetic connection to the child.  </a:t>
            </a: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r>
              <a:t>Ineffective pursuit of the child. Pushes calls and communications, unannounced appearances at school or activities that the child perceives as embarrassing. </a:t>
            </a: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r>
              <a:t>Harsh, rigid, and punitive parenting style (uses authoritarian parenting style as the dominant strategy).  This is particularly damaging when relating to older children who are striving for independence.</a:t>
            </a: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r>
              <a:t>Treats the child as much younger than their age, possibly due to not having spent time with the child for a significant period of time.</a:t>
            </a: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r>
              <a:t>Loses temper, angry, demanding, intimidating character traits, but not to level of abuse. </a:t>
            </a: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r>
              <a:t>Outrage at challenge to his/her authority. </a:t>
            </a: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r>
              <a:t>Apportions blame to widespread sources including other parent, child, extended family, professionals and the court.</a:t>
            </a: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r>
              <a:t>Counter-rejecting behaviour. Passivity or withdrawal in the face of the child’s resistance or rejection of them. </a:t>
            </a: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p>
          <a:p>
            <a:pPr algn="l" defTabSz="914400">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pc="0" sz="3234">
                <a:latin typeface="Canela Regular"/>
                <a:ea typeface="Canela Regular"/>
                <a:cs typeface="Canela Regular"/>
                <a:sym typeface="Canela Regular"/>
              </a:defRPr>
            </a:pPr>
            <a:r>
              <a:t>Attempts to induce guilt. </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7" name="A full analysis of all factors that appear to be contributing to a child’s negative beliefs about a parent before a professional view is reached regarding alienating behaviours.…"/>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algn="l" defTabSz="914400">
              <a:tabLst>
                <a:tab pos="254000" algn="l"/>
                <a:tab pos="508000" algn="l"/>
                <a:tab pos="762000" algn="l"/>
                <a:tab pos="1016000" algn="l"/>
                <a:tab pos="1270000" algn="l"/>
                <a:tab pos="1524000" algn="l"/>
                <a:tab pos="1790700" algn="l"/>
                <a:tab pos="2044700" algn="l"/>
                <a:tab pos="2298700" algn="l"/>
                <a:tab pos="2552700" algn="l"/>
                <a:tab pos="2806700" algn="l"/>
                <a:tab pos="3060700" algn="l"/>
              </a:tabLst>
              <a:defRPr spc="0" sz="3528">
                <a:latin typeface="Canela Regular"/>
                <a:ea typeface="Canela Regular"/>
                <a:cs typeface="Canela Regular"/>
                <a:sym typeface="Canela Regular"/>
              </a:defRPr>
            </a:pPr>
            <a:r>
              <a:t>A full analysis of all factors that appear to be contributing to a child’s negative beliefs about a parent before a professional view is reached regarding alienating behaviours.</a:t>
            </a:r>
          </a:p>
          <a:p>
            <a:pPr algn="l" defTabSz="914400">
              <a:tabLst>
                <a:tab pos="254000" algn="l"/>
                <a:tab pos="508000" algn="l"/>
                <a:tab pos="762000" algn="l"/>
                <a:tab pos="1016000" algn="l"/>
                <a:tab pos="1270000" algn="l"/>
                <a:tab pos="1524000" algn="l"/>
                <a:tab pos="1790700" algn="l"/>
                <a:tab pos="2044700" algn="l"/>
                <a:tab pos="2298700" algn="l"/>
                <a:tab pos="2552700" algn="l"/>
                <a:tab pos="2806700" algn="l"/>
                <a:tab pos="3060700" algn="l"/>
              </a:tabLst>
              <a:defRPr spc="0" sz="3528">
                <a:latin typeface="Canela Regular"/>
                <a:ea typeface="Canela Regular"/>
                <a:cs typeface="Canela Regular"/>
                <a:sym typeface="Canela Regular"/>
              </a:defRPr>
            </a:pPr>
          </a:p>
          <a:p>
            <a:pPr algn="l" defTabSz="914400">
              <a:tabLst>
                <a:tab pos="254000" algn="l"/>
                <a:tab pos="508000" algn="l"/>
                <a:tab pos="762000" algn="l"/>
                <a:tab pos="1016000" algn="l"/>
                <a:tab pos="1270000" algn="l"/>
                <a:tab pos="1524000" algn="l"/>
                <a:tab pos="1790700" algn="l"/>
                <a:tab pos="2044700" algn="l"/>
                <a:tab pos="2298700" algn="l"/>
                <a:tab pos="2552700" algn="l"/>
                <a:tab pos="2806700" algn="l"/>
                <a:tab pos="3060700" algn="l"/>
              </a:tabLst>
              <a:defRPr spc="0" sz="3528">
                <a:latin typeface="Canela Regular"/>
                <a:ea typeface="Canela Regular"/>
                <a:cs typeface="Canela Regular"/>
                <a:sym typeface="Canela Regular"/>
              </a:defRPr>
            </a:pPr>
            <a:r>
              <a:t>A systematic approach in the report, reviewing all possible causes of the resistance or refusal, will help the court reach child rather than adult centred judgements in often highly contested cases.</a:t>
            </a:r>
          </a:p>
          <a:p>
            <a:pPr algn="l" defTabSz="914400">
              <a:tabLst>
                <a:tab pos="254000" algn="l"/>
                <a:tab pos="508000" algn="l"/>
                <a:tab pos="762000" algn="l"/>
                <a:tab pos="1016000" algn="l"/>
                <a:tab pos="1270000" algn="l"/>
                <a:tab pos="1524000" algn="l"/>
                <a:tab pos="1790700" algn="l"/>
                <a:tab pos="2044700" algn="l"/>
                <a:tab pos="2298700" algn="l"/>
                <a:tab pos="2552700" algn="l"/>
                <a:tab pos="2806700" algn="l"/>
                <a:tab pos="3060700" algn="l"/>
              </a:tabLst>
              <a:defRPr spc="0" sz="3528">
                <a:latin typeface="Canela Regular"/>
                <a:ea typeface="Canela Regular"/>
                <a:cs typeface="Canela Regular"/>
                <a:sym typeface="Canela Regular"/>
              </a:defRPr>
            </a:pPr>
          </a:p>
          <a:p>
            <a:pPr algn="l" defTabSz="914400">
              <a:tabLst>
                <a:tab pos="254000" algn="l"/>
                <a:tab pos="508000" algn="l"/>
                <a:tab pos="762000" algn="l"/>
                <a:tab pos="1016000" algn="l"/>
                <a:tab pos="1270000" algn="l"/>
                <a:tab pos="1524000" algn="l"/>
                <a:tab pos="1790700" algn="l"/>
                <a:tab pos="2044700" algn="l"/>
                <a:tab pos="2298700" algn="l"/>
                <a:tab pos="2552700" algn="l"/>
                <a:tab pos="2806700" algn="l"/>
                <a:tab pos="3060700" algn="l"/>
              </a:tabLst>
              <a:defRPr spc="0" sz="3528">
                <a:latin typeface="Canela Regular"/>
                <a:ea typeface="Canela Regular"/>
                <a:cs typeface="Canela Regular"/>
                <a:sym typeface="Canela Regular"/>
              </a:defRPr>
            </a:pPr>
            <a:r>
              <a:t>When alienating behaviour is a feature, because of the polarised nature of the debate about matters as fundamental as its definition and identification, allegations tend to increase in an adversarial court system. This can lead to high levels of blaming and mistrust, which in themselves contribute to the harmful impact on the child.</a:t>
            </a:r>
          </a:p>
          <a:p>
            <a:pPr algn="l" defTabSz="914400">
              <a:tabLst>
                <a:tab pos="254000" algn="l"/>
                <a:tab pos="508000" algn="l"/>
                <a:tab pos="762000" algn="l"/>
                <a:tab pos="1016000" algn="l"/>
                <a:tab pos="1270000" algn="l"/>
                <a:tab pos="1524000" algn="l"/>
                <a:tab pos="1790700" algn="l"/>
                <a:tab pos="2044700" algn="l"/>
                <a:tab pos="2298700" algn="l"/>
                <a:tab pos="2552700" algn="l"/>
                <a:tab pos="2806700" algn="l"/>
                <a:tab pos="3060700" algn="l"/>
              </a:tabLst>
              <a:defRPr spc="0" sz="3528">
                <a:latin typeface="Canela Regular"/>
                <a:ea typeface="Canela Regular"/>
                <a:cs typeface="Canela Regular"/>
                <a:sym typeface="Canela Regular"/>
              </a:defRPr>
            </a:pPr>
          </a:p>
          <a:p>
            <a:pPr algn="l" defTabSz="914400">
              <a:tabLst>
                <a:tab pos="254000" algn="l"/>
                <a:tab pos="508000" algn="l"/>
                <a:tab pos="762000" algn="l"/>
                <a:tab pos="1016000" algn="l"/>
                <a:tab pos="1270000" algn="l"/>
                <a:tab pos="1524000" algn="l"/>
                <a:tab pos="1790700" algn="l"/>
                <a:tab pos="2044700" algn="l"/>
                <a:tab pos="2298700" algn="l"/>
                <a:tab pos="2552700" algn="l"/>
                <a:tab pos="2806700" algn="l"/>
                <a:tab pos="3060700" algn="l"/>
              </a:tabLst>
              <a:defRPr spc="0" sz="3528">
                <a:latin typeface="Canela Regular"/>
                <a:ea typeface="Canela Regular"/>
                <a:cs typeface="Canela Regular"/>
                <a:sym typeface="Canela Regular"/>
              </a:defRPr>
            </a:pPr>
            <a:r>
              <a:t>Maintaining the focus on the impact on the child at all times and making clear links between the analysis and the recommendations can help to avoid the proceedings becoming adult-centric.</a:t>
            </a:r>
          </a:p>
          <a:p>
            <a:pPr algn="l" defTabSz="914400">
              <a:tabLst>
                <a:tab pos="254000" algn="l"/>
                <a:tab pos="508000" algn="l"/>
                <a:tab pos="762000" algn="l"/>
                <a:tab pos="1016000" algn="l"/>
                <a:tab pos="1270000" algn="l"/>
                <a:tab pos="1524000" algn="l"/>
                <a:tab pos="1790700" algn="l"/>
                <a:tab pos="2044700" algn="l"/>
                <a:tab pos="2298700" algn="l"/>
                <a:tab pos="2552700" algn="l"/>
                <a:tab pos="2806700" algn="l"/>
                <a:tab pos="3060700" algn="l"/>
              </a:tabLst>
              <a:defRPr spc="0" sz="3528">
                <a:latin typeface="Canela Regular"/>
                <a:ea typeface="Canela Regular"/>
                <a:cs typeface="Canela Regular"/>
                <a:sym typeface="Canela Regular"/>
              </a:defRPr>
            </a:pPr>
          </a:p>
          <a:p>
            <a:pPr algn="l" defTabSz="914400">
              <a:tabLst>
                <a:tab pos="254000" algn="l"/>
                <a:tab pos="508000" algn="l"/>
                <a:tab pos="762000" algn="l"/>
                <a:tab pos="1016000" algn="l"/>
                <a:tab pos="1270000" algn="l"/>
                <a:tab pos="1524000" algn="l"/>
                <a:tab pos="1790700" algn="l"/>
                <a:tab pos="2044700" algn="l"/>
                <a:tab pos="2298700" algn="l"/>
                <a:tab pos="2552700" algn="l"/>
                <a:tab pos="2806700" algn="l"/>
                <a:tab pos="3060700" algn="l"/>
              </a:tabLst>
              <a:defRPr spc="0" sz="3528">
                <a:latin typeface="Canela Regular"/>
                <a:ea typeface="Canela Regular"/>
                <a:cs typeface="Canela Regular"/>
                <a:sym typeface="Canela Regular"/>
              </a:defRPr>
            </a:pPr>
            <a:r>
              <a:t>In this context, when reporting to court it is helpful to provide a concise description of the child and parental behaviours which inform your analysis and be clear about your observations and what conclusions you are drawing about these.</a:t>
            </a:r>
          </a:p>
          <a:p>
            <a:pPr algn="l" defTabSz="914400">
              <a:tabLst>
                <a:tab pos="254000" algn="l"/>
                <a:tab pos="508000" algn="l"/>
                <a:tab pos="762000" algn="l"/>
                <a:tab pos="1016000" algn="l"/>
                <a:tab pos="1270000" algn="l"/>
                <a:tab pos="1524000" algn="l"/>
                <a:tab pos="1790700" algn="l"/>
                <a:tab pos="2044700" algn="l"/>
                <a:tab pos="2298700" algn="l"/>
                <a:tab pos="2552700" algn="l"/>
                <a:tab pos="2806700" algn="l"/>
                <a:tab pos="3060700" algn="l"/>
              </a:tabLst>
              <a:defRPr spc="0" sz="3528">
                <a:latin typeface="Canela Regular"/>
                <a:ea typeface="Canela Regular"/>
                <a:cs typeface="Canela Regular"/>
                <a:sym typeface="Canela Regular"/>
              </a:defRPr>
            </a:pP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Using a balance sheet approach to inform recommendations…"/>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algn="l" defTabSz="914400">
              <a:tabLst>
                <a:tab pos="317500" algn="l"/>
                <a:tab pos="635000" algn="l"/>
                <a:tab pos="965200" algn="l"/>
                <a:tab pos="1282700" algn="l"/>
                <a:tab pos="1612900" algn="l"/>
                <a:tab pos="1930400" algn="l"/>
                <a:tab pos="2260600" algn="l"/>
                <a:tab pos="2578100" algn="l"/>
                <a:tab pos="2908300" algn="l"/>
                <a:tab pos="3225800" algn="l"/>
                <a:tab pos="3556000" algn="l"/>
                <a:tab pos="3873500" algn="l"/>
              </a:tabLst>
              <a:defRPr spc="0" sz="4459">
                <a:latin typeface="Canela Regular"/>
                <a:ea typeface="Canela Regular"/>
                <a:cs typeface="Canela Regular"/>
                <a:sym typeface="Canela Regular"/>
              </a:defRPr>
            </a:pPr>
            <a:r>
              <a:t>Using a balance sheet approach to inform recommendations</a:t>
            </a:r>
          </a:p>
          <a:p>
            <a:pPr algn="l" defTabSz="914400">
              <a:tabLst>
                <a:tab pos="317500" algn="l"/>
                <a:tab pos="635000" algn="l"/>
                <a:tab pos="965200" algn="l"/>
                <a:tab pos="1282700" algn="l"/>
                <a:tab pos="1612900" algn="l"/>
                <a:tab pos="1930400" algn="l"/>
                <a:tab pos="2260600" algn="l"/>
                <a:tab pos="2578100" algn="l"/>
                <a:tab pos="2908300" algn="l"/>
                <a:tab pos="3225800" algn="l"/>
                <a:tab pos="3556000" algn="l"/>
                <a:tab pos="3873500" algn="l"/>
              </a:tabLst>
              <a:defRPr spc="0" sz="4459">
                <a:latin typeface="Canela Regular"/>
                <a:ea typeface="Canela Regular"/>
                <a:cs typeface="Canela Regular"/>
                <a:sym typeface="Canela Regular"/>
              </a:defRPr>
            </a:pPr>
          </a:p>
          <a:p>
            <a:pPr algn="l" defTabSz="914400">
              <a:tabLst>
                <a:tab pos="317500" algn="l"/>
                <a:tab pos="635000" algn="l"/>
                <a:tab pos="965200" algn="l"/>
                <a:tab pos="1282700" algn="l"/>
                <a:tab pos="1612900" algn="l"/>
                <a:tab pos="1930400" algn="l"/>
                <a:tab pos="2260600" algn="l"/>
                <a:tab pos="2578100" algn="l"/>
                <a:tab pos="2908300" algn="l"/>
                <a:tab pos="3225800" algn="l"/>
                <a:tab pos="3556000" algn="l"/>
                <a:tab pos="3873500" algn="l"/>
              </a:tabLst>
              <a:defRPr spc="0" sz="4459">
                <a:latin typeface="Canela Regular"/>
                <a:ea typeface="Canela Regular"/>
                <a:cs typeface="Canela Regular"/>
                <a:sym typeface="Canela Regular"/>
              </a:defRPr>
            </a:pPr>
            <a:r>
              <a:t>The assessment needs to consider the strengths and risks posed by both parents. We are</a:t>
            </a:r>
          </a:p>
          <a:p>
            <a:pPr algn="l" defTabSz="914400">
              <a:tabLst>
                <a:tab pos="317500" algn="l"/>
                <a:tab pos="635000" algn="l"/>
                <a:tab pos="965200" algn="l"/>
                <a:tab pos="1282700" algn="l"/>
                <a:tab pos="1612900" algn="l"/>
                <a:tab pos="1930400" algn="l"/>
                <a:tab pos="2260600" algn="l"/>
                <a:tab pos="2578100" algn="l"/>
                <a:tab pos="2908300" algn="l"/>
                <a:tab pos="3225800" algn="l"/>
                <a:tab pos="3556000" algn="l"/>
                <a:tab pos="3873500" algn="l"/>
              </a:tabLst>
              <a:defRPr spc="0" sz="4459">
                <a:latin typeface="Canela Regular"/>
                <a:ea typeface="Canela Regular"/>
                <a:cs typeface="Canela Regular"/>
                <a:sym typeface="Canela Regular"/>
              </a:defRPr>
            </a:pPr>
            <a:r>
              <a:t>seeking to ensure that a child has a beneficial relationship with both of their parents where safe,</a:t>
            </a:r>
          </a:p>
          <a:p>
            <a:pPr algn="l" defTabSz="914400">
              <a:tabLst>
                <a:tab pos="317500" algn="l"/>
                <a:tab pos="635000" algn="l"/>
                <a:tab pos="965200" algn="l"/>
                <a:tab pos="1282700" algn="l"/>
                <a:tab pos="1612900" algn="l"/>
                <a:tab pos="1930400" algn="l"/>
                <a:tab pos="2260600" algn="l"/>
                <a:tab pos="2578100" algn="l"/>
                <a:tab pos="2908300" algn="l"/>
                <a:tab pos="3225800" algn="l"/>
                <a:tab pos="3556000" algn="l"/>
                <a:tab pos="3873500" algn="l"/>
              </a:tabLst>
              <a:defRPr spc="0" sz="4459">
                <a:latin typeface="Canela Regular"/>
                <a:ea typeface="Canela Regular"/>
                <a:cs typeface="Canela Regular"/>
                <a:sym typeface="Canela Regular"/>
              </a:defRPr>
            </a:pPr>
            <a:r>
              <a:t>so that they do not go through their formative years without the benefits of a loving relationship</a:t>
            </a:r>
          </a:p>
          <a:p>
            <a:pPr algn="l" defTabSz="914400">
              <a:tabLst>
                <a:tab pos="317500" algn="l"/>
                <a:tab pos="635000" algn="l"/>
                <a:tab pos="965200" algn="l"/>
                <a:tab pos="1282700" algn="l"/>
                <a:tab pos="1612900" algn="l"/>
                <a:tab pos="1930400" algn="l"/>
                <a:tab pos="2260600" algn="l"/>
                <a:tab pos="2578100" algn="l"/>
                <a:tab pos="2908300" algn="l"/>
                <a:tab pos="3225800" algn="l"/>
                <a:tab pos="3556000" algn="l"/>
                <a:tab pos="3873500" algn="l"/>
              </a:tabLst>
              <a:defRPr spc="0" sz="4459">
                <a:latin typeface="Canela Regular"/>
                <a:ea typeface="Canela Regular"/>
                <a:cs typeface="Canela Regular"/>
                <a:sym typeface="Canela Regular"/>
              </a:defRPr>
            </a:pPr>
            <a:r>
              <a:t>with all significant adults.</a:t>
            </a:r>
          </a:p>
          <a:p>
            <a:pPr algn="l" defTabSz="914400">
              <a:tabLst>
                <a:tab pos="317500" algn="l"/>
                <a:tab pos="635000" algn="l"/>
                <a:tab pos="965200" algn="l"/>
                <a:tab pos="1282700" algn="l"/>
                <a:tab pos="1612900" algn="l"/>
                <a:tab pos="1930400" algn="l"/>
                <a:tab pos="2260600" algn="l"/>
                <a:tab pos="2578100" algn="l"/>
                <a:tab pos="2908300" algn="l"/>
                <a:tab pos="3225800" algn="l"/>
                <a:tab pos="3556000" algn="l"/>
                <a:tab pos="3873500" algn="l"/>
              </a:tabLst>
              <a:defRPr spc="0" sz="4459">
                <a:latin typeface="Canela Regular"/>
                <a:ea typeface="Canela Regular"/>
                <a:cs typeface="Canela Regular"/>
                <a:sym typeface="Canela Regular"/>
              </a:defRPr>
            </a:pPr>
          </a:p>
          <a:p>
            <a:pPr algn="l" defTabSz="914400">
              <a:tabLst>
                <a:tab pos="317500" algn="l"/>
                <a:tab pos="635000" algn="l"/>
                <a:tab pos="965200" algn="l"/>
                <a:tab pos="1282700" algn="l"/>
                <a:tab pos="1612900" algn="l"/>
                <a:tab pos="1930400" algn="l"/>
                <a:tab pos="2260600" algn="l"/>
                <a:tab pos="2578100" algn="l"/>
                <a:tab pos="2908300" algn="l"/>
                <a:tab pos="3225800" algn="l"/>
                <a:tab pos="3556000" algn="l"/>
                <a:tab pos="3873500" algn="l"/>
              </a:tabLst>
              <a:defRPr spc="0" sz="4459">
                <a:latin typeface="Canela Regular"/>
                <a:ea typeface="Canela Regular"/>
                <a:cs typeface="Canela Regular"/>
                <a:sym typeface="Canela Regular"/>
              </a:defRPr>
            </a:pPr>
            <a:r>
              <a:t>Taking a balance sheet approach to the welfare analysis, that is a systematic review of pros and</a:t>
            </a:r>
          </a:p>
          <a:p>
            <a:pPr algn="l" defTabSz="914400">
              <a:tabLst>
                <a:tab pos="317500" algn="l"/>
                <a:tab pos="635000" algn="l"/>
                <a:tab pos="965200" algn="l"/>
                <a:tab pos="1282700" algn="l"/>
                <a:tab pos="1612900" algn="l"/>
                <a:tab pos="1930400" algn="l"/>
                <a:tab pos="2260600" algn="l"/>
                <a:tab pos="2578100" algn="l"/>
                <a:tab pos="2908300" algn="l"/>
                <a:tab pos="3225800" algn="l"/>
                <a:tab pos="3556000" algn="l"/>
                <a:tab pos="3873500" algn="l"/>
              </a:tabLst>
              <a:defRPr spc="0" sz="4459">
                <a:latin typeface="Canela Regular"/>
                <a:ea typeface="Canela Regular"/>
                <a:cs typeface="Canela Regular"/>
                <a:sym typeface="Canela Regular"/>
              </a:defRPr>
            </a:pPr>
            <a:r>
              <a:t>cons of each option (see ‘Re B-S (Children) [2013] EWCA Civ 1146’) is helpful in evaluating the</a:t>
            </a:r>
          </a:p>
          <a:p>
            <a:pPr algn="l" defTabSz="914400">
              <a:tabLst>
                <a:tab pos="317500" algn="l"/>
                <a:tab pos="635000" algn="l"/>
                <a:tab pos="965200" algn="l"/>
                <a:tab pos="1282700" algn="l"/>
                <a:tab pos="1612900" algn="l"/>
                <a:tab pos="1930400" algn="l"/>
                <a:tab pos="2260600" algn="l"/>
                <a:tab pos="2578100" algn="l"/>
                <a:tab pos="2908300" algn="l"/>
                <a:tab pos="3225800" algn="l"/>
                <a:tab pos="3556000" algn="l"/>
                <a:tab pos="3873500" algn="l"/>
              </a:tabLst>
              <a:defRPr spc="0" sz="4459">
                <a:latin typeface="Canela Regular"/>
                <a:ea typeface="Canela Regular"/>
                <a:cs typeface="Canela Regular"/>
                <a:sym typeface="Canela Regular"/>
              </a:defRPr>
            </a:pPr>
            <a:r>
              <a:t>impact on the child of all potentially realistic options.</a:t>
            </a:r>
          </a:p>
          <a:p>
            <a:pPr algn="l" defTabSz="914400">
              <a:tabLst>
                <a:tab pos="317500" algn="l"/>
                <a:tab pos="635000" algn="l"/>
                <a:tab pos="965200" algn="l"/>
                <a:tab pos="1282700" algn="l"/>
                <a:tab pos="1612900" algn="l"/>
                <a:tab pos="1930400" algn="l"/>
                <a:tab pos="2260600" algn="l"/>
                <a:tab pos="2578100" algn="l"/>
                <a:tab pos="2908300" algn="l"/>
                <a:tab pos="3225800" algn="l"/>
                <a:tab pos="3556000" algn="l"/>
                <a:tab pos="3873500" algn="l"/>
              </a:tabLst>
              <a:defRPr spc="0" sz="4459">
                <a:latin typeface="Canela Regular"/>
                <a:ea typeface="Canela Regular"/>
                <a:cs typeface="Canela Regular"/>
                <a:sym typeface="Canela Regular"/>
              </a:defRPr>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Re D [2018] EWFC B64…"/>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Re D [2018] EWFC B64</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“in some high conflict private law disputes children do become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alienated from a parent and that sometimes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 perhaps more often than not –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that is caused by the behaviour of the other parent”</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Realistic options could include:…"/>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Realistic options could include:</a:t>
            </a: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marL="1074881" indent="-1074881" algn="l" defTabSz="12700">
              <a:buClr>
                <a:srgbClr val="000000"/>
              </a:buClr>
              <a:buSzPct val="100000"/>
              <a:buAutoNum type="alphaLcParenR" startAt="1"/>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a change in where the child lives</a:t>
            </a: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b) a shared living arrangement</a:t>
            </a: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c) re-introduction of time with the other parent (a range of frequency and duration)</a:t>
            </a:r>
            <a:b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d) no change in arrangements.</a:t>
            </a: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3" name="Realistic options could include:…"/>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Realistic options could include:</a:t>
            </a: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a) a change in where the child lives</a:t>
            </a: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b) a shared living arrangement</a:t>
            </a: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c) re-introduction of time with the other parent (a range of frequency and duration)</a:t>
            </a:r>
            <a:b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d) no change in arrangements.</a:t>
            </a:r>
          </a:p>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Re A (Children : Parental alienation) [2019] EWFC B56…"/>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Re A (Children : Parental alienation) [2019] EWFC B56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“it is my impression that she has, at best, allowed the demonisation of the father</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 and, at worst, actively encouraged this demonisation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on the basis that it is right to do so…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She is unable to perceive herself as being an agent or a cause.”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Re C [2023] EWHC 345 McFarlane P…"/>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Re C [2023] EWHC 345 McFarlane P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Is “the child is reluctant, resisting or refusing to engage in, a relationship with a parent or carer (RRR)”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Re C [2023] EWHC 345 McFarlane P…"/>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Re C [2023] EWHC 345 McFarlane P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Is “the RRR is not consequent on the actions of that parent towards the child or the other parent, which may therefore be an appropriate justified rejection by the child (AJR), or is not caused by any other factor such as the child’s alignment, affinity or attachment (AAA)”; and</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 C [2023] EWHC 345 McFarlane P…"/>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Re C [2023] EWHC 345 McFarlane P </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Has ‘the other parent has engaged in behaviours that have directly or indirectly impacted on the child, leading to the child’s RRR to engage in a relationship with that parent. It is not important to decide whether the alienation is deliberate or not. It is the process that matters, not the motive’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Women’s Aid…"/>
          <p:cNvSpPr txBox="1"/>
          <p:nvPr>
            <p:ph type="body" idx="21"/>
          </p:nvPr>
        </p:nvSpPr>
        <p:spPr>
          <a:xfrm>
            <a:off x="1219200" y="709583"/>
            <a:ext cx="21945599" cy="11882370"/>
          </a:xfrm>
          <a:prstGeom prst="rect">
            <a:avLst/>
          </a:prstGeom>
          <a:extLst>
            <a:ext uri="{C572A759-6A51-4108-AA02-DFA0A04FC94B}">
              <ma14:wrappingTextBoxFlag xmlns:ma14="http://schemas.microsoft.com/office/mac/drawingml/2011/main" val="1"/>
            </a:ext>
          </a:extLst>
        </p:spPr>
        <p:txBody>
          <a:bodyPr/>
          <a:lstStyle/>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mn-lt"/>
                <a:ea typeface="+mn-ea"/>
                <a:cs typeface="+mn-cs"/>
                <a:sym typeface="Canela Bold"/>
              </a:defRPr>
            </a:pPr>
            <a:r>
              <a:t>Women’s Aid</a:t>
            </a: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p>
          <a:p>
            <a: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4900">
                <a:latin typeface="Canela Regular"/>
                <a:ea typeface="Canela Regular"/>
                <a:cs typeface="Canela Regular"/>
                <a:sym typeface="Canela Regular"/>
              </a:defRPr>
            </a:pPr>
            <a:r>
              <a:t>“A dangerous and harmful concept”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1303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2400"/>
          </a:spcBef>
          <a:spcAft>
            <a:spcPts val="0"/>
          </a:spcAft>
          <a:buClrTx/>
          <a:buSzTx/>
          <a:buFontTx/>
          <a:buNone/>
          <a:tabLst/>
          <a:defRPr b="0" baseline="0" cap="none" i="0" spc="0" strike="noStrike" sz="4400" u="none" kumimoji="0" normalizeH="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1303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2400"/>
          </a:spcBef>
          <a:spcAft>
            <a:spcPts val="0"/>
          </a:spcAft>
          <a:buClrTx/>
          <a:buSzTx/>
          <a:buFontTx/>
          <a:buNone/>
          <a:tabLst/>
          <a:defRPr b="0" baseline="0" cap="none" i="0" spc="0" strike="noStrike" sz="4400" u="none" kumimoji="0" normalizeH="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