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8" r:id="rId2"/>
    <p:sldId id="352" r:id="rId3"/>
    <p:sldId id="377" r:id="rId4"/>
    <p:sldId id="307" r:id="rId5"/>
    <p:sldId id="263" r:id="rId6"/>
    <p:sldId id="265" r:id="rId7"/>
    <p:sldId id="264" r:id="rId8"/>
    <p:sldId id="325" r:id="rId9"/>
    <p:sldId id="309" r:id="rId10"/>
    <p:sldId id="347" r:id="rId11"/>
    <p:sldId id="378" r:id="rId12"/>
    <p:sldId id="256" r:id="rId13"/>
    <p:sldId id="358" r:id="rId14"/>
    <p:sldId id="359" r:id="rId15"/>
    <p:sldId id="360" r:id="rId16"/>
    <p:sldId id="361" r:id="rId17"/>
    <p:sldId id="362" r:id="rId18"/>
    <p:sldId id="364" r:id="rId19"/>
    <p:sldId id="365" r:id="rId20"/>
    <p:sldId id="363" r:id="rId21"/>
    <p:sldId id="371" r:id="rId22"/>
    <p:sldId id="366" r:id="rId23"/>
    <p:sldId id="367" r:id="rId24"/>
    <p:sldId id="368" r:id="rId25"/>
    <p:sldId id="369" r:id="rId26"/>
    <p:sldId id="370" r:id="rId27"/>
    <p:sldId id="372" r:id="rId28"/>
    <p:sldId id="379" r:id="rId29"/>
    <p:sldId id="257" r:id="rId30"/>
    <p:sldId id="373" r:id="rId31"/>
    <p:sldId id="374" r:id="rId32"/>
    <p:sldId id="375" r:id="rId33"/>
    <p:sldId id="380" r:id="rId34"/>
    <p:sldId id="376" r:id="rId35"/>
    <p:sldId id="381" r:id="rId36"/>
    <p:sldId id="355" r:id="rId37"/>
    <p:sldId id="357" r:id="rId38"/>
    <p:sldId id="38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36"/>
    <p:restoredTop sz="57677"/>
  </p:normalViewPr>
  <p:slideViewPr>
    <p:cSldViewPr snapToGrid="0">
      <p:cViewPr varScale="1">
        <p:scale>
          <a:sx n="71" d="100"/>
          <a:sy n="71" d="100"/>
        </p:scale>
        <p:origin x="53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9F531E-8C72-2E4D-9D6A-1A59AD2AE6AF}" type="datetimeFigureOut">
              <a:rPr lang="en-US" smtClean="0"/>
              <a:t>6/27/25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84B1D3-5C92-E64A-AD6C-C80B802441AE}" type="slidenum">
              <a:rPr lang="en-US" smtClean="0"/>
              <a:t>‹#›</a:t>
            </a:fld>
            <a:endParaRPr lang="en-US"/>
          </a:p>
        </p:txBody>
      </p:sp>
    </p:spTree>
    <p:extLst>
      <p:ext uri="{BB962C8B-B14F-4D97-AF65-F5344CB8AC3E}">
        <p14:creationId xmlns:p14="http://schemas.microsoft.com/office/powerpoint/2010/main" val="3585761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AFFF4F-87DB-F74B-BB75-96EC8FB3B22A}" type="slidenum">
              <a:rPr lang="en-US" smtClean="0"/>
              <a:t>1</a:t>
            </a:fld>
            <a:endParaRPr lang="en-US"/>
          </a:p>
        </p:txBody>
      </p:sp>
    </p:spTree>
    <p:extLst>
      <p:ext uri="{BB962C8B-B14F-4D97-AF65-F5344CB8AC3E}">
        <p14:creationId xmlns:p14="http://schemas.microsoft.com/office/powerpoint/2010/main" val="2882577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Many of these mechanisms amplify each other, working in vicious cycles for example narrowing of blood vessels causes the support brain cells to swell, which then means they can’t clear up spent neurotransmitters, which then activate cells that are already stressed, which causes them to break down releasing inflammatory mediators that cause further narrowing of blood vessels. It really is a perfect thunderstorm that can propagate through out the brain. </a:t>
            </a:r>
          </a:p>
        </p:txBody>
      </p:sp>
      <p:sp>
        <p:nvSpPr>
          <p:cNvPr id="4" name="Slide Number Placeholder 3"/>
          <p:cNvSpPr>
            <a:spLocks noGrp="1"/>
          </p:cNvSpPr>
          <p:nvPr>
            <p:ph type="sldNum" sz="quarter" idx="10"/>
          </p:nvPr>
        </p:nvSpPr>
        <p:spPr/>
        <p:txBody>
          <a:bodyPr/>
          <a:lstStyle/>
          <a:p>
            <a:fld id="{C7E1FB92-5BA6-2042-B61C-8D6BE1C5EBB1}" type="slidenum">
              <a:rPr lang="en-GB" smtClean="0"/>
              <a:pPr/>
              <a:t>10</a:t>
            </a:fld>
            <a:endParaRPr lang="en-GB"/>
          </a:p>
        </p:txBody>
      </p:sp>
    </p:spTree>
    <p:extLst>
      <p:ext uri="{BB962C8B-B14F-4D97-AF65-F5344CB8AC3E}">
        <p14:creationId xmlns:p14="http://schemas.microsoft.com/office/powerpoint/2010/main" val="2605133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36CCB-5DB1-1BAC-BF44-D05DF86039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216D09-3198-3B58-5E86-FDB23A1BF7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81306B-FCD9-202F-D8D6-F7EC40C6CAB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6DA967-43CF-734C-24A5-93156693CEEE}"/>
              </a:ext>
            </a:extLst>
          </p:cNvPr>
          <p:cNvSpPr>
            <a:spLocks noGrp="1"/>
          </p:cNvSpPr>
          <p:nvPr>
            <p:ph type="sldNum" sz="quarter" idx="5"/>
          </p:nvPr>
        </p:nvSpPr>
        <p:spPr/>
        <p:txBody>
          <a:bodyPr/>
          <a:lstStyle/>
          <a:p>
            <a:fld id="{0D84B1D3-5C92-E64A-AD6C-C80B802441AE}" type="slidenum">
              <a:rPr lang="en-US" smtClean="0"/>
              <a:t>11</a:t>
            </a:fld>
            <a:endParaRPr lang="en-US"/>
          </a:p>
        </p:txBody>
      </p:sp>
    </p:spTree>
    <p:extLst>
      <p:ext uri="{BB962C8B-B14F-4D97-AF65-F5344CB8AC3E}">
        <p14:creationId xmlns:p14="http://schemas.microsoft.com/office/powerpoint/2010/main" val="1404403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Skull fractures are actually quite common</a:t>
            </a:r>
          </a:p>
          <a:p>
            <a:r>
              <a:rPr lang="en-US" dirty="0"/>
              <a:t>On average I see one infant per week with a skull fracture</a:t>
            </a:r>
          </a:p>
          <a:p>
            <a:r>
              <a:rPr lang="en-US" dirty="0"/>
              <a:t>The typical story is a fall from a change table </a:t>
            </a:r>
          </a:p>
          <a:p>
            <a:endParaRPr lang="en-US" dirty="0"/>
          </a:p>
          <a:p>
            <a:r>
              <a:rPr lang="en-US" dirty="0"/>
              <a:t>The typical clinical response is usually quite mild. </a:t>
            </a:r>
          </a:p>
          <a:p>
            <a:endParaRPr lang="en-US" dirty="0"/>
          </a:p>
          <a:p>
            <a:endParaRPr lang="en-US" dirty="0"/>
          </a:p>
        </p:txBody>
      </p:sp>
      <p:sp>
        <p:nvSpPr>
          <p:cNvPr id="4" name="Slide Number Placeholder 3"/>
          <p:cNvSpPr>
            <a:spLocks noGrp="1"/>
          </p:cNvSpPr>
          <p:nvPr>
            <p:ph type="sldNum" sz="quarter" idx="5"/>
          </p:nvPr>
        </p:nvSpPr>
        <p:spPr/>
        <p:txBody>
          <a:bodyPr/>
          <a:lstStyle/>
          <a:p>
            <a:fld id="{0D84B1D3-5C92-E64A-AD6C-C80B802441AE}" type="slidenum">
              <a:rPr lang="en-US" smtClean="0"/>
              <a:t>12</a:t>
            </a:fld>
            <a:endParaRPr lang="en-US"/>
          </a:p>
        </p:txBody>
      </p:sp>
    </p:spTree>
    <p:extLst>
      <p:ext uri="{BB962C8B-B14F-4D97-AF65-F5344CB8AC3E}">
        <p14:creationId xmlns:p14="http://schemas.microsoft.com/office/powerpoint/2010/main" val="3817330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fracture complexity is used to determine the likelihood of NAI with more complex fractures</a:t>
            </a:r>
          </a:p>
          <a:p>
            <a:endParaRPr lang="en-US" dirty="0"/>
          </a:p>
          <a:p>
            <a:endParaRPr lang="en-US" dirty="0"/>
          </a:p>
        </p:txBody>
      </p:sp>
      <p:sp>
        <p:nvSpPr>
          <p:cNvPr id="4" name="Slide Number Placeholder 3"/>
          <p:cNvSpPr>
            <a:spLocks noGrp="1"/>
          </p:cNvSpPr>
          <p:nvPr>
            <p:ph type="sldNum" sz="quarter" idx="5"/>
          </p:nvPr>
        </p:nvSpPr>
        <p:spPr/>
        <p:txBody>
          <a:bodyPr/>
          <a:lstStyle/>
          <a:p>
            <a:fld id="{0D84B1D3-5C92-E64A-AD6C-C80B802441AE}" type="slidenum">
              <a:rPr lang="en-US" smtClean="0"/>
              <a:t>13</a:t>
            </a:fld>
            <a:endParaRPr lang="en-US"/>
          </a:p>
        </p:txBody>
      </p:sp>
    </p:spTree>
    <p:extLst>
      <p:ext uri="{BB962C8B-B14F-4D97-AF65-F5344CB8AC3E}">
        <p14:creationId xmlns:p14="http://schemas.microsoft.com/office/powerpoint/2010/main" val="2461492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a short-distance household fall is sufficient to cause a fracture will depend on various factors (that are difficult to quantify) including the height of the fall, the hardness of the surface, the child’s position as they fall and land, the motion of the body during the fall, and the position and mass</a:t>
            </a:r>
          </a:p>
          <a:p>
            <a:r>
              <a:rPr lang="en-US" dirty="0"/>
              <a:t>of the head.</a:t>
            </a:r>
          </a:p>
          <a:p>
            <a:endParaRPr lang="en-US" dirty="0"/>
          </a:p>
          <a:p>
            <a:r>
              <a:rPr lang="en-US" dirty="0"/>
              <a:t>Scientific studies addressing this question, which consist of case reports, retrospective clinical reviews, and modelled scenarios using cadaveric skulls and mathematical models, suggest that falls from as low as 0.3m will rarely, but very occasionally, result in a skull fracture and that the probability of fracturing the skull from a fall of 1m onto a hard surface is actually quite high.</a:t>
            </a:r>
          </a:p>
        </p:txBody>
      </p:sp>
      <p:sp>
        <p:nvSpPr>
          <p:cNvPr id="4" name="Slide Number Placeholder 3"/>
          <p:cNvSpPr>
            <a:spLocks noGrp="1"/>
          </p:cNvSpPr>
          <p:nvPr>
            <p:ph type="sldNum" sz="quarter" idx="5"/>
          </p:nvPr>
        </p:nvSpPr>
        <p:spPr/>
        <p:txBody>
          <a:bodyPr/>
          <a:lstStyle/>
          <a:p>
            <a:fld id="{0D84B1D3-5C92-E64A-AD6C-C80B802441AE}" type="slidenum">
              <a:rPr lang="en-US" smtClean="0"/>
              <a:t>14</a:t>
            </a:fld>
            <a:endParaRPr lang="en-US"/>
          </a:p>
        </p:txBody>
      </p:sp>
    </p:spTree>
    <p:extLst>
      <p:ext uri="{BB962C8B-B14F-4D97-AF65-F5344CB8AC3E}">
        <p14:creationId xmlns:p14="http://schemas.microsoft.com/office/powerpoint/2010/main" val="3785053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E4C16-E3D4-1F4C-9EAD-5DF80EBCD2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66705D-EDFF-35DC-EF87-D169C4AE5D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161BF6-FE3A-3B67-9DD2-8284D87CC8A5}"/>
              </a:ext>
            </a:extLst>
          </p:cNvPr>
          <p:cNvSpPr>
            <a:spLocks noGrp="1"/>
          </p:cNvSpPr>
          <p:nvPr>
            <p:ph type="body" idx="1"/>
          </p:nvPr>
        </p:nvSpPr>
        <p:spPr/>
        <p:txBody>
          <a:bodyPr/>
          <a:lstStyle/>
          <a:p>
            <a:r>
              <a:rPr lang="en-US" dirty="0"/>
              <a:t>The real world threshold height is 0.5 to 0.6 m</a:t>
            </a:r>
          </a:p>
        </p:txBody>
      </p:sp>
      <p:sp>
        <p:nvSpPr>
          <p:cNvPr id="4" name="Slide Number Placeholder 3">
            <a:extLst>
              <a:ext uri="{FF2B5EF4-FFF2-40B4-BE49-F238E27FC236}">
                <a16:creationId xmlns:a16="http://schemas.microsoft.com/office/drawing/2014/main" id="{0036757E-2780-ECE8-1AC3-44AA6FD3DF63}"/>
              </a:ext>
            </a:extLst>
          </p:cNvPr>
          <p:cNvSpPr>
            <a:spLocks noGrp="1"/>
          </p:cNvSpPr>
          <p:nvPr>
            <p:ph type="sldNum" sz="quarter" idx="5"/>
          </p:nvPr>
        </p:nvSpPr>
        <p:spPr/>
        <p:txBody>
          <a:bodyPr/>
          <a:lstStyle/>
          <a:p>
            <a:fld id="{0D84B1D3-5C92-E64A-AD6C-C80B802441AE}" type="slidenum">
              <a:rPr lang="en-US" smtClean="0"/>
              <a:t>15</a:t>
            </a:fld>
            <a:endParaRPr lang="en-US"/>
          </a:p>
        </p:txBody>
      </p:sp>
    </p:spTree>
    <p:extLst>
      <p:ext uri="{BB962C8B-B14F-4D97-AF65-F5344CB8AC3E}">
        <p14:creationId xmlns:p14="http://schemas.microsoft.com/office/powerpoint/2010/main" val="4036654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features that are useful in ageing a skull fracture are </a:t>
            </a:r>
          </a:p>
        </p:txBody>
      </p:sp>
      <p:sp>
        <p:nvSpPr>
          <p:cNvPr id="4" name="Slide Number Placeholder 3"/>
          <p:cNvSpPr>
            <a:spLocks noGrp="1"/>
          </p:cNvSpPr>
          <p:nvPr>
            <p:ph type="sldNum" sz="quarter" idx="5"/>
          </p:nvPr>
        </p:nvSpPr>
        <p:spPr/>
        <p:txBody>
          <a:bodyPr/>
          <a:lstStyle/>
          <a:p>
            <a:fld id="{0D84B1D3-5C92-E64A-AD6C-C80B802441AE}" type="slidenum">
              <a:rPr lang="en-US" smtClean="0"/>
              <a:t>16</a:t>
            </a:fld>
            <a:endParaRPr lang="en-US"/>
          </a:p>
        </p:txBody>
      </p:sp>
    </p:spTree>
    <p:extLst>
      <p:ext uri="{BB962C8B-B14F-4D97-AF65-F5344CB8AC3E}">
        <p14:creationId xmlns:p14="http://schemas.microsoft.com/office/powerpoint/2010/main" val="2686256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are several large, relatively recent (published since 2000) population-</a:t>
            </a:r>
          </a:p>
          <a:p>
            <a:r>
              <a:rPr lang="en-GB" sz="1200" kern="1200" dirty="0">
                <a:solidFill>
                  <a:schemeClr val="tx1"/>
                </a:solidFill>
                <a:effectLst/>
                <a:latin typeface="+mn-lt"/>
                <a:ea typeface="+mn-ea"/>
                <a:cs typeface="+mn-cs"/>
              </a:rPr>
              <a:t>based studies that give an incidence of 0.02 - 0.06 per 1000 births.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skull fractures can be caused by birth</a:t>
            </a:r>
          </a:p>
          <a:p>
            <a:r>
              <a:rPr lang="en-GB" sz="1200" kern="1200" dirty="0">
                <a:solidFill>
                  <a:schemeClr val="tx1"/>
                </a:solidFill>
                <a:effectLst/>
                <a:latin typeface="+mn-lt"/>
                <a:ea typeface="+mn-ea"/>
                <a:cs typeface="+mn-cs"/>
              </a:rPr>
              <a:t>trauma including spontaneous vaginal delivery without the use of forceps or</a:t>
            </a:r>
          </a:p>
          <a:p>
            <a:r>
              <a:rPr lang="en-GB" sz="1200" kern="1200" dirty="0">
                <a:solidFill>
                  <a:schemeClr val="tx1"/>
                </a:solidFill>
                <a:effectLst/>
                <a:latin typeface="+mn-lt"/>
                <a:ea typeface="+mn-ea"/>
                <a:cs typeface="+mn-cs"/>
              </a:rPr>
              <a:t>vacuum to assist delivery.</a:t>
            </a: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D84B1D3-5C92-E64A-AD6C-C80B802441AE}" type="slidenum">
              <a:rPr lang="en-US" smtClean="0"/>
              <a:t>17</a:t>
            </a:fld>
            <a:endParaRPr lang="en-US"/>
          </a:p>
        </p:txBody>
      </p:sp>
    </p:spTree>
    <p:extLst>
      <p:ext uri="{BB962C8B-B14F-4D97-AF65-F5344CB8AC3E}">
        <p14:creationId xmlns:p14="http://schemas.microsoft.com/office/powerpoint/2010/main" val="1658308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Probably the most important aspect in determining cause of subdural bleeds is there distribution</a:t>
            </a:r>
          </a:p>
        </p:txBody>
      </p:sp>
      <p:sp>
        <p:nvSpPr>
          <p:cNvPr id="4" name="Slide Number Placeholder 3"/>
          <p:cNvSpPr>
            <a:spLocks noGrp="1"/>
          </p:cNvSpPr>
          <p:nvPr>
            <p:ph type="sldNum" sz="quarter" idx="5"/>
          </p:nvPr>
        </p:nvSpPr>
        <p:spPr/>
        <p:txBody>
          <a:bodyPr/>
          <a:lstStyle/>
          <a:p>
            <a:fld id="{0D84B1D3-5C92-E64A-AD6C-C80B802441AE}" type="slidenum">
              <a:rPr lang="en-US" smtClean="0"/>
              <a:t>18</a:t>
            </a:fld>
            <a:endParaRPr lang="en-US"/>
          </a:p>
        </p:txBody>
      </p:sp>
    </p:spTree>
    <p:extLst>
      <p:ext uri="{BB962C8B-B14F-4D97-AF65-F5344CB8AC3E}">
        <p14:creationId xmlns:p14="http://schemas.microsoft.com/office/powerpoint/2010/main" val="2152128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note that SDH associated with abusive NAI are typically low volume </a:t>
            </a:r>
          </a:p>
        </p:txBody>
      </p:sp>
      <p:sp>
        <p:nvSpPr>
          <p:cNvPr id="4" name="Slide Number Placeholder 3"/>
          <p:cNvSpPr>
            <a:spLocks noGrp="1"/>
          </p:cNvSpPr>
          <p:nvPr>
            <p:ph type="sldNum" sz="quarter" idx="5"/>
          </p:nvPr>
        </p:nvSpPr>
        <p:spPr/>
        <p:txBody>
          <a:bodyPr/>
          <a:lstStyle/>
          <a:p>
            <a:fld id="{0D84B1D3-5C92-E64A-AD6C-C80B802441AE}" type="slidenum">
              <a:rPr lang="en-US" smtClean="0"/>
              <a:t>19</a:t>
            </a:fld>
            <a:endParaRPr lang="en-US"/>
          </a:p>
        </p:txBody>
      </p:sp>
    </p:spTree>
    <p:extLst>
      <p:ext uri="{BB962C8B-B14F-4D97-AF65-F5344CB8AC3E}">
        <p14:creationId xmlns:p14="http://schemas.microsoft.com/office/powerpoint/2010/main" val="3446415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AFFF4F-87DB-F74B-BB75-96EC8FB3B22A}" type="slidenum">
              <a:rPr lang="en-US" smtClean="0"/>
              <a:t>2</a:t>
            </a:fld>
            <a:endParaRPr lang="en-US"/>
          </a:p>
        </p:txBody>
      </p:sp>
    </p:spTree>
    <p:extLst>
      <p:ext uri="{BB962C8B-B14F-4D97-AF65-F5344CB8AC3E}">
        <p14:creationId xmlns:p14="http://schemas.microsoft.com/office/powerpoint/2010/main" val="957564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84B1D3-5C92-E64A-AD6C-C80B802441AE}" type="slidenum">
              <a:rPr lang="en-US" smtClean="0"/>
              <a:t>20</a:t>
            </a:fld>
            <a:endParaRPr lang="en-US"/>
          </a:p>
        </p:txBody>
      </p:sp>
    </p:spTree>
    <p:extLst>
      <p:ext uri="{BB962C8B-B14F-4D97-AF65-F5344CB8AC3E}">
        <p14:creationId xmlns:p14="http://schemas.microsoft.com/office/powerpoint/2010/main" val="1621934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Bridging veins cross from the surface of the brain to large draining veins in the midline of the head that are relatively fixed to the skull. Tearing of bridging veins is thought to be the primary cause of subdural and subarachnoid bleeding in traumatic brain injury in infants. Torn/damaged bridging veins are</a:t>
            </a:r>
          </a:p>
          <a:p>
            <a:r>
              <a:rPr lang="en-GB" sz="1200" kern="1200" dirty="0">
                <a:solidFill>
                  <a:schemeClr val="tx1"/>
                </a:solidFill>
                <a:effectLst/>
                <a:latin typeface="+mn-lt"/>
                <a:ea typeface="+mn-ea"/>
                <a:cs typeface="+mn-cs"/>
              </a:rPr>
              <a:t>seen as thrombosed bridging veins on scans.</a:t>
            </a:r>
          </a:p>
          <a:p>
            <a:endParaRPr lang="en-US" dirty="0"/>
          </a:p>
          <a:p>
            <a:r>
              <a:rPr lang="en-GB" sz="1200" kern="1200" dirty="0">
                <a:solidFill>
                  <a:schemeClr val="tx1"/>
                </a:solidFill>
                <a:effectLst/>
                <a:latin typeface="+mn-lt"/>
                <a:ea typeface="+mn-ea"/>
                <a:cs typeface="+mn-cs"/>
              </a:rPr>
              <a:t>Acceleration-deceleration forces that cause the brain to move relative to the skull will tear veins. The acceleration-deceleration forces associated with a shaking injury will readily tear veins, frequently on both sides of the head. </a:t>
            </a:r>
          </a:p>
          <a:p>
            <a:r>
              <a:rPr lang="en-GB" sz="1200" kern="1200" dirty="0">
                <a:solidFill>
                  <a:schemeClr val="tx1"/>
                </a:solidFill>
                <a:effectLst/>
                <a:latin typeface="+mn-lt"/>
                <a:ea typeface="+mn-ea"/>
                <a:cs typeface="+mn-cs"/>
              </a:rPr>
              <a:t>impact type injury will be of sufficient force/energy to cause inertial acceleration-deceleration of the brain that can also tear veins.</a:t>
            </a:r>
          </a:p>
          <a:p>
            <a:endParaRPr lang="en-US" dirty="0"/>
          </a:p>
        </p:txBody>
      </p:sp>
      <p:sp>
        <p:nvSpPr>
          <p:cNvPr id="4" name="Slide Number Placeholder 3"/>
          <p:cNvSpPr>
            <a:spLocks noGrp="1"/>
          </p:cNvSpPr>
          <p:nvPr>
            <p:ph type="sldNum" sz="quarter" idx="5"/>
          </p:nvPr>
        </p:nvSpPr>
        <p:spPr/>
        <p:txBody>
          <a:bodyPr/>
          <a:lstStyle/>
          <a:p>
            <a:fld id="{0D84B1D3-5C92-E64A-AD6C-C80B802441AE}" type="slidenum">
              <a:rPr lang="en-US" smtClean="0"/>
              <a:t>21</a:t>
            </a:fld>
            <a:endParaRPr lang="en-US"/>
          </a:p>
        </p:txBody>
      </p:sp>
    </p:spTree>
    <p:extLst>
      <p:ext uri="{BB962C8B-B14F-4D97-AF65-F5344CB8AC3E}">
        <p14:creationId xmlns:p14="http://schemas.microsoft.com/office/powerpoint/2010/main" val="2258798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84B1D3-5C92-E64A-AD6C-C80B802441AE}" type="slidenum">
              <a:rPr lang="en-US" smtClean="0"/>
              <a:t>22</a:t>
            </a:fld>
            <a:endParaRPr lang="en-US"/>
          </a:p>
        </p:txBody>
      </p:sp>
    </p:spTree>
    <p:extLst>
      <p:ext uri="{BB962C8B-B14F-4D97-AF65-F5344CB8AC3E}">
        <p14:creationId xmlns:p14="http://schemas.microsoft.com/office/powerpoint/2010/main" val="3812335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84B1D3-5C92-E64A-AD6C-C80B802441AE}" type="slidenum">
              <a:rPr lang="en-US" smtClean="0"/>
              <a:t>23</a:t>
            </a:fld>
            <a:endParaRPr lang="en-US"/>
          </a:p>
        </p:txBody>
      </p:sp>
    </p:spTree>
    <p:extLst>
      <p:ext uri="{BB962C8B-B14F-4D97-AF65-F5344CB8AC3E}">
        <p14:creationId xmlns:p14="http://schemas.microsoft.com/office/powerpoint/2010/main" val="1736293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Rooks et al, 46 of 101 infants were found to have evidence of subdural</a:t>
            </a:r>
          </a:p>
          <a:p>
            <a:r>
              <a:rPr lang="en-US" dirty="0" err="1"/>
              <a:t>haemorrhage</a:t>
            </a:r>
            <a:r>
              <a:rPr lang="en-US" dirty="0"/>
              <a:t> on MRI performed within 72h of birth. The subdural </a:t>
            </a:r>
            <a:r>
              <a:rPr lang="en-US" dirty="0" err="1"/>
              <a:t>haemorrhage</a:t>
            </a:r>
            <a:r>
              <a:rPr lang="en-US" dirty="0"/>
              <a:t> was</a:t>
            </a:r>
          </a:p>
          <a:p>
            <a:r>
              <a:rPr lang="en-US" dirty="0"/>
              <a:t>most commonly located at the back of the head. 18 of 46 had follow-up imaging</a:t>
            </a:r>
          </a:p>
          <a:p>
            <a:r>
              <a:rPr lang="en-US" dirty="0"/>
              <a:t>showing resolution of the subdural </a:t>
            </a:r>
            <a:r>
              <a:rPr lang="en-US" dirty="0" err="1"/>
              <a:t>haemorrhage</a:t>
            </a:r>
            <a:r>
              <a:rPr lang="en-US" dirty="0"/>
              <a:t> at 3 months, and most of these</a:t>
            </a:r>
          </a:p>
          <a:p>
            <a:r>
              <a:rPr lang="en-US" dirty="0"/>
              <a:t>(15/16) actually had resolved by 1 month.</a:t>
            </a:r>
          </a:p>
          <a:p>
            <a:endParaRPr lang="en-US" dirty="0"/>
          </a:p>
          <a:p>
            <a:r>
              <a:rPr lang="en-US" dirty="0"/>
              <a:t>Whitby et al, 9 of 111 babies were found to have clinically silent</a:t>
            </a:r>
          </a:p>
          <a:p>
            <a:r>
              <a:rPr lang="en-US" dirty="0"/>
              <a:t>subdural </a:t>
            </a:r>
            <a:r>
              <a:rPr lang="en-US" dirty="0" err="1"/>
              <a:t>haemorrhage</a:t>
            </a:r>
            <a:r>
              <a:rPr lang="en-US" dirty="0"/>
              <a:t> which were all located towards the back of the head. All of</a:t>
            </a:r>
          </a:p>
          <a:p>
            <a:r>
              <a:rPr lang="en-US" dirty="0"/>
              <a:t>these had resolved by 4 weeks. A less sensitive MRI scanner was used in this study</a:t>
            </a:r>
          </a:p>
          <a:p>
            <a:r>
              <a:rPr lang="en-US" dirty="0"/>
              <a:t>compared to the Rooks et al study.</a:t>
            </a:r>
          </a:p>
          <a:p>
            <a:endParaRPr lang="en-US" dirty="0"/>
          </a:p>
          <a:p>
            <a:r>
              <a:rPr lang="en-US" dirty="0"/>
              <a:t> Looney et al, using a high strength MRI scanner similar to Rooks et al, found</a:t>
            </a:r>
          </a:p>
          <a:p>
            <a:r>
              <a:rPr lang="en-US" dirty="0" err="1"/>
              <a:t>haemorrhage</a:t>
            </a:r>
            <a:r>
              <a:rPr lang="en-US" dirty="0"/>
              <a:t> in 17 of 97 infants scanned between 1 and 5 weeks after birth,</a:t>
            </a:r>
          </a:p>
          <a:p>
            <a:r>
              <a:rPr lang="en-US" dirty="0"/>
              <a:t>including 2 infants with subarachnoid </a:t>
            </a:r>
            <a:r>
              <a:rPr lang="en-US" dirty="0" err="1"/>
              <a:t>haemorrhage</a:t>
            </a:r>
            <a:r>
              <a:rPr lang="en-US" dirty="0"/>
              <a:t>.</a:t>
            </a:r>
          </a:p>
        </p:txBody>
      </p:sp>
      <p:sp>
        <p:nvSpPr>
          <p:cNvPr id="4" name="Slide Number Placeholder 3"/>
          <p:cNvSpPr>
            <a:spLocks noGrp="1"/>
          </p:cNvSpPr>
          <p:nvPr>
            <p:ph type="sldNum" sz="quarter" idx="5"/>
          </p:nvPr>
        </p:nvSpPr>
        <p:spPr/>
        <p:txBody>
          <a:bodyPr/>
          <a:lstStyle/>
          <a:p>
            <a:fld id="{0D84B1D3-5C92-E64A-AD6C-C80B802441AE}" type="slidenum">
              <a:rPr lang="en-US" smtClean="0"/>
              <a:t>24</a:t>
            </a:fld>
            <a:endParaRPr lang="en-US"/>
          </a:p>
        </p:txBody>
      </p:sp>
    </p:spTree>
    <p:extLst>
      <p:ext uri="{BB962C8B-B14F-4D97-AF65-F5344CB8AC3E}">
        <p14:creationId xmlns:p14="http://schemas.microsoft.com/office/powerpoint/2010/main" val="1610330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84B1D3-5C92-E64A-AD6C-C80B802441AE}" type="slidenum">
              <a:rPr lang="en-US" smtClean="0"/>
              <a:t>25</a:t>
            </a:fld>
            <a:endParaRPr lang="en-US"/>
          </a:p>
        </p:txBody>
      </p:sp>
    </p:spTree>
    <p:extLst>
      <p:ext uri="{BB962C8B-B14F-4D97-AF65-F5344CB8AC3E}">
        <p14:creationId xmlns:p14="http://schemas.microsoft.com/office/powerpoint/2010/main" val="16837042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84B1D3-5C92-E64A-AD6C-C80B802441AE}" type="slidenum">
              <a:rPr lang="en-US" smtClean="0"/>
              <a:t>26</a:t>
            </a:fld>
            <a:endParaRPr lang="en-US"/>
          </a:p>
        </p:txBody>
      </p:sp>
    </p:spTree>
    <p:extLst>
      <p:ext uri="{BB962C8B-B14F-4D97-AF65-F5344CB8AC3E}">
        <p14:creationId xmlns:p14="http://schemas.microsoft.com/office/powerpoint/2010/main" val="3048170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84B1D3-5C92-E64A-AD6C-C80B802441AE}" type="slidenum">
              <a:rPr lang="en-US" smtClean="0"/>
              <a:t>27</a:t>
            </a:fld>
            <a:endParaRPr lang="en-US"/>
          </a:p>
        </p:txBody>
      </p:sp>
    </p:spTree>
    <p:extLst>
      <p:ext uri="{BB962C8B-B14F-4D97-AF65-F5344CB8AC3E}">
        <p14:creationId xmlns:p14="http://schemas.microsoft.com/office/powerpoint/2010/main" val="15688490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BEF5F-CFCD-CA60-3638-28833A3700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154BB4-D1EB-252D-7D7A-101A36F270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D0D013-EC12-0343-E295-3648F25F26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85B293-3ABF-1BEB-BC0F-9DC06ABAA954}"/>
              </a:ext>
            </a:extLst>
          </p:cNvPr>
          <p:cNvSpPr>
            <a:spLocks noGrp="1"/>
          </p:cNvSpPr>
          <p:nvPr>
            <p:ph type="sldNum" sz="quarter" idx="5"/>
          </p:nvPr>
        </p:nvSpPr>
        <p:spPr/>
        <p:txBody>
          <a:bodyPr/>
          <a:lstStyle/>
          <a:p>
            <a:fld id="{0D84B1D3-5C92-E64A-AD6C-C80B802441AE}" type="slidenum">
              <a:rPr lang="en-US" smtClean="0"/>
              <a:t>28</a:t>
            </a:fld>
            <a:endParaRPr lang="en-US"/>
          </a:p>
        </p:txBody>
      </p:sp>
    </p:spTree>
    <p:extLst>
      <p:ext uri="{BB962C8B-B14F-4D97-AF65-F5344CB8AC3E}">
        <p14:creationId xmlns:p14="http://schemas.microsoft.com/office/powerpoint/2010/main" val="7702830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differential diagnosis is the process whereby medical practitioners determine the nature of a patient’s illness for purposes of diagnosis and possible treatment.</a:t>
            </a:r>
          </a:p>
          <a:p>
            <a:endParaRPr lang="en-US" dirty="0"/>
          </a:p>
          <a:p>
            <a:r>
              <a:rPr lang="en-US" dirty="0"/>
              <a:t>What is the likely cause or differential etiology </a:t>
            </a:r>
          </a:p>
          <a:p>
            <a:r>
              <a:rPr lang="en-US" dirty="0"/>
              <a:t>Both methods require process of elimination reasoning, but they lead to two fundamentally different determinations: Differential diagnosis is used to diagnose the patient’s condition, while differential etiology takes the diagnosis of the patient’s condition as a given and then uses the basic technique of elimination to determine the cause of the patient’s diagnosed condition.</a:t>
            </a:r>
          </a:p>
          <a:p>
            <a:endParaRPr lang="en-US" dirty="0"/>
          </a:p>
          <a:p>
            <a:r>
              <a:rPr lang="en-US" dirty="0"/>
              <a:t>Although the distinction may seem slight, the implications are far-reaching. From a practical standpoint, doctors regularly engage differential diagnosis to identify the disease or illness responsible for the patient’s symptoms. Once the illness is identified the physician can determine the most appropriate treatment, i.e., additional testing, medication, or surgery.[14] Because physicians are primarily concerned with diagnosis and treatment, they rarely pursue the question of what caused the illness or disease, because in the medical context, the cause of the disease is irrelevant.</a:t>
            </a:r>
          </a:p>
          <a:p>
            <a:endParaRPr lang="en-US" dirty="0"/>
          </a:p>
          <a:p>
            <a:endParaRPr lang="en-US" dirty="0"/>
          </a:p>
          <a:p>
            <a:r>
              <a:rPr lang="en-US" dirty="0"/>
              <a:t>Thrombosed bridging veins</a:t>
            </a:r>
          </a:p>
        </p:txBody>
      </p:sp>
      <p:sp>
        <p:nvSpPr>
          <p:cNvPr id="4" name="Slide Number Placeholder 3"/>
          <p:cNvSpPr>
            <a:spLocks noGrp="1"/>
          </p:cNvSpPr>
          <p:nvPr>
            <p:ph type="sldNum" sz="quarter" idx="5"/>
          </p:nvPr>
        </p:nvSpPr>
        <p:spPr/>
        <p:txBody>
          <a:bodyPr/>
          <a:lstStyle/>
          <a:p>
            <a:fld id="{0D84B1D3-5C92-E64A-AD6C-C80B802441AE}" type="slidenum">
              <a:rPr lang="en-US" smtClean="0"/>
              <a:t>29</a:t>
            </a:fld>
            <a:endParaRPr lang="en-US"/>
          </a:p>
        </p:txBody>
      </p:sp>
    </p:spTree>
    <p:extLst>
      <p:ext uri="{BB962C8B-B14F-4D97-AF65-F5344CB8AC3E}">
        <p14:creationId xmlns:p14="http://schemas.microsoft.com/office/powerpoint/2010/main" val="1916492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84B1D3-5C92-E64A-AD6C-C80B802441AE}" type="slidenum">
              <a:rPr lang="en-US" smtClean="0"/>
              <a:t>3</a:t>
            </a:fld>
            <a:endParaRPr lang="en-US"/>
          </a:p>
        </p:txBody>
      </p:sp>
    </p:spTree>
    <p:extLst>
      <p:ext uri="{BB962C8B-B14F-4D97-AF65-F5344CB8AC3E}">
        <p14:creationId xmlns:p14="http://schemas.microsoft.com/office/powerpoint/2010/main" val="12845058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this mirrors much of what I’ve presented thus far. We have the diagnoses (the skull fracture, the subdural bleed) and we work backwards to determine cause.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summary to the principal lesions associated with infant TBI, this is my general schema of their likelihood of being caused by NAI</a:t>
            </a:r>
          </a:p>
          <a:p>
            <a:endParaRPr lang="en-US" dirty="0"/>
          </a:p>
          <a:p>
            <a:r>
              <a:rPr lang="en-US" dirty="0"/>
              <a:t>So in general, multi-focal SHD + … is much more likely to be caused by NAI compared to say a simple skull fracture. This is of course without considering any other factors</a:t>
            </a:r>
          </a:p>
        </p:txBody>
      </p:sp>
      <p:sp>
        <p:nvSpPr>
          <p:cNvPr id="4" name="Slide Number Placeholder 3"/>
          <p:cNvSpPr>
            <a:spLocks noGrp="1"/>
          </p:cNvSpPr>
          <p:nvPr>
            <p:ph type="sldNum" sz="quarter" idx="5"/>
          </p:nvPr>
        </p:nvSpPr>
        <p:spPr/>
        <p:txBody>
          <a:bodyPr/>
          <a:lstStyle/>
          <a:p>
            <a:fld id="{0D84B1D3-5C92-E64A-AD6C-C80B802441AE}" type="slidenum">
              <a:rPr lang="en-US" smtClean="0"/>
              <a:t>30</a:t>
            </a:fld>
            <a:endParaRPr lang="en-US"/>
          </a:p>
        </p:txBody>
      </p:sp>
    </p:spTree>
    <p:extLst>
      <p:ext uri="{BB962C8B-B14F-4D97-AF65-F5344CB8AC3E}">
        <p14:creationId xmlns:p14="http://schemas.microsoft.com/office/powerpoint/2010/main" val="347561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Taught that 80% of understanding what’s wrong with a patient is from the history</a:t>
            </a:r>
          </a:p>
          <a:p>
            <a:endParaRPr lang="en-US" dirty="0"/>
          </a:p>
          <a:p>
            <a:r>
              <a:rPr lang="en-US" dirty="0"/>
              <a:t>And so working forwards, considering the histories given by parents and their consistency with the diagnosis, we have consider the proposed mechanism of accidental injury. </a:t>
            </a:r>
          </a:p>
          <a:p>
            <a:endParaRPr lang="en-US" dirty="0"/>
          </a:p>
          <a:p>
            <a:r>
              <a:rPr lang="en-US" dirty="0"/>
              <a:t>Most commonly falls. From retrospective studies and also from my clinical experience, we know that infants that are dropped frequently suffer skull fractures and or intracranial </a:t>
            </a:r>
            <a:r>
              <a:rPr lang="en-US" dirty="0" err="1"/>
              <a:t>haemorrhage</a:t>
            </a:r>
            <a:r>
              <a:rPr lang="en-US" dirty="0"/>
              <a:t>.</a:t>
            </a:r>
          </a:p>
          <a:p>
            <a:endParaRPr lang="en-US" dirty="0"/>
          </a:p>
          <a:p>
            <a:r>
              <a:rPr lang="en-US" dirty="0"/>
              <a:t>One of the difficulties in determining cause is that occasionally a simple fall will cause multi-focal ICH..</a:t>
            </a:r>
          </a:p>
        </p:txBody>
      </p:sp>
      <p:sp>
        <p:nvSpPr>
          <p:cNvPr id="4" name="Slide Number Placeholder 3"/>
          <p:cNvSpPr>
            <a:spLocks noGrp="1"/>
          </p:cNvSpPr>
          <p:nvPr>
            <p:ph type="sldNum" sz="quarter" idx="5"/>
          </p:nvPr>
        </p:nvSpPr>
        <p:spPr/>
        <p:txBody>
          <a:bodyPr/>
          <a:lstStyle/>
          <a:p>
            <a:fld id="{0D84B1D3-5C92-E64A-AD6C-C80B802441AE}" type="slidenum">
              <a:rPr lang="en-US" smtClean="0"/>
              <a:t>31</a:t>
            </a:fld>
            <a:endParaRPr lang="en-US"/>
          </a:p>
        </p:txBody>
      </p:sp>
    </p:spTree>
    <p:extLst>
      <p:ext uri="{BB962C8B-B14F-4D97-AF65-F5344CB8AC3E}">
        <p14:creationId xmlns:p14="http://schemas.microsoft.com/office/powerpoint/2010/main" val="24998357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C2FDA-64B0-EF65-3BBD-AEA955D77B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2ADAF3-221B-E54F-3874-1A8B7FE365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34F79D-68F8-A1BE-E2E3-4895651A2B91}"/>
              </a:ext>
            </a:extLst>
          </p:cNvPr>
          <p:cNvSpPr>
            <a:spLocks noGrp="1"/>
          </p:cNvSpPr>
          <p:nvPr>
            <p:ph type="body" idx="1"/>
          </p:nvPr>
        </p:nvSpPr>
        <p:spPr/>
        <p:txBody>
          <a:bodyPr/>
          <a:lstStyle/>
          <a:p>
            <a:r>
              <a:rPr lang="en-US" dirty="0"/>
              <a:t>I’ve already discussed the features of encephalopathy that characterize shaking injury.</a:t>
            </a:r>
          </a:p>
          <a:p>
            <a:r>
              <a:rPr lang="en-US" dirty="0"/>
              <a:t>Often the description of the clinical presentation before the ambulance is called can give some clues as to the timing of a brain injury. Typically when an infant presents collapsed for example not breathing associated with a floppy episode, the likelihood is that the episode of trauma that caused the brain injury occurred in the moments before the collapse, within minutes of the paramedics being called. </a:t>
            </a:r>
          </a:p>
        </p:txBody>
      </p:sp>
      <p:sp>
        <p:nvSpPr>
          <p:cNvPr id="4" name="Slide Number Placeholder 3">
            <a:extLst>
              <a:ext uri="{FF2B5EF4-FFF2-40B4-BE49-F238E27FC236}">
                <a16:creationId xmlns:a16="http://schemas.microsoft.com/office/drawing/2014/main" id="{48AA32CB-A343-2DF2-126A-C1102B0FBE26}"/>
              </a:ext>
            </a:extLst>
          </p:cNvPr>
          <p:cNvSpPr>
            <a:spLocks noGrp="1"/>
          </p:cNvSpPr>
          <p:nvPr>
            <p:ph type="sldNum" sz="quarter" idx="5"/>
          </p:nvPr>
        </p:nvSpPr>
        <p:spPr/>
        <p:txBody>
          <a:bodyPr/>
          <a:lstStyle/>
          <a:p>
            <a:fld id="{0D84B1D3-5C92-E64A-AD6C-C80B802441AE}" type="slidenum">
              <a:rPr lang="en-US" smtClean="0"/>
              <a:t>32</a:t>
            </a:fld>
            <a:endParaRPr lang="en-US"/>
          </a:p>
        </p:txBody>
      </p:sp>
    </p:spTree>
    <p:extLst>
      <p:ext uri="{BB962C8B-B14F-4D97-AF65-F5344CB8AC3E}">
        <p14:creationId xmlns:p14="http://schemas.microsoft.com/office/powerpoint/2010/main" val="9437877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F9338-EED5-E33D-26FC-3359BDE747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305949-CBF8-3DB1-C660-89796DC4DD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F04ABF-1AA0-11C6-E8BB-6FC37ED57B09}"/>
              </a:ext>
            </a:extLst>
          </p:cNvPr>
          <p:cNvSpPr>
            <a:spLocks noGrp="1"/>
          </p:cNvSpPr>
          <p:nvPr>
            <p:ph type="body" idx="1"/>
          </p:nvPr>
        </p:nvSpPr>
        <p:spPr/>
        <p:txBody>
          <a:bodyPr/>
          <a:lstStyle/>
          <a:p>
            <a:r>
              <a:rPr lang="en-US" dirty="0"/>
              <a:t>However, features of encephalopathy overlap with BRUE</a:t>
            </a:r>
          </a:p>
        </p:txBody>
      </p:sp>
      <p:sp>
        <p:nvSpPr>
          <p:cNvPr id="4" name="Slide Number Placeholder 3">
            <a:extLst>
              <a:ext uri="{FF2B5EF4-FFF2-40B4-BE49-F238E27FC236}">
                <a16:creationId xmlns:a16="http://schemas.microsoft.com/office/drawing/2014/main" id="{A4F7F81E-95E2-5853-C912-2B7C74226009}"/>
              </a:ext>
            </a:extLst>
          </p:cNvPr>
          <p:cNvSpPr>
            <a:spLocks noGrp="1"/>
          </p:cNvSpPr>
          <p:nvPr>
            <p:ph type="sldNum" sz="quarter" idx="5"/>
          </p:nvPr>
        </p:nvSpPr>
        <p:spPr/>
        <p:txBody>
          <a:bodyPr/>
          <a:lstStyle/>
          <a:p>
            <a:fld id="{0D84B1D3-5C92-E64A-AD6C-C80B802441AE}" type="slidenum">
              <a:rPr lang="en-US" smtClean="0"/>
              <a:t>33</a:t>
            </a:fld>
            <a:endParaRPr lang="en-US"/>
          </a:p>
        </p:txBody>
      </p:sp>
    </p:spTree>
    <p:extLst>
      <p:ext uri="{BB962C8B-B14F-4D97-AF65-F5344CB8AC3E}">
        <p14:creationId xmlns:p14="http://schemas.microsoft.com/office/powerpoint/2010/main" val="3928901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5DCA1-EF1D-4C2D-07E8-23D3D1B029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4FB52E-9FB1-1E01-2A5E-2DB5B34DB2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2527DB-9A00-50A9-252E-A09C4D4A0407}"/>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But inherent to what happens with a BRUE is that it is transient, which distinguishes it from encephalopathy associated with a brain injury.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Sometimes a carer will explain that they shook an infant in response to a BRUE like episode.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And that there is one of the boundary lines of the medical evidence as it is conceivable that a caregiver shaking an infant in panic might cause a similar pattern of injury to a caregiver that shakes an infant out of frustration</a:t>
            </a:r>
          </a:p>
          <a:p>
            <a:endParaRPr lang="en-GB"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B5D71F62-D67F-4C09-684D-7ABBF2D0A5A5}"/>
              </a:ext>
            </a:extLst>
          </p:cNvPr>
          <p:cNvSpPr>
            <a:spLocks noGrp="1"/>
          </p:cNvSpPr>
          <p:nvPr>
            <p:ph type="sldNum" sz="quarter" idx="5"/>
          </p:nvPr>
        </p:nvSpPr>
        <p:spPr/>
        <p:txBody>
          <a:bodyPr/>
          <a:lstStyle/>
          <a:p>
            <a:fld id="{0D84B1D3-5C92-E64A-AD6C-C80B802441AE}" type="slidenum">
              <a:rPr lang="en-US" smtClean="0"/>
              <a:t>34</a:t>
            </a:fld>
            <a:endParaRPr lang="en-US"/>
          </a:p>
        </p:txBody>
      </p:sp>
    </p:spTree>
    <p:extLst>
      <p:ext uri="{BB962C8B-B14F-4D97-AF65-F5344CB8AC3E}">
        <p14:creationId xmlns:p14="http://schemas.microsoft.com/office/powerpoint/2010/main" val="17548983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83E13-EFE0-FD3E-16AC-DE4D827373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E70B0C-1030-F83C-EBDB-0B932C08BC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7DB6F3-BC75-0032-5FC0-F8CBBA9B6927}"/>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Often I’m asked to give a degree of likelihood for a particular cause of a brain injury in a particular child.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However, this can be difficult (on the medical evidence alone) when both accidental and non-accidental injury remain plausible causes. At a population level, it might be much more likely that a multi-focal subdural bleed is caused by shaking but rarely it can be caused by a household fall, and if there is a history given of a household fall, it can be difficult to say one is more likely than the other;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 you have competing factors of population level statistics versus the veracity of the history – the only expertise I have in determining the veracity of the history are the population level statistics; there is a degree of circularity. Which also complicates our understanding of the scientific literature which are predominantly retrospective analyses and therefore subject to this circularity bias.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35F5CE84-7D23-67E9-799A-765A074EF427}"/>
              </a:ext>
            </a:extLst>
          </p:cNvPr>
          <p:cNvSpPr>
            <a:spLocks noGrp="1"/>
          </p:cNvSpPr>
          <p:nvPr>
            <p:ph type="sldNum" sz="quarter" idx="5"/>
          </p:nvPr>
        </p:nvSpPr>
        <p:spPr/>
        <p:txBody>
          <a:bodyPr/>
          <a:lstStyle/>
          <a:p>
            <a:fld id="{0D84B1D3-5C92-E64A-AD6C-C80B802441AE}" type="slidenum">
              <a:rPr lang="en-US" smtClean="0"/>
              <a:t>35</a:t>
            </a:fld>
            <a:endParaRPr lang="en-US"/>
          </a:p>
        </p:txBody>
      </p:sp>
    </p:spTree>
    <p:extLst>
      <p:ext uri="{BB962C8B-B14F-4D97-AF65-F5344CB8AC3E}">
        <p14:creationId xmlns:p14="http://schemas.microsoft.com/office/powerpoint/2010/main" val="27044180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EC621-A9FC-5C4B-9A3A-8E4136E7B9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5F6423-FBDC-542B-3CED-168F3C77AF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DE9B7C-C953-1474-3B37-12592B4D65CC}"/>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Often rare is conflated with likelihood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Brain </a:t>
            </a:r>
            <a:r>
              <a:rPr lang="en-US" dirty="0" err="1"/>
              <a:t>tumours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 a rare disease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40 per million per year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4 per 100 000</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0.4 per 10 000</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1 in 25 000</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E3B304A0-1173-E17D-6C24-D4835637870F}"/>
              </a:ext>
            </a:extLst>
          </p:cNvPr>
          <p:cNvSpPr>
            <a:spLocks noGrp="1"/>
          </p:cNvSpPr>
          <p:nvPr>
            <p:ph type="sldNum" sz="quarter" idx="5"/>
          </p:nvPr>
        </p:nvSpPr>
        <p:spPr/>
        <p:txBody>
          <a:bodyPr/>
          <a:lstStyle/>
          <a:p>
            <a:fld id="{0D84B1D3-5C92-E64A-AD6C-C80B802441AE}" type="slidenum">
              <a:rPr lang="en-US" smtClean="0"/>
              <a:t>36</a:t>
            </a:fld>
            <a:endParaRPr lang="en-US"/>
          </a:p>
        </p:txBody>
      </p:sp>
    </p:spTree>
    <p:extLst>
      <p:ext uri="{BB962C8B-B14F-4D97-AF65-F5344CB8AC3E}">
        <p14:creationId xmlns:p14="http://schemas.microsoft.com/office/powerpoint/2010/main" val="19039985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7A9E5-5AD2-6AA2-FFD0-A30798D1F9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8DF933-725D-C12E-2538-5E7885B6E7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1CB495-D205-B567-FC56-AF1926380D66}"/>
              </a:ext>
            </a:extLst>
          </p:cNvPr>
          <p:cNvSpPr>
            <a:spLocks noGrp="1"/>
          </p:cNvSpPr>
          <p:nvPr>
            <p:ph type="body" idx="1"/>
          </p:nvPr>
        </p:nvSpPr>
        <p:spPr/>
        <p:txBody>
          <a:bodyPr/>
          <a:lstStyle/>
          <a:p>
            <a:r>
              <a:rPr lang="en-US" dirty="0"/>
              <a:t>Taught that 80% of understanding what’s wrong with a patient is from the history</a:t>
            </a:r>
          </a:p>
        </p:txBody>
      </p:sp>
      <p:sp>
        <p:nvSpPr>
          <p:cNvPr id="4" name="Slide Number Placeholder 3">
            <a:extLst>
              <a:ext uri="{FF2B5EF4-FFF2-40B4-BE49-F238E27FC236}">
                <a16:creationId xmlns:a16="http://schemas.microsoft.com/office/drawing/2014/main" id="{9326218D-95F7-4E09-C3B6-0AA5375BCD53}"/>
              </a:ext>
            </a:extLst>
          </p:cNvPr>
          <p:cNvSpPr>
            <a:spLocks noGrp="1"/>
          </p:cNvSpPr>
          <p:nvPr>
            <p:ph type="sldNum" sz="quarter" idx="5"/>
          </p:nvPr>
        </p:nvSpPr>
        <p:spPr/>
        <p:txBody>
          <a:bodyPr/>
          <a:lstStyle/>
          <a:p>
            <a:fld id="{0D84B1D3-5C92-E64A-AD6C-C80B802441AE}" type="slidenum">
              <a:rPr lang="en-US" smtClean="0"/>
              <a:t>37</a:t>
            </a:fld>
            <a:endParaRPr lang="en-US"/>
          </a:p>
        </p:txBody>
      </p:sp>
    </p:spTree>
    <p:extLst>
      <p:ext uri="{BB962C8B-B14F-4D97-AF65-F5344CB8AC3E}">
        <p14:creationId xmlns:p14="http://schemas.microsoft.com/office/powerpoint/2010/main" val="829984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7AE53-DD6F-EB7B-1E8D-BC30C7BCEC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D520CF-2B99-5D58-3B03-DC29C7F26A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8FAC10-7ED6-077F-78A2-0E31E8A8B23F}"/>
              </a:ext>
            </a:extLst>
          </p:cNvPr>
          <p:cNvSpPr>
            <a:spLocks noGrp="1"/>
          </p:cNvSpPr>
          <p:nvPr>
            <p:ph type="body" idx="1"/>
          </p:nvPr>
        </p:nvSpPr>
        <p:spPr/>
        <p:txBody>
          <a:bodyPr/>
          <a:lstStyle/>
          <a:p>
            <a:r>
              <a:rPr lang="en-US" dirty="0"/>
              <a:t>Taught that 80% of understanding what’s wrong with a patient is from the history</a:t>
            </a:r>
          </a:p>
        </p:txBody>
      </p:sp>
      <p:sp>
        <p:nvSpPr>
          <p:cNvPr id="4" name="Slide Number Placeholder 3">
            <a:extLst>
              <a:ext uri="{FF2B5EF4-FFF2-40B4-BE49-F238E27FC236}">
                <a16:creationId xmlns:a16="http://schemas.microsoft.com/office/drawing/2014/main" id="{B652129B-90D8-CAC8-6DB7-30CD77A4E9EB}"/>
              </a:ext>
            </a:extLst>
          </p:cNvPr>
          <p:cNvSpPr>
            <a:spLocks noGrp="1"/>
          </p:cNvSpPr>
          <p:nvPr>
            <p:ph type="sldNum" sz="quarter" idx="5"/>
          </p:nvPr>
        </p:nvSpPr>
        <p:spPr/>
        <p:txBody>
          <a:bodyPr/>
          <a:lstStyle/>
          <a:p>
            <a:fld id="{0D84B1D3-5C92-E64A-AD6C-C80B802441AE}" type="slidenum">
              <a:rPr lang="en-US" smtClean="0"/>
              <a:t>38</a:t>
            </a:fld>
            <a:endParaRPr lang="en-US"/>
          </a:p>
        </p:txBody>
      </p:sp>
    </p:spTree>
    <p:extLst>
      <p:ext uri="{BB962C8B-B14F-4D97-AF65-F5344CB8AC3E}">
        <p14:creationId xmlns:p14="http://schemas.microsoft.com/office/powerpoint/2010/main" val="317213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mn-cs"/>
              </a:rPr>
              <a:t>There are important differences between adults and children. It is inappropriate to extrapolate our experiences of adult traumatic brain injury (TBI) to </a:t>
            </a:r>
            <a:r>
              <a:rPr lang="en-US" sz="1200" kern="1200" dirty="0" err="1">
                <a:solidFill>
                  <a:schemeClr val="tx1"/>
                </a:solidFill>
                <a:effectLst/>
                <a:latin typeface="+mn-lt"/>
                <a:ea typeface="ＭＳ Ｐゴシック" charset="0"/>
                <a:cs typeface="+mn-cs"/>
              </a:rPr>
              <a:t>paediatric</a:t>
            </a:r>
            <a:r>
              <a:rPr lang="en-US" sz="1200" kern="1200" dirty="0">
                <a:solidFill>
                  <a:schemeClr val="tx1"/>
                </a:solidFill>
                <a:effectLst/>
                <a:latin typeface="+mn-lt"/>
                <a:ea typeface="ＭＳ Ｐゴシック" charset="0"/>
                <a:cs typeface="+mn-cs"/>
              </a:rPr>
              <a:t> patients.</a:t>
            </a:r>
          </a:p>
          <a:p>
            <a:r>
              <a:rPr lang="en-US" sz="1200" kern="1200" dirty="0">
                <a:solidFill>
                  <a:schemeClr val="tx1"/>
                </a:solidFill>
                <a:effectLst/>
                <a:latin typeface="+mn-lt"/>
                <a:ea typeface="ＭＳ Ｐゴシック" charset="0"/>
                <a:cs typeface="+mn-cs"/>
              </a:rPr>
              <a:t>Firstly, the mechanisms that cause TBI vary depending on age. For instance, NAI in infants which is a diffuse and repetitive injury is quite different to the falls, skateboard and road accidents that are more common in older children. </a:t>
            </a:r>
          </a:p>
          <a:p>
            <a:r>
              <a:rPr lang="en-US" sz="1200" kern="1200" dirty="0">
                <a:solidFill>
                  <a:schemeClr val="tx1"/>
                </a:solidFill>
                <a:effectLst/>
                <a:latin typeface="+mn-lt"/>
                <a:ea typeface="ＭＳ Ｐゴシック" charset="0"/>
                <a:cs typeface="+mn-cs"/>
              </a:rPr>
              <a:t>Secondly, constitutional factors in children result in different injuries based on age. Children have proportionally large heads, weak neck muscles, more pliable skulls, and age dependent differences in the </a:t>
            </a:r>
            <a:r>
              <a:rPr lang="en-US" sz="1200" kern="1200" dirty="0" err="1">
                <a:solidFill>
                  <a:schemeClr val="tx1"/>
                </a:solidFill>
                <a:effectLst/>
                <a:latin typeface="+mn-lt"/>
                <a:ea typeface="ＭＳ Ｐゴシック" charset="0"/>
                <a:cs typeface="+mn-cs"/>
              </a:rPr>
              <a:t>behaviour</a:t>
            </a:r>
            <a:r>
              <a:rPr lang="en-US" sz="1200" kern="1200" dirty="0">
                <a:solidFill>
                  <a:schemeClr val="tx1"/>
                </a:solidFill>
                <a:effectLst/>
                <a:latin typeface="+mn-lt"/>
                <a:ea typeface="ＭＳ Ｐゴシック" charset="0"/>
                <a:cs typeface="+mn-cs"/>
              </a:rPr>
              <a:t> of cerebrospinal fluid and other neurobiological differences that impact the physiology of TBI. </a:t>
            </a:r>
          </a:p>
          <a:p>
            <a:endParaRPr lang="en-US" sz="1200" kern="1200" dirty="0">
              <a:solidFill>
                <a:schemeClr val="tx1"/>
              </a:solidFill>
              <a:effectLst/>
              <a:latin typeface="+mn-lt"/>
              <a:ea typeface="ＭＳ Ｐゴシック" charset="0"/>
              <a:cs typeface="+mn-cs"/>
            </a:endParaRPr>
          </a:p>
        </p:txBody>
      </p:sp>
      <p:sp>
        <p:nvSpPr>
          <p:cNvPr id="4" name="Slide Number Placeholder 3"/>
          <p:cNvSpPr>
            <a:spLocks noGrp="1"/>
          </p:cNvSpPr>
          <p:nvPr>
            <p:ph type="sldNum" sz="quarter" idx="10"/>
          </p:nvPr>
        </p:nvSpPr>
        <p:spPr/>
        <p:txBody>
          <a:bodyPr/>
          <a:lstStyle/>
          <a:p>
            <a:fld id="{C7E1FB92-5BA6-2042-B61C-8D6BE1C5EBB1}" type="slidenum">
              <a:rPr lang="en-GB" smtClean="0"/>
              <a:pPr/>
              <a:t>4</a:t>
            </a:fld>
            <a:endParaRPr lang="en-GB"/>
          </a:p>
        </p:txBody>
      </p:sp>
    </p:spTree>
    <p:extLst>
      <p:ext uri="{BB962C8B-B14F-4D97-AF65-F5344CB8AC3E}">
        <p14:creationId xmlns:p14="http://schemas.microsoft.com/office/powerpoint/2010/main" val="2140060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TBI is a very heterogenous disease and therefore it’s helpful in terms of treating it and predicting outcomes to </a:t>
            </a:r>
            <a:r>
              <a:rPr lang="en-US" dirty="0" err="1"/>
              <a:t>categorise</a:t>
            </a:r>
            <a:r>
              <a:rPr lang="en-US" dirty="0"/>
              <a:t> it, which can be done on the basis of mechanism in terms of </a:t>
            </a:r>
          </a:p>
        </p:txBody>
      </p:sp>
      <p:sp>
        <p:nvSpPr>
          <p:cNvPr id="4" name="Slide Number Placeholder 3"/>
          <p:cNvSpPr>
            <a:spLocks noGrp="1"/>
          </p:cNvSpPr>
          <p:nvPr>
            <p:ph type="sldNum" sz="quarter" idx="5"/>
          </p:nvPr>
        </p:nvSpPr>
        <p:spPr/>
        <p:txBody>
          <a:bodyPr/>
          <a:lstStyle/>
          <a:p>
            <a:fld id="{64AFFF4F-87DB-F74B-BB75-96EC8FB3B22A}" type="slidenum">
              <a:rPr lang="en-US" smtClean="0"/>
              <a:t>5</a:t>
            </a:fld>
            <a:endParaRPr lang="en-US"/>
          </a:p>
        </p:txBody>
      </p:sp>
    </p:spTree>
    <p:extLst>
      <p:ext uri="{BB962C8B-B14F-4D97-AF65-F5344CB8AC3E}">
        <p14:creationId xmlns:p14="http://schemas.microsoft.com/office/powerpoint/2010/main" val="65678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lesion or lesions associated with the TBI such as…</a:t>
            </a:r>
          </a:p>
        </p:txBody>
      </p:sp>
      <p:sp>
        <p:nvSpPr>
          <p:cNvPr id="4" name="Slide Number Placeholder 3"/>
          <p:cNvSpPr>
            <a:spLocks noGrp="1"/>
          </p:cNvSpPr>
          <p:nvPr>
            <p:ph type="sldNum" sz="quarter" idx="5"/>
          </p:nvPr>
        </p:nvSpPr>
        <p:spPr/>
        <p:txBody>
          <a:bodyPr/>
          <a:lstStyle/>
          <a:p>
            <a:fld id="{64AFFF4F-87DB-F74B-BB75-96EC8FB3B22A}" type="slidenum">
              <a:rPr lang="en-US" smtClean="0"/>
              <a:t>6</a:t>
            </a:fld>
            <a:endParaRPr lang="en-US"/>
          </a:p>
        </p:txBody>
      </p:sp>
    </p:spTree>
    <p:extLst>
      <p:ext uri="{BB962C8B-B14F-4D97-AF65-F5344CB8AC3E}">
        <p14:creationId xmlns:p14="http://schemas.microsoft.com/office/powerpoint/2010/main" val="2445512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useful in terms of predicting outcomes, is the Glasgow Coma Score, which is a scale of consciousness…</a:t>
            </a:r>
          </a:p>
        </p:txBody>
      </p:sp>
      <p:sp>
        <p:nvSpPr>
          <p:cNvPr id="4" name="Slide Number Placeholder 3"/>
          <p:cNvSpPr>
            <a:spLocks noGrp="1"/>
          </p:cNvSpPr>
          <p:nvPr>
            <p:ph type="sldNum" sz="quarter" idx="5"/>
          </p:nvPr>
        </p:nvSpPr>
        <p:spPr/>
        <p:txBody>
          <a:bodyPr/>
          <a:lstStyle/>
          <a:p>
            <a:fld id="{64AFFF4F-87DB-F74B-BB75-96EC8FB3B22A}" type="slidenum">
              <a:rPr lang="en-US" smtClean="0"/>
              <a:t>7</a:t>
            </a:fld>
            <a:endParaRPr lang="en-US"/>
          </a:p>
        </p:txBody>
      </p:sp>
    </p:spTree>
    <p:extLst>
      <p:ext uri="{BB962C8B-B14F-4D97-AF65-F5344CB8AC3E}">
        <p14:creationId xmlns:p14="http://schemas.microsoft.com/office/powerpoint/2010/main" val="2116816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Clearly there’s only so much we can do about the primary injury i.e., the moment the head impacts the ground or the motorway pile up, or the whole catalogue of silly injuries that we see is kids, from…</a:t>
            </a:r>
          </a:p>
          <a:p>
            <a:r>
              <a:rPr lang="en-US" dirty="0"/>
              <a:t>Car surfing</a:t>
            </a:r>
          </a:p>
          <a:p>
            <a:r>
              <a:rPr lang="en-US" dirty="0"/>
              <a:t>Climbing abandoned warehouses</a:t>
            </a:r>
          </a:p>
          <a:p>
            <a:r>
              <a:rPr lang="en-US" dirty="0"/>
              <a:t>E-scooter stunts</a:t>
            </a:r>
          </a:p>
          <a:p>
            <a:r>
              <a:rPr lang="en-US" dirty="0"/>
              <a:t>And worse of all, horse-riding</a:t>
            </a:r>
          </a:p>
          <a:p>
            <a:endParaRPr lang="en-US" dirty="0"/>
          </a:p>
          <a:p>
            <a:endParaRPr lang="en-US" dirty="0"/>
          </a:p>
        </p:txBody>
      </p:sp>
      <p:sp>
        <p:nvSpPr>
          <p:cNvPr id="4" name="Slide Number Placeholder 3"/>
          <p:cNvSpPr>
            <a:spLocks noGrp="1"/>
          </p:cNvSpPr>
          <p:nvPr>
            <p:ph type="sldNum" sz="quarter" idx="5"/>
          </p:nvPr>
        </p:nvSpPr>
        <p:spPr/>
        <p:txBody>
          <a:bodyPr/>
          <a:lstStyle/>
          <a:p>
            <a:fld id="{64AFFF4F-87DB-F74B-BB75-96EC8FB3B22A}" type="slidenum">
              <a:rPr lang="en-US" smtClean="0"/>
              <a:t>8</a:t>
            </a:fld>
            <a:endParaRPr lang="en-US"/>
          </a:p>
        </p:txBody>
      </p:sp>
    </p:spTree>
    <p:extLst>
      <p:ext uri="{BB962C8B-B14F-4D97-AF65-F5344CB8AC3E}">
        <p14:creationId xmlns:p14="http://schemas.microsoft.com/office/powerpoint/2010/main" val="1831598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So the management is geared towards </a:t>
            </a:r>
            <a:r>
              <a:rPr lang="en-US" dirty="0" err="1"/>
              <a:t>minimising</a:t>
            </a:r>
            <a:r>
              <a:rPr lang="en-US" dirty="0"/>
              <a:t> and preventing the secondary injury that evolves following the episode of physical trauma. </a:t>
            </a:r>
          </a:p>
          <a:p>
            <a:r>
              <a:rPr lang="en-US" dirty="0"/>
              <a:t>This secondary injury involves a whole host of mechanisms including… </a:t>
            </a:r>
          </a:p>
          <a:p>
            <a:r>
              <a:rPr lang="en-US" dirty="0"/>
              <a:t>Raised intracranial pressure from brain swelling or blood clots that impedes the normal blood flow in the brain</a:t>
            </a:r>
          </a:p>
          <a:p>
            <a:r>
              <a:rPr lang="en-US" dirty="0"/>
              <a:t>Often head trauma can affect a patient’s breathing and systemic circulation, further reducing blood flow to the brain. </a:t>
            </a:r>
          </a:p>
          <a:p>
            <a:r>
              <a:rPr lang="en-US" dirty="0"/>
              <a:t>Hyperthermia and inflammatory mediators can increase the metabolic demand of the brain further causing it to outstrip its supply. </a:t>
            </a:r>
          </a:p>
          <a:p>
            <a:r>
              <a:rPr lang="en-US" dirty="0"/>
              <a:t>Similarly, seizures can have profound effects on brain metabolism. </a:t>
            </a:r>
          </a:p>
          <a:p>
            <a:r>
              <a:rPr lang="en-US" dirty="0" err="1"/>
              <a:t>Excitoticity</a:t>
            </a:r>
            <a:r>
              <a:rPr lang="en-US" dirty="0"/>
              <a:t> is a mechanism where burst cells release all their neurotransmitters activating the neurons, further increasing the demands when the supplies can’t get there.</a:t>
            </a:r>
          </a:p>
          <a:p>
            <a:r>
              <a:rPr lang="en-US" dirty="0"/>
              <a:t>Ultimately, if left unabated, these mechanisms lead to death of brain tissue. </a:t>
            </a:r>
          </a:p>
        </p:txBody>
      </p:sp>
      <p:sp>
        <p:nvSpPr>
          <p:cNvPr id="4" name="Slide Number Placeholder 3"/>
          <p:cNvSpPr>
            <a:spLocks noGrp="1"/>
          </p:cNvSpPr>
          <p:nvPr>
            <p:ph type="sldNum" sz="quarter" idx="10"/>
          </p:nvPr>
        </p:nvSpPr>
        <p:spPr/>
        <p:txBody>
          <a:bodyPr/>
          <a:lstStyle/>
          <a:p>
            <a:fld id="{C7E1FB92-5BA6-2042-B61C-8D6BE1C5EBB1}" type="slidenum">
              <a:rPr lang="en-GB" smtClean="0"/>
              <a:pPr/>
              <a:t>9</a:t>
            </a:fld>
            <a:endParaRPr lang="en-GB"/>
          </a:p>
        </p:txBody>
      </p:sp>
    </p:spTree>
    <p:extLst>
      <p:ext uri="{BB962C8B-B14F-4D97-AF65-F5344CB8AC3E}">
        <p14:creationId xmlns:p14="http://schemas.microsoft.com/office/powerpoint/2010/main" val="2860251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3C0B6-F718-B4E5-C4BD-74FA1FEC87A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E4338C3-B6B0-0830-5687-D099B67327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993E906-FAED-A00E-F963-6A381C523472}"/>
              </a:ext>
            </a:extLst>
          </p:cNvPr>
          <p:cNvSpPr>
            <a:spLocks noGrp="1"/>
          </p:cNvSpPr>
          <p:nvPr>
            <p:ph type="dt" sz="half" idx="10"/>
          </p:nvPr>
        </p:nvSpPr>
        <p:spPr/>
        <p:txBody>
          <a:bodyPr/>
          <a:lstStyle/>
          <a:p>
            <a:fld id="{EFD7DD6A-C912-BA45-92AB-FF8FC4A84DD9}" type="datetimeFigureOut">
              <a:rPr lang="en-US" smtClean="0"/>
              <a:t>6/27/25</a:t>
            </a:fld>
            <a:endParaRPr lang="en-US"/>
          </a:p>
        </p:txBody>
      </p:sp>
      <p:sp>
        <p:nvSpPr>
          <p:cNvPr id="5" name="Footer Placeholder 4">
            <a:extLst>
              <a:ext uri="{FF2B5EF4-FFF2-40B4-BE49-F238E27FC236}">
                <a16:creationId xmlns:a16="http://schemas.microsoft.com/office/drawing/2014/main" id="{47A312E8-BE9D-6099-C3E8-9E79EA2F67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A2674F-37BE-18C4-35D0-4B7772CA3745}"/>
              </a:ext>
            </a:extLst>
          </p:cNvPr>
          <p:cNvSpPr>
            <a:spLocks noGrp="1"/>
          </p:cNvSpPr>
          <p:nvPr>
            <p:ph type="sldNum" sz="quarter" idx="12"/>
          </p:nvPr>
        </p:nvSpPr>
        <p:spPr/>
        <p:txBody>
          <a:bodyPr/>
          <a:lstStyle/>
          <a:p>
            <a:fld id="{18082738-E5B9-1B44-AEC5-6D7099BBE5EC}" type="slidenum">
              <a:rPr lang="en-US" smtClean="0"/>
              <a:t>‹#›</a:t>
            </a:fld>
            <a:endParaRPr lang="en-US"/>
          </a:p>
        </p:txBody>
      </p:sp>
    </p:spTree>
    <p:extLst>
      <p:ext uri="{BB962C8B-B14F-4D97-AF65-F5344CB8AC3E}">
        <p14:creationId xmlns:p14="http://schemas.microsoft.com/office/powerpoint/2010/main" val="1662788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C99AF-79C7-2CAC-F6D2-4CE217D6963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68AD4AD-4E7C-8E0D-F5E0-7DA3977C47B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3D3DA31-8D57-F11E-9315-09C18F765AB6}"/>
              </a:ext>
            </a:extLst>
          </p:cNvPr>
          <p:cNvSpPr>
            <a:spLocks noGrp="1"/>
          </p:cNvSpPr>
          <p:nvPr>
            <p:ph type="dt" sz="half" idx="10"/>
          </p:nvPr>
        </p:nvSpPr>
        <p:spPr/>
        <p:txBody>
          <a:bodyPr/>
          <a:lstStyle/>
          <a:p>
            <a:fld id="{EFD7DD6A-C912-BA45-92AB-FF8FC4A84DD9}" type="datetimeFigureOut">
              <a:rPr lang="en-US" smtClean="0"/>
              <a:t>6/27/25</a:t>
            </a:fld>
            <a:endParaRPr lang="en-US"/>
          </a:p>
        </p:txBody>
      </p:sp>
      <p:sp>
        <p:nvSpPr>
          <p:cNvPr id="5" name="Footer Placeholder 4">
            <a:extLst>
              <a:ext uri="{FF2B5EF4-FFF2-40B4-BE49-F238E27FC236}">
                <a16:creationId xmlns:a16="http://schemas.microsoft.com/office/drawing/2014/main" id="{2A5A20F3-7841-5A6B-42FC-8AF32F6FB1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4FFC80-6194-82DC-F497-2B145355BC43}"/>
              </a:ext>
            </a:extLst>
          </p:cNvPr>
          <p:cNvSpPr>
            <a:spLocks noGrp="1"/>
          </p:cNvSpPr>
          <p:nvPr>
            <p:ph type="sldNum" sz="quarter" idx="12"/>
          </p:nvPr>
        </p:nvSpPr>
        <p:spPr/>
        <p:txBody>
          <a:bodyPr/>
          <a:lstStyle/>
          <a:p>
            <a:fld id="{18082738-E5B9-1B44-AEC5-6D7099BBE5EC}" type="slidenum">
              <a:rPr lang="en-US" smtClean="0"/>
              <a:t>‹#›</a:t>
            </a:fld>
            <a:endParaRPr lang="en-US"/>
          </a:p>
        </p:txBody>
      </p:sp>
    </p:spTree>
    <p:extLst>
      <p:ext uri="{BB962C8B-B14F-4D97-AF65-F5344CB8AC3E}">
        <p14:creationId xmlns:p14="http://schemas.microsoft.com/office/powerpoint/2010/main" val="2491907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7DF90E-4BC2-3F85-1C50-A2346773CAD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DC55348-44F3-0267-431E-D3FFCA5B12C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9C46BE4-B0FD-F848-9100-1DA0932F1D57}"/>
              </a:ext>
            </a:extLst>
          </p:cNvPr>
          <p:cNvSpPr>
            <a:spLocks noGrp="1"/>
          </p:cNvSpPr>
          <p:nvPr>
            <p:ph type="dt" sz="half" idx="10"/>
          </p:nvPr>
        </p:nvSpPr>
        <p:spPr/>
        <p:txBody>
          <a:bodyPr/>
          <a:lstStyle/>
          <a:p>
            <a:fld id="{EFD7DD6A-C912-BA45-92AB-FF8FC4A84DD9}" type="datetimeFigureOut">
              <a:rPr lang="en-US" smtClean="0"/>
              <a:t>6/27/25</a:t>
            </a:fld>
            <a:endParaRPr lang="en-US"/>
          </a:p>
        </p:txBody>
      </p:sp>
      <p:sp>
        <p:nvSpPr>
          <p:cNvPr id="5" name="Footer Placeholder 4">
            <a:extLst>
              <a:ext uri="{FF2B5EF4-FFF2-40B4-BE49-F238E27FC236}">
                <a16:creationId xmlns:a16="http://schemas.microsoft.com/office/drawing/2014/main" id="{F30173FA-1DA6-8011-5E26-CF7AA25C98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346F8C-54CC-9701-B141-C482AAE475AD}"/>
              </a:ext>
            </a:extLst>
          </p:cNvPr>
          <p:cNvSpPr>
            <a:spLocks noGrp="1"/>
          </p:cNvSpPr>
          <p:nvPr>
            <p:ph type="sldNum" sz="quarter" idx="12"/>
          </p:nvPr>
        </p:nvSpPr>
        <p:spPr/>
        <p:txBody>
          <a:bodyPr/>
          <a:lstStyle/>
          <a:p>
            <a:fld id="{18082738-E5B9-1B44-AEC5-6D7099BBE5EC}" type="slidenum">
              <a:rPr lang="en-US" smtClean="0"/>
              <a:t>‹#›</a:t>
            </a:fld>
            <a:endParaRPr lang="en-US"/>
          </a:p>
        </p:txBody>
      </p:sp>
    </p:spTree>
    <p:extLst>
      <p:ext uri="{BB962C8B-B14F-4D97-AF65-F5344CB8AC3E}">
        <p14:creationId xmlns:p14="http://schemas.microsoft.com/office/powerpoint/2010/main" val="1982715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84EC1-D07B-AED1-B584-DA639FFAE4C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18C08AD-9DD5-7586-1CC2-AFE3218F6FC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8DED363-B755-825A-5F14-4570DB844C31}"/>
              </a:ext>
            </a:extLst>
          </p:cNvPr>
          <p:cNvSpPr>
            <a:spLocks noGrp="1"/>
          </p:cNvSpPr>
          <p:nvPr>
            <p:ph type="dt" sz="half" idx="10"/>
          </p:nvPr>
        </p:nvSpPr>
        <p:spPr/>
        <p:txBody>
          <a:bodyPr/>
          <a:lstStyle/>
          <a:p>
            <a:fld id="{EFD7DD6A-C912-BA45-92AB-FF8FC4A84DD9}" type="datetimeFigureOut">
              <a:rPr lang="en-US" smtClean="0"/>
              <a:t>6/27/25</a:t>
            </a:fld>
            <a:endParaRPr lang="en-US"/>
          </a:p>
        </p:txBody>
      </p:sp>
      <p:sp>
        <p:nvSpPr>
          <p:cNvPr id="5" name="Footer Placeholder 4">
            <a:extLst>
              <a:ext uri="{FF2B5EF4-FFF2-40B4-BE49-F238E27FC236}">
                <a16:creationId xmlns:a16="http://schemas.microsoft.com/office/drawing/2014/main" id="{112B5798-2F5D-F11E-6F55-B6D63F1008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8F813C-683A-9246-4821-285CDEC49661}"/>
              </a:ext>
            </a:extLst>
          </p:cNvPr>
          <p:cNvSpPr>
            <a:spLocks noGrp="1"/>
          </p:cNvSpPr>
          <p:nvPr>
            <p:ph type="sldNum" sz="quarter" idx="12"/>
          </p:nvPr>
        </p:nvSpPr>
        <p:spPr/>
        <p:txBody>
          <a:bodyPr/>
          <a:lstStyle/>
          <a:p>
            <a:fld id="{18082738-E5B9-1B44-AEC5-6D7099BBE5EC}" type="slidenum">
              <a:rPr lang="en-US" smtClean="0"/>
              <a:t>‹#›</a:t>
            </a:fld>
            <a:endParaRPr lang="en-US"/>
          </a:p>
        </p:txBody>
      </p:sp>
    </p:spTree>
    <p:extLst>
      <p:ext uri="{BB962C8B-B14F-4D97-AF65-F5344CB8AC3E}">
        <p14:creationId xmlns:p14="http://schemas.microsoft.com/office/powerpoint/2010/main" val="1185724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7A9AA-D4C7-F3B2-92DB-1C8EC0C6FE3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D216F5F-212A-82BC-BCEC-80378219151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5E1CE9A-9F6A-ED74-DD8E-F8B86183F069}"/>
              </a:ext>
            </a:extLst>
          </p:cNvPr>
          <p:cNvSpPr>
            <a:spLocks noGrp="1"/>
          </p:cNvSpPr>
          <p:nvPr>
            <p:ph type="dt" sz="half" idx="10"/>
          </p:nvPr>
        </p:nvSpPr>
        <p:spPr/>
        <p:txBody>
          <a:bodyPr/>
          <a:lstStyle/>
          <a:p>
            <a:fld id="{EFD7DD6A-C912-BA45-92AB-FF8FC4A84DD9}" type="datetimeFigureOut">
              <a:rPr lang="en-US" smtClean="0"/>
              <a:t>6/27/25</a:t>
            </a:fld>
            <a:endParaRPr lang="en-US"/>
          </a:p>
        </p:txBody>
      </p:sp>
      <p:sp>
        <p:nvSpPr>
          <p:cNvPr id="5" name="Footer Placeholder 4">
            <a:extLst>
              <a:ext uri="{FF2B5EF4-FFF2-40B4-BE49-F238E27FC236}">
                <a16:creationId xmlns:a16="http://schemas.microsoft.com/office/drawing/2014/main" id="{D73C55D3-C568-FC39-F5CC-B76D78ED24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752804-9445-F917-AE93-4F412F087534}"/>
              </a:ext>
            </a:extLst>
          </p:cNvPr>
          <p:cNvSpPr>
            <a:spLocks noGrp="1"/>
          </p:cNvSpPr>
          <p:nvPr>
            <p:ph type="sldNum" sz="quarter" idx="12"/>
          </p:nvPr>
        </p:nvSpPr>
        <p:spPr/>
        <p:txBody>
          <a:bodyPr/>
          <a:lstStyle/>
          <a:p>
            <a:fld id="{18082738-E5B9-1B44-AEC5-6D7099BBE5EC}" type="slidenum">
              <a:rPr lang="en-US" smtClean="0"/>
              <a:t>‹#›</a:t>
            </a:fld>
            <a:endParaRPr lang="en-US"/>
          </a:p>
        </p:txBody>
      </p:sp>
    </p:spTree>
    <p:extLst>
      <p:ext uri="{BB962C8B-B14F-4D97-AF65-F5344CB8AC3E}">
        <p14:creationId xmlns:p14="http://schemas.microsoft.com/office/powerpoint/2010/main" val="1486727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CE496-63DD-17F6-FA07-3C1A448E437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91527E6-9722-CEAC-1C4B-E7A25A15CC3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7BD11F3-045A-A705-9FB3-59DC7B4CB5F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C131C86-1CC2-38DA-BAE0-7AED4112CA9D}"/>
              </a:ext>
            </a:extLst>
          </p:cNvPr>
          <p:cNvSpPr>
            <a:spLocks noGrp="1"/>
          </p:cNvSpPr>
          <p:nvPr>
            <p:ph type="dt" sz="half" idx="10"/>
          </p:nvPr>
        </p:nvSpPr>
        <p:spPr/>
        <p:txBody>
          <a:bodyPr/>
          <a:lstStyle/>
          <a:p>
            <a:fld id="{EFD7DD6A-C912-BA45-92AB-FF8FC4A84DD9}" type="datetimeFigureOut">
              <a:rPr lang="en-US" smtClean="0"/>
              <a:t>6/27/25</a:t>
            </a:fld>
            <a:endParaRPr lang="en-US"/>
          </a:p>
        </p:txBody>
      </p:sp>
      <p:sp>
        <p:nvSpPr>
          <p:cNvPr id="6" name="Footer Placeholder 5">
            <a:extLst>
              <a:ext uri="{FF2B5EF4-FFF2-40B4-BE49-F238E27FC236}">
                <a16:creationId xmlns:a16="http://schemas.microsoft.com/office/drawing/2014/main" id="{8DF86294-108F-52AC-E77E-07C0832578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892035-6FC7-3DB9-243A-5EC1244C77A6}"/>
              </a:ext>
            </a:extLst>
          </p:cNvPr>
          <p:cNvSpPr>
            <a:spLocks noGrp="1"/>
          </p:cNvSpPr>
          <p:nvPr>
            <p:ph type="sldNum" sz="quarter" idx="12"/>
          </p:nvPr>
        </p:nvSpPr>
        <p:spPr/>
        <p:txBody>
          <a:bodyPr/>
          <a:lstStyle/>
          <a:p>
            <a:fld id="{18082738-E5B9-1B44-AEC5-6D7099BBE5EC}" type="slidenum">
              <a:rPr lang="en-US" smtClean="0"/>
              <a:t>‹#›</a:t>
            </a:fld>
            <a:endParaRPr lang="en-US"/>
          </a:p>
        </p:txBody>
      </p:sp>
    </p:spTree>
    <p:extLst>
      <p:ext uri="{BB962C8B-B14F-4D97-AF65-F5344CB8AC3E}">
        <p14:creationId xmlns:p14="http://schemas.microsoft.com/office/powerpoint/2010/main" val="3718693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AD2AE-4FFE-615C-2705-07BF0A4D4FF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0D6B11E-E514-1773-8C50-8ADA31333B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11E70F8-8702-3930-43D6-DEC25AFF515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9D736B1-CFEB-C894-ACA6-7B494BC051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7F00F8A-652E-6F37-D63A-80A6EA8FD41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F6733BA-5287-2CA9-9EE4-12ECBE3D3D1D}"/>
              </a:ext>
            </a:extLst>
          </p:cNvPr>
          <p:cNvSpPr>
            <a:spLocks noGrp="1"/>
          </p:cNvSpPr>
          <p:nvPr>
            <p:ph type="dt" sz="half" idx="10"/>
          </p:nvPr>
        </p:nvSpPr>
        <p:spPr/>
        <p:txBody>
          <a:bodyPr/>
          <a:lstStyle/>
          <a:p>
            <a:fld id="{EFD7DD6A-C912-BA45-92AB-FF8FC4A84DD9}" type="datetimeFigureOut">
              <a:rPr lang="en-US" smtClean="0"/>
              <a:t>6/27/25</a:t>
            </a:fld>
            <a:endParaRPr lang="en-US"/>
          </a:p>
        </p:txBody>
      </p:sp>
      <p:sp>
        <p:nvSpPr>
          <p:cNvPr id="8" name="Footer Placeholder 7">
            <a:extLst>
              <a:ext uri="{FF2B5EF4-FFF2-40B4-BE49-F238E27FC236}">
                <a16:creationId xmlns:a16="http://schemas.microsoft.com/office/drawing/2014/main" id="{9859CAE1-6BCA-06E3-D978-E553B124FE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6D8B5B-48FB-26F4-8C89-E52ACEB1D96E}"/>
              </a:ext>
            </a:extLst>
          </p:cNvPr>
          <p:cNvSpPr>
            <a:spLocks noGrp="1"/>
          </p:cNvSpPr>
          <p:nvPr>
            <p:ph type="sldNum" sz="quarter" idx="12"/>
          </p:nvPr>
        </p:nvSpPr>
        <p:spPr/>
        <p:txBody>
          <a:bodyPr/>
          <a:lstStyle/>
          <a:p>
            <a:fld id="{18082738-E5B9-1B44-AEC5-6D7099BBE5EC}" type="slidenum">
              <a:rPr lang="en-US" smtClean="0"/>
              <a:t>‹#›</a:t>
            </a:fld>
            <a:endParaRPr lang="en-US"/>
          </a:p>
        </p:txBody>
      </p:sp>
    </p:spTree>
    <p:extLst>
      <p:ext uri="{BB962C8B-B14F-4D97-AF65-F5344CB8AC3E}">
        <p14:creationId xmlns:p14="http://schemas.microsoft.com/office/powerpoint/2010/main" val="2950002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7560C-2875-2BCB-5E6C-0E1DCEF06F9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3A62512-AC24-188D-18E6-12762754B427}"/>
              </a:ext>
            </a:extLst>
          </p:cNvPr>
          <p:cNvSpPr>
            <a:spLocks noGrp="1"/>
          </p:cNvSpPr>
          <p:nvPr>
            <p:ph type="dt" sz="half" idx="10"/>
          </p:nvPr>
        </p:nvSpPr>
        <p:spPr/>
        <p:txBody>
          <a:bodyPr/>
          <a:lstStyle/>
          <a:p>
            <a:fld id="{EFD7DD6A-C912-BA45-92AB-FF8FC4A84DD9}" type="datetimeFigureOut">
              <a:rPr lang="en-US" smtClean="0"/>
              <a:t>6/27/25</a:t>
            </a:fld>
            <a:endParaRPr lang="en-US"/>
          </a:p>
        </p:txBody>
      </p:sp>
      <p:sp>
        <p:nvSpPr>
          <p:cNvPr id="4" name="Footer Placeholder 3">
            <a:extLst>
              <a:ext uri="{FF2B5EF4-FFF2-40B4-BE49-F238E27FC236}">
                <a16:creationId xmlns:a16="http://schemas.microsoft.com/office/drawing/2014/main" id="{BB754989-350D-EA43-3427-6B50C9EBFA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35A8AD-AE6F-18D8-34BA-A3C4CF910FBF}"/>
              </a:ext>
            </a:extLst>
          </p:cNvPr>
          <p:cNvSpPr>
            <a:spLocks noGrp="1"/>
          </p:cNvSpPr>
          <p:nvPr>
            <p:ph type="sldNum" sz="quarter" idx="12"/>
          </p:nvPr>
        </p:nvSpPr>
        <p:spPr/>
        <p:txBody>
          <a:bodyPr/>
          <a:lstStyle/>
          <a:p>
            <a:fld id="{18082738-E5B9-1B44-AEC5-6D7099BBE5EC}" type="slidenum">
              <a:rPr lang="en-US" smtClean="0"/>
              <a:t>‹#›</a:t>
            </a:fld>
            <a:endParaRPr lang="en-US"/>
          </a:p>
        </p:txBody>
      </p:sp>
    </p:spTree>
    <p:extLst>
      <p:ext uri="{BB962C8B-B14F-4D97-AF65-F5344CB8AC3E}">
        <p14:creationId xmlns:p14="http://schemas.microsoft.com/office/powerpoint/2010/main" val="1789203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806677-2206-8D17-1C14-B0880FE33782}"/>
              </a:ext>
            </a:extLst>
          </p:cNvPr>
          <p:cNvSpPr>
            <a:spLocks noGrp="1"/>
          </p:cNvSpPr>
          <p:nvPr>
            <p:ph type="dt" sz="half" idx="10"/>
          </p:nvPr>
        </p:nvSpPr>
        <p:spPr/>
        <p:txBody>
          <a:bodyPr/>
          <a:lstStyle/>
          <a:p>
            <a:fld id="{EFD7DD6A-C912-BA45-92AB-FF8FC4A84DD9}" type="datetimeFigureOut">
              <a:rPr lang="en-US" smtClean="0"/>
              <a:t>6/27/25</a:t>
            </a:fld>
            <a:endParaRPr lang="en-US"/>
          </a:p>
        </p:txBody>
      </p:sp>
      <p:sp>
        <p:nvSpPr>
          <p:cNvPr id="3" name="Footer Placeholder 2">
            <a:extLst>
              <a:ext uri="{FF2B5EF4-FFF2-40B4-BE49-F238E27FC236}">
                <a16:creationId xmlns:a16="http://schemas.microsoft.com/office/drawing/2014/main" id="{C8FABB63-46F2-1D3C-48A0-4FEB01D9D2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A0F435-E128-D168-E819-D953C88FCB7C}"/>
              </a:ext>
            </a:extLst>
          </p:cNvPr>
          <p:cNvSpPr>
            <a:spLocks noGrp="1"/>
          </p:cNvSpPr>
          <p:nvPr>
            <p:ph type="sldNum" sz="quarter" idx="12"/>
          </p:nvPr>
        </p:nvSpPr>
        <p:spPr/>
        <p:txBody>
          <a:bodyPr/>
          <a:lstStyle/>
          <a:p>
            <a:fld id="{18082738-E5B9-1B44-AEC5-6D7099BBE5EC}" type="slidenum">
              <a:rPr lang="en-US" smtClean="0"/>
              <a:t>‹#›</a:t>
            </a:fld>
            <a:endParaRPr lang="en-US"/>
          </a:p>
        </p:txBody>
      </p:sp>
    </p:spTree>
    <p:extLst>
      <p:ext uri="{BB962C8B-B14F-4D97-AF65-F5344CB8AC3E}">
        <p14:creationId xmlns:p14="http://schemas.microsoft.com/office/powerpoint/2010/main" val="4047383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CAAB0-5F0B-86BF-677D-CE86ACF4046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C2DCC50-95DD-620E-3CB5-5429BCEF7C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60815EE-69C5-1069-58C8-1E13093EA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697880C-CF51-6C6B-E7FC-16D786273C3F}"/>
              </a:ext>
            </a:extLst>
          </p:cNvPr>
          <p:cNvSpPr>
            <a:spLocks noGrp="1"/>
          </p:cNvSpPr>
          <p:nvPr>
            <p:ph type="dt" sz="half" idx="10"/>
          </p:nvPr>
        </p:nvSpPr>
        <p:spPr/>
        <p:txBody>
          <a:bodyPr/>
          <a:lstStyle/>
          <a:p>
            <a:fld id="{EFD7DD6A-C912-BA45-92AB-FF8FC4A84DD9}" type="datetimeFigureOut">
              <a:rPr lang="en-US" smtClean="0"/>
              <a:t>6/27/25</a:t>
            </a:fld>
            <a:endParaRPr lang="en-US"/>
          </a:p>
        </p:txBody>
      </p:sp>
      <p:sp>
        <p:nvSpPr>
          <p:cNvPr id="6" name="Footer Placeholder 5">
            <a:extLst>
              <a:ext uri="{FF2B5EF4-FFF2-40B4-BE49-F238E27FC236}">
                <a16:creationId xmlns:a16="http://schemas.microsoft.com/office/drawing/2014/main" id="{8E31A591-3DE9-0E4D-1C72-2F7E8D0C70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E21672-E3B2-C318-F419-2F4898ECED9D}"/>
              </a:ext>
            </a:extLst>
          </p:cNvPr>
          <p:cNvSpPr>
            <a:spLocks noGrp="1"/>
          </p:cNvSpPr>
          <p:nvPr>
            <p:ph type="sldNum" sz="quarter" idx="12"/>
          </p:nvPr>
        </p:nvSpPr>
        <p:spPr/>
        <p:txBody>
          <a:bodyPr/>
          <a:lstStyle/>
          <a:p>
            <a:fld id="{18082738-E5B9-1B44-AEC5-6D7099BBE5EC}" type="slidenum">
              <a:rPr lang="en-US" smtClean="0"/>
              <a:t>‹#›</a:t>
            </a:fld>
            <a:endParaRPr lang="en-US"/>
          </a:p>
        </p:txBody>
      </p:sp>
    </p:spTree>
    <p:extLst>
      <p:ext uri="{BB962C8B-B14F-4D97-AF65-F5344CB8AC3E}">
        <p14:creationId xmlns:p14="http://schemas.microsoft.com/office/powerpoint/2010/main" val="1686019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8D70D-AAEE-B179-EDBE-3E9FCE3B4F8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261898B-4791-8C36-6BF8-F7233C87FC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1BC61B-4DB8-67C2-2DA2-2B241418AD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EFC38BF-93C5-F49A-ECCB-58EFD8788FD3}"/>
              </a:ext>
            </a:extLst>
          </p:cNvPr>
          <p:cNvSpPr>
            <a:spLocks noGrp="1"/>
          </p:cNvSpPr>
          <p:nvPr>
            <p:ph type="dt" sz="half" idx="10"/>
          </p:nvPr>
        </p:nvSpPr>
        <p:spPr/>
        <p:txBody>
          <a:bodyPr/>
          <a:lstStyle/>
          <a:p>
            <a:fld id="{EFD7DD6A-C912-BA45-92AB-FF8FC4A84DD9}" type="datetimeFigureOut">
              <a:rPr lang="en-US" smtClean="0"/>
              <a:t>6/27/25</a:t>
            </a:fld>
            <a:endParaRPr lang="en-US"/>
          </a:p>
        </p:txBody>
      </p:sp>
      <p:sp>
        <p:nvSpPr>
          <p:cNvPr id="6" name="Footer Placeholder 5">
            <a:extLst>
              <a:ext uri="{FF2B5EF4-FFF2-40B4-BE49-F238E27FC236}">
                <a16:creationId xmlns:a16="http://schemas.microsoft.com/office/drawing/2014/main" id="{4EAB171C-EC95-FB07-1CD9-5864CBE0E6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BC7A65-DF2F-5BC0-089E-43B69121C719}"/>
              </a:ext>
            </a:extLst>
          </p:cNvPr>
          <p:cNvSpPr>
            <a:spLocks noGrp="1"/>
          </p:cNvSpPr>
          <p:nvPr>
            <p:ph type="sldNum" sz="quarter" idx="12"/>
          </p:nvPr>
        </p:nvSpPr>
        <p:spPr/>
        <p:txBody>
          <a:bodyPr/>
          <a:lstStyle/>
          <a:p>
            <a:fld id="{18082738-E5B9-1B44-AEC5-6D7099BBE5EC}" type="slidenum">
              <a:rPr lang="en-US" smtClean="0"/>
              <a:t>‹#›</a:t>
            </a:fld>
            <a:endParaRPr lang="en-US"/>
          </a:p>
        </p:txBody>
      </p:sp>
    </p:spTree>
    <p:extLst>
      <p:ext uri="{BB962C8B-B14F-4D97-AF65-F5344CB8AC3E}">
        <p14:creationId xmlns:p14="http://schemas.microsoft.com/office/powerpoint/2010/main" val="2563739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E96DC3-2010-A796-4F0D-706F8F4DE5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584F685-9278-9985-258D-602F9575FF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D193EBC-875A-7290-28A1-B905FBC51A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FD7DD6A-C912-BA45-92AB-FF8FC4A84DD9}" type="datetimeFigureOut">
              <a:rPr lang="en-US" smtClean="0"/>
              <a:t>6/27/25</a:t>
            </a:fld>
            <a:endParaRPr lang="en-US"/>
          </a:p>
        </p:txBody>
      </p:sp>
      <p:sp>
        <p:nvSpPr>
          <p:cNvPr id="5" name="Footer Placeholder 4">
            <a:extLst>
              <a:ext uri="{FF2B5EF4-FFF2-40B4-BE49-F238E27FC236}">
                <a16:creationId xmlns:a16="http://schemas.microsoft.com/office/drawing/2014/main" id="{A7C778F5-C0AB-FC80-DB42-51F59EC6E4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38FD7C8-164C-84C0-4B2F-40D0B8D253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8082738-E5B9-1B44-AEC5-6D7099BBE5EC}" type="slidenum">
              <a:rPr lang="en-US" smtClean="0"/>
              <a:t>‹#›</a:t>
            </a:fld>
            <a:endParaRPr lang="en-US"/>
          </a:p>
        </p:txBody>
      </p:sp>
    </p:spTree>
    <p:extLst>
      <p:ext uri="{BB962C8B-B14F-4D97-AF65-F5344CB8AC3E}">
        <p14:creationId xmlns:p14="http://schemas.microsoft.com/office/powerpoint/2010/main" val="2994130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27.jpg"/><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692E8-2A5B-DD42-A096-853D50FAA5B9}"/>
              </a:ext>
            </a:extLst>
          </p:cNvPr>
          <p:cNvSpPr>
            <a:spLocks noGrp="1"/>
          </p:cNvSpPr>
          <p:nvPr>
            <p:ph type="ctrTitle"/>
          </p:nvPr>
        </p:nvSpPr>
        <p:spPr/>
        <p:txBody>
          <a:bodyPr>
            <a:normAutofit fontScale="90000"/>
          </a:bodyPr>
          <a:lstStyle/>
          <a:p>
            <a:r>
              <a:rPr lang="en-US" dirty="0" err="1"/>
              <a:t>Paediatric</a:t>
            </a:r>
            <a:r>
              <a:rPr lang="en-US" dirty="0"/>
              <a:t> Traumatic Brain Injury: Clinical Insights and Medico-Legal Considerations</a:t>
            </a:r>
          </a:p>
        </p:txBody>
      </p:sp>
      <p:sp>
        <p:nvSpPr>
          <p:cNvPr id="3" name="Subtitle 2">
            <a:extLst>
              <a:ext uri="{FF2B5EF4-FFF2-40B4-BE49-F238E27FC236}">
                <a16:creationId xmlns:a16="http://schemas.microsoft.com/office/drawing/2014/main" id="{D35CB693-7CA2-7E40-BDF6-126F3CC31152}"/>
              </a:ext>
            </a:extLst>
          </p:cNvPr>
          <p:cNvSpPr>
            <a:spLocks noGrp="1"/>
          </p:cNvSpPr>
          <p:nvPr>
            <p:ph type="subTitle" idx="1"/>
          </p:nvPr>
        </p:nvSpPr>
        <p:spPr/>
        <p:txBody>
          <a:bodyPr>
            <a:normAutofit fontScale="77500" lnSpcReduction="20000"/>
          </a:bodyPr>
          <a:lstStyle/>
          <a:p>
            <a:r>
              <a:rPr lang="en-US" dirty="0"/>
              <a:t>Ibrahim Jalloh PhD FRCS (SN)</a:t>
            </a:r>
          </a:p>
          <a:p>
            <a:r>
              <a:rPr lang="en-US" dirty="0"/>
              <a:t>Consultant Neurosurgeon, Cambridge University Hospitals, UK</a:t>
            </a:r>
          </a:p>
          <a:p>
            <a:r>
              <a:rPr lang="en-US" dirty="0"/>
              <a:t>Clinical Lead </a:t>
            </a:r>
            <a:r>
              <a:rPr lang="en-US" dirty="0" err="1"/>
              <a:t>Paediatric</a:t>
            </a:r>
            <a:r>
              <a:rPr lang="en-US" dirty="0"/>
              <a:t> Neuro-oncology Rehabilitation (</a:t>
            </a:r>
            <a:r>
              <a:rPr lang="en-US" dirty="0" err="1"/>
              <a:t>Brainbow</a:t>
            </a:r>
            <a:r>
              <a:rPr lang="en-US" dirty="0"/>
              <a:t>)</a:t>
            </a:r>
          </a:p>
          <a:p>
            <a:r>
              <a:rPr lang="en-US" dirty="0"/>
              <a:t>Fellow and Clinical DOS, Homerton College, Cambridge</a:t>
            </a:r>
          </a:p>
          <a:p>
            <a:r>
              <a:rPr lang="en-US" dirty="0"/>
              <a:t>June 2025</a:t>
            </a:r>
          </a:p>
        </p:txBody>
      </p:sp>
    </p:spTree>
    <p:extLst>
      <p:ext uri="{BB962C8B-B14F-4D97-AF65-F5344CB8AC3E}">
        <p14:creationId xmlns:p14="http://schemas.microsoft.com/office/powerpoint/2010/main" val="4195704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Brace 3"/>
          <p:cNvSpPr/>
          <p:nvPr/>
        </p:nvSpPr>
        <p:spPr>
          <a:xfrm>
            <a:off x="6533115" y="3225801"/>
            <a:ext cx="360362" cy="2951163"/>
          </a:xfrm>
          <a:prstGeom prst="rightBrace">
            <a:avLst/>
          </a:prstGeom>
          <a:noFill/>
          <a:ln w="2857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dirty="0"/>
          </a:p>
        </p:txBody>
      </p:sp>
      <p:sp>
        <p:nvSpPr>
          <p:cNvPr id="23557" name="TextBox 4"/>
          <p:cNvSpPr txBox="1">
            <a:spLocks noChangeArrowheads="1"/>
          </p:cNvSpPr>
          <p:nvPr/>
        </p:nvSpPr>
        <p:spPr bwMode="auto">
          <a:xfrm>
            <a:off x="7252253" y="4378325"/>
            <a:ext cx="3025775" cy="584200"/>
          </a:xfrm>
          <a:prstGeom prst="rect">
            <a:avLst/>
          </a:prstGeom>
          <a:noFill/>
          <a:ln w="9525">
            <a:noFill/>
            <a:miter lim="800000"/>
            <a:headEnd/>
            <a:tailEnd/>
          </a:ln>
        </p:spPr>
        <p:txBody>
          <a:bodyPr>
            <a:spAutoFit/>
          </a:bodyPr>
          <a:lstStyle/>
          <a:p>
            <a:r>
              <a:rPr lang="en-GB" sz="3200" dirty="0">
                <a:solidFill>
                  <a:srgbClr val="00B050"/>
                </a:solidFill>
                <a:latin typeface="Calibri" pitchFamily="34" charset="0"/>
              </a:rPr>
              <a:t>PREVENTABLE</a:t>
            </a:r>
          </a:p>
        </p:txBody>
      </p:sp>
      <p:pic>
        <p:nvPicPr>
          <p:cNvPr id="8" name="Picture 2">
            <a:extLst>
              <a:ext uri="{FF2B5EF4-FFF2-40B4-BE49-F238E27FC236}">
                <a16:creationId xmlns:a16="http://schemas.microsoft.com/office/drawing/2014/main" id="{A3F58FF3-9927-0844-A3F7-EA89B26E630E}"/>
              </a:ext>
            </a:extLst>
          </p:cNvPr>
          <p:cNvPicPr>
            <a:picLocks noChangeAspect="1" noChangeArrowheads="1"/>
          </p:cNvPicPr>
          <p:nvPr/>
        </p:nvPicPr>
        <p:blipFill>
          <a:blip r:embed="rId3" cstate="print"/>
          <a:srcRect l="1379" t="1311" r="1091" b="1639"/>
          <a:stretch>
            <a:fillRect/>
          </a:stretch>
        </p:blipFill>
        <p:spPr bwMode="auto">
          <a:xfrm>
            <a:off x="2297630" y="1996537"/>
            <a:ext cx="7596740" cy="4763576"/>
          </a:xfrm>
          <a:prstGeom prst="rect">
            <a:avLst/>
          </a:prstGeom>
          <a:noFill/>
          <a:ln w="9525">
            <a:noFill/>
            <a:miter lim="800000"/>
            <a:headEnd/>
            <a:tailEnd/>
          </a:ln>
        </p:spPr>
      </p:pic>
      <p:sp>
        <p:nvSpPr>
          <p:cNvPr id="9" name="Title 1">
            <a:extLst>
              <a:ext uri="{FF2B5EF4-FFF2-40B4-BE49-F238E27FC236}">
                <a16:creationId xmlns:a16="http://schemas.microsoft.com/office/drawing/2014/main" id="{E0FEC8DB-1F29-7441-A628-0BDCFAC677DD}"/>
              </a:ext>
            </a:extLst>
          </p:cNvPr>
          <p:cNvSpPr>
            <a:spLocks noGrp="1"/>
          </p:cNvSpPr>
          <p:nvPr>
            <p:ph type="title"/>
          </p:nvPr>
        </p:nvSpPr>
        <p:spPr>
          <a:xfrm>
            <a:off x="1136073" y="365127"/>
            <a:ext cx="10141527" cy="1325563"/>
          </a:xfrm>
        </p:spPr>
        <p:txBody>
          <a:bodyPr/>
          <a:lstStyle/>
          <a:p>
            <a:r>
              <a:rPr lang="en-US" dirty="0"/>
              <a:t>We can’t do anything about the primary injury.</a:t>
            </a:r>
          </a:p>
        </p:txBody>
      </p:sp>
    </p:spTree>
    <p:extLst>
      <p:ext uri="{BB962C8B-B14F-4D97-AF65-F5344CB8AC3E}">
        <p14:creationId xmlns:p14="http://schemas.microsoft.com/office/powerpoint/2010/main" val="751264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80739E9-04DD-909A-B946-BFE7F9357E7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CF4944A-20FF-7BE0-274C-DC8FAD39C55D}"/>
              </a:ext>
            </a:extLst>
          </p:cNvPr>
          <p:cNvSpPr>
            <a:spLocks noGrp="1"/>
          </p:cNvSpPr>
          <p:nvPr>
            <p:ph type="title"/>
          </p:nvPr>
        </p:nvSpPr>
        <p:spPr/>
        <p:txBody>
          <a:bodyPr/>
          <a:lstStyle/>
          <a:p>
            <a:r>
              <a:rPr lang="en-US" dirty="0">
                <a:solidFill>
                  <a:schemeClr val="bg1"/>
                </a:solidFill>
              </a:rPr>
              <a:t>2. Infant TBI</a:t>
            </a:r>
          </a:p>
        </p:txBody>
      </p:sp>
      <p:sp>
        <p:nvSpPr>
          <p:cNvPr id="5" name="Text Placeholder 4">
            <a:extLst>
              <a:ext uri="{FF2B5EF4-FFF2-40B4-BE49-F238E27FC236}">
                <a16:creationId xmlns:a16="http://schemas.microsoft.com/office/drawing/2014/main" id="{C83D7559-2C59-B1EC-640D-D483ED67CAA9}"/>
              </a:ext>
            </a:extLst>
          </p:cNvPr>
          <p:cNvSpPr>
            <a:spLocks noGrp="1"/>
          </p:cNvSpPr>
          <p:nvPr>
            <p:ph type="body" idx="1"/>
          </p:nvPr>
        </p:nvSpPr>
        <p:spPr/>
        <p:txBody>
          <a:bodyPr/>
          <a:lstStyle/>
          <a:p>
            <a:endParaRPr lang="en-US">
              <a:solidFill>
                <a:schemeClr val="bg1"/>
              </a:solidFill>
            </a:endParaRPr>
          </a:p>
        </p:txBody>
      </p:sp>
    </p:spTree>
    <p:extLst>
      <p:ext uri="{BB962C8B-B14F-4D97-AF65-F5344CB8AC3E}">
        <p14:creationId xmlns:p14="http://schemas.microsoft.com/office/powerpoint/2010/main" val="2059306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6271D3-3FAD-0464-2A89-A1D4460166D2}"/>
              </a:ext>
            </a:extLst>
          </p:cNvPr>
          <p:cNvSpPr>
            <a:spLocks noGrp="1"/>
          </p:cNvSpPr>
          <p:nvPr>
            <p:ph type="title"/>
          </p:nvPr>
        </p:nvSpPr>
        <p:spPr/>
        <p:txBody>
          <a:bodyPr/>
          <a:lstStyle/>
          <a:p>
            <a:r>
              <a:rPr lang="en-US" dirty="0"/>
              <a:t>Skull fractures are common after accidental falls</a:t>
            </a:r>
          </a:p>
        </p:txBody>
      </p:sp>
      <p:pic>
        <p:nvPicPr>
          <p:cNvPr id="7" name="Content Placeholder 6" descr="A diagram of a child abuse program&#10;&#10;AI-generated content may be incorrect.">
            <a:extLst>
              <a:ext uri="{FF2B5EF4-FFF2-40B4-BE49-F238E27FC236}">
                <a16:creationId xmlns:a16="http://schemas.microsoft.com/office/drawing/2014/main" id="{504F7900-858C-E9BD-35B2-836CF5A81992}"/>
              </a:ext>
            </a:extLst>
          </p:cNvPr>
          <p:cNvPicPr>
            <a:picLocks noGrp="1" noChangeAspect="1"/>
          </p:cNvPicPr>
          <p:nvPr>
            <p:ph sz="half" idx="1"/>
          </p:nvPr>
        </p:nvPicPr>
        <p:blipFill>
          <a:blip r:embed="rId3"/>
          <a:stretch>
            <a:fillRect/>
          </a:stretch>
        </p:blipFill>
        <p:spPr>
          <a:xfrm>
            <a:off x="838200" y="2293131"/>
            <a:ext cx="5181600" cy="3416325"/>
          </a:xfrm>
        </p:spPr>
      </p:pic>
      <p:sp>
        <p:nvSpPr>
          <p:cNvPr id="8" name="Content Placeholder 7">
            <a:extLst>
              <a:ext uri="{FF2B5EF4-FFF2-40B4-BE49-F238E27FC236}">
                <a16:creationId xmlns:a16="http://schemas.microsoft.com/office/drawing/2014/main" id="{CF083466-43D0-6BA0-2EE4-F5C261733092}"/>
              </a:ext>
            </a:extLst>
          </p:cNvPr>
          <p:cNvSpPr>
            <a:spLocks noGrp="1"/>
          </p:cNvSpPr>
          <p:nvPr>
            <p:ph sz="half" idx="2"/>
          </p:nvPr>
        </p:nvSpPr>
        <p:spPr/>
        <p:txBody>
          <a:bodyPr/>
          <a:lstStyle/>
          <a:p>
            <a:r>
              <a:rPr lang="en-US" dirty="0"/>
              <a:t>Typical response</a:t>
            </a:r>
          </a:p>
          <a:p>
            <a:pPr lvl="1"/>
            <a:r>
              <a:rPr lang="en-US" dirty="0"/>
              <a:t>Cry/look stunned</a:t>
            </a:r>
          </a:p>
          <a:p>
            <a:pPr lvl="1"/>
            <a:r>
              <a:rPr lang="en-US" dirty="0"/>
              <a:t>Comfort easy</a:t>
            </a:r>
          </a:p>
          <a:p>
            <a:pPr lvl="1"/>
            <a:r>
              <a:rPr lang="en-US" dirty="0"/>
              <a:t>Mild ‘concussion’</a:t>
            </a:r>
          </a:p>
          <a:p>
            <a:pPr lvl="1"/>
            <a:r>
              <a:rPr lang="en-US" dirty="0"/>
              <a:t>Scalp lump</a:t>
            </a:r>
          </a:p>
        </p:txBody>
      </p:sp>
    </p:spTree>
    <p:extLst>
      <p:ext uri="{BB962C8B-B14F-4D97-AF65-F5344CB8AC3E}">
        <p14:creationId xmlns:p14="http://schemas.microsoft.com/office/powerpoint/2010/main" val="2423863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5D9CE-A02A-8FBE-0357-5829D0F5FE63}"/>
              </a:ext>
            </a:extLst>
          </p:cNvPr>
          <p:cNvSpPr>
            <a:spLocks noGrp="1"/>
          </p:cNvSpPr>
          <p:nvPr>
            <p:ph type="title"/>
          </p:nvPr>
        </p:nvSpPr>
        <p:spPr/>
        <p:txBody>
          <a:bodyPr/>
          <a:lstStyle/>
          <a:p>
            <a:r>
              <a:rPr lang="en-US" dirty="0"/>
              <a:t>Fracture complexity does not necessarily corelate with abuse</a:t>
            </a:r>
          </a:p>
        </p:txBody>
      </p:sp>
      <p:pic>
        <p:nvPicPr>
          <p:cNvPr id="5" name="Content Placeholder 4" descr="A close-up of a skull&#10;&#10;AI-generated content may be incorrect.">
            <a:extLst>
              <a:ext uri="{FF2B5EF4-FFF2-40B4-BE49-F238E27FC236}">
                <a16:creationId xmlns:a16="http://schemas.microsoft.com/office/drawing/2014/main" id="{1DED8CBF-A711-3F79-FFCC-18FE5591AA89}"/>
              </a:ext>
            </a:extLst>
          </p:cNvPr>
          <p:cNvPicPr>
            <a:picLocks noGrp="1" noChangeAspect="1"/>
          </p:cNvPicPr>
          <p:nvPr>
            <p:ph idx="1"/>
          </p:nvPr>
        </p:nvPicPr>
        <p:blipFill>
          <a:blip r:embed="rId3"/>
          <a:srcRect b="7865"/>
          <a:stretch>
            <a:fillRect/>
          </a:stretch>
        </p:blipFill>
        <p:spPr>
          <a:xfrm>
            <a:off x="1270408" y="2043337"/>
            <a:ext cx="6844617" cy="4183289"/>
          </a:xfrm>
        </p:spPr>
      </p:pic>
      <p:sp>
        <p:nvSpPr>
          <p:cNvPr id="8" name="TextBox 7">
            <a:extLst>
              <a:ext uri="{FF2B5EF4-FFF2-40B4-BE49-F238E27FC236}">
                <a16:creationId xmlns:a16="http://schemas.microsoft.com/office/drawing/2014/main" id="{75315710-FA6E-66FE-BEBD-DB313332A457}"/>
              </a:ext>
            </a:extLst>
          </p:cNvPr>
          <p:cNvSpPr txBox="1"/>
          <p:nvPr/>
        </p:nvSpPr>
        <p:spPr>
          <a:xfrm>
            <a:off x="8115025" y="3105834"/>
            <a:ext cx="3048000" cy="923330"/>
          </a:xfrm>
          <a:prstGeom prst="rect">
            <a:avLst/>
          </a:prstGeom>
          <a:noFill/>
        </p:spPr>
        <p:txBody>
          <a:bodyPr wrap="square">
            <a:spAutoFit/>
          </a:bodyPr>
          <a:lstStyle/>
          <a:p>
            <a:r>
              <a:rPr lang="en-US" dirty="0"/>
              <a:t>Structural characteristics of younger infant skulls ~ more complex fractures  </a:t>
            </a:r>
          </a:p>
        </p:txBody>
      </p:sp>
    </p:spTree>
    <p:extLst>
      <p:ext uri="{BB962C8B-B14F-4D97-AF65-F5344CB8AC3E}">
        <p14:creationId xmlns:p14="http://schemas.microsoft.com/office/powerpoint/2010/main" val="2454719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4BDAC-EBE2-5768-ABA6-8BAA857270A8}"/>
              </a:ext>
            </a:extLst>
          </p:cNvPr>
          <p:cNvSpPr>
            <a:spLocks noGrp="1"/>
          </p:cNvSpPr>
          <p:nvPr>
            <p:ph type="title"/>
          </p:nvPr>
        </p:nvSpPr>
        <p:spPr/>
        <p:txBody>
          <a:bodyPr/>
          <a:lstStyle/>
          <a:p>
            <a:r>
              <a:rPr lang="en-US" dirty="0"/>
              <a:t>Threshold height to fracture skull</a:t>
            </a:r>
          </a:p>
        </p:txBody>
      </p:sp>
      <p:pic>
        <p:nvPicPr>
          <p:cNvPr id="5" name="Content Placeholder 4" descr="A collage of a baby doll&#10;&#10;AI-generated content may be incorrect.">
            <a:extLst>
              <a:ext uri="{FF2B5EF4-FFF2-40B4-BE49-F238E27FC236}">
                <a16:creationId xmlns:a16="http://schemas.microsoft.com/office/drawing/2014/main" id="{32497E48-D9E4-6C64-BFBA-81D0879B75EA}"/>
              </a:ext>
            </a:extLst>
          </p:cNvPr>
          <p:cNvPicPr>
            <a:picLocks noGrp="1" noChangeAspect="1"/>
          </p:cNvPicPr>
          <p:nvPr>
            <p:ph idx="1"/>
          </p:nvPr>
        </p:nvPicPr>
        <p:blipFill>
          <a:blip r:embed="rId3"/>
          <a:srcRect l="33477"/>
          <a:stretch>
            <a:fillRect/>
          </a:stretch>
        </p:blipFill>
        <p:spPr>
          <a:xfrm>
            <a:off x="2863850" y="2037330"/>
            <a:ext cx="4908550" cy="4000500"/>
          </a:xfrm>
        </p:spPr>
      </p:pic>
    </p:spTree>
    <p:extLst>
      <p:ext uri="{BB962C8B-B14F-4D97-AF65-F5344CB8AC3E}">
        <p14:creationId xmlns:p14="http://schemas.microsoft.com/office/powerpoint/2010/main" val="197433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9A4DF-A5C7-4118-0FFE-E42D6CB80A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2037F2-78A3-1645-11A7-FC6186FDD972}"/>
              </a:ext>
            </a:extLst>
          </p:cNvPr>
          <p:cNvSpPr>
            <a:spLocks noGrp="1"/>
          </p:cNvSpPr>
          <p:nvPr>
            <p:ph type="title"/>
          </p:nvPr>
        </p:nvSpPr>
        <p:spPr/>
        <p:txBody>
          <a:bodyPr/>
          <a:lstStyle/>
          <a:p>
            <a:r>
              <a:rPr lang="en-US" dirty="0"/>
              <a:t>Threshold height to fracture skull</a:t>
            </a:r>
          </a:p>
        </p:txBody>
      </p:sp>
      <p:pic>
        <p:nvPicPr>
          <p:cNvPr id="7" name="Content Placeholder 6" descr="A graph of a graph&#10;&#10;AI-generated content may be incorrect.">
            <a:extLst>
              <a:ext uri="{FF2B5EF4-FFF2-40B4-BE49-F238E27FC236}">
                <a16:creationId xmlns:a16="http://schemas.microsoft.com/office/drawing/2014/main" id="{FE2B3AF0-2CF8-8132-FFBE-04906D06ADBC}"/>
              </a:ext>
            </a:extLst>
          </p:cNvPr>
          <p:cNvPicPr>
            <a:picLocks noGrp="1" noChangeAspect="1"/>
          </p:cNvPicPr>
          <p:nvPr>
            <p:ph idx="1"/>
          </p:nvPr>
        </p:nvPicPr>
        <p:blipFill>
          <a:blip r:embed="rId3"/>
          <a:stretch>
            <a:fillRect/>
          </a:stretch>
        </p:blipFill>
        <p:spPr>
          <a:xfrm>
            <a:off x="2286000" y="2394744"/>
            <a:ext cx="7620000" cy="3213100"/>
          </a:xfrm>
        </p:spPr>
      </p:pic>
    </p:spTree>
    <p:extLst>
      <p:ext uri="{BB962C8B-B14F-4D97-AF65-F5344CB8AC3E}">
        <p14:creationId xmlns:p14="http://schemas.microsoft.com/office/powerpoint/2010/main" val="4183190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E5E38-2214-8CE1-898F-09E6244B7514}"/>
              </a:ext>
            </a:extLst>
          </p:cNvPr>
          <p:cNvSpPr>
            <a:spLocks noGrp="1"/>
          </p:cNvSpPr>
          <p:nvPr>
            <p:ph type="title"/>
          </p:nvPr>
        </p:nvSpPr>
        <p:spPr/>
        <p:txBody>
          <a:bodyPr/>
          <a:lstStyle/>
          <a:p>
            <a:r>
              <a:rPr lang="en-US" dirty="0"/>
              <a:t>Fracture ageing </a:t>
            </a:r>
          </a:p>
        </p:txBody>
      </p:sp>
      <p:pic>
        <p:nvPicPr>
          <p:cNvPr id="5" name="Content Placeholder 4" descr="A close-up of a brain&#10;&#10;AI-generated content may be incorrect.">
            <a:extLst>
              <a:ext uri="{FF2B5EF4-FFF2-40B4-BE49-F238E27FC236}">
                <a16:creationId xmlns:a16="http://schemas.microsoft.com/office/drawing/2014/main" id="{99BF2A51-CF18-302E-CE39-E7F0618A54C3}"/>
              </a:ext>
            </a:extLst>
          </p:cNvPr>
          <p:cNvPicPr>
            <a:picLocks noGrp="1" noChangeAspect="1"/>
          </p:cNvPicPr>
          <p:nvPr>
            <p:ph sz="half" idx="1"/>
          </p:nvPr>
        </p:nvPicPr>
        <p:blipFill>
          <a:blip r:embed="rId3"/>
          <a:stretch>
            <a:fillRect/>
          </a:stretch>
        </p:blipFill>
        <p:spPr>
          <a:xfrm>
            <a:off x="1435100" y="2255044"/>
            <a:ext cx="3987800" cy="3492500"/>
          </a:xfrm>
        </p:spPr>
      </p:pic>
      <p:sp>
        <p:nvSpPr>
          <p:cNvPr id="6" name="Content Placeholder 5">
            <a:extLst>
              <a:ext uri="{FF2B5EF4-FFF2-40B4-BE49-F238E27FC236}">
                <a16:creationId xmlns:a16="http://schemas.microsoft.com/office/drawing/2014/main" id="{383FF36B-7F34-6376-F270-0E6645F46414}"/>
              </a:ext>
            </a:extLst>
          </p:cNvPr>
          <p:cNvSpPr>
            <a:spLocks noGrp="1"/>
          </p:cNvSpPr>
          <p:nvPr>
            <p:ph sz="half" idx="2"/>
          </p:nvPr>
        </p:nvSpPr>
        <p:spPr/>
        <p:txBody>
          <a:bodyPr/>
          <a:lstStyle/>
          <a:p>
            <a:r>
              <a:rPr lang="en-US" dirty="0"/>
              <a:t>Scalp swelling </a:t>
            </a:r>
          </a:p>
          <a:p>
            <a:pPr lvl="1"/>
            <a:r>
              <a:rPr lang="en-US" dirty="0"/>
              <a:t>Onset </a:t>
            </a:r>
            <a:r>
              <a:rPr lang="en-US" dirty="0" err="1"/>
              <a:t>hrs</a:t>
            </a:r>
            <a:r>
              <a:rPr lang="en-US" dirty="0"/>
              <a:t> to days</a:t>
            </a:r>
          </a:p>
          <a:p>
            <a:pPr lvl="1"/>
            <a:r>
              <a:rPr lang="en-US" dirty="0"/>
              <a:t>Lasts 2 </a:t>
            </a:r>
            <a:r>
              <a:rPr lang="en-US" dirty="0" err="1"/>
              <a:t>wks</a:t>
            </a:r>
            <a:endParaRPr lang="en-US" dirty="0"/>
          </a:p>
          <a:p>
            <a:endParaRPr lang="en-US" dirty="0"/>
          </a:p>
          <a:p>
            <a:r>
              <a:rPr lang="en-US" dirty="0"/>
              <a:t>Associated intracranial </a:t>
            </a:r>
            <a:r>
              <a:rPr lang="en-US" dirty="0" err="1"/>
              <a:t>haemorrhage</a:t>
            </a:r>
            <a:endParaRPr lang="en-US" dirty="0"/>
          </a:p>
          <a:p>
            <a:pPr lvl="1"/>
            <a:r>
              <a:rPr lang="en-US" dirty="0"/>
              <a:t>Acute (white) blood on CT &lt; 11d</a:t>
            </a:r>
          </a:p>
        </p:txBody>
      </p:sp>
    </p:spTree>
    <p:extLst>
      <p:ext uri="{BB962C8B-B14F-4D97-AF65-F5344CB8AC3E}">
        <p14:creationId xmlns:p14="http://schemas.microsoft.com/office/powerpoint/2010/main" val="381030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EAE5C-D244-3C44-9160-30DB52ED1345}"/>
              </a:ext>
            </a:extLst>
          </p:cNvPr>
          <p:cNvSpPr>
            <a:spLocks noGrp="1"/>
          </p:cNvSpPr>
          <p:nvPr>
            <p:ph type="title"/>
          </p:nvPr>
        </p:nvSpPr>
        <p:spPr/>
        <p:txBody>
          <a:bodyPr/>
          <a:lstStyle/>
          <a:p>
            <a:r>
              <a:rPr lang="en-US" dirty="0"/>
              <a:t>Fractures due to birth trauma</a:t>
            </a:r>
          </a:p>
        </p:txBody>
      </p:sp>
      <p:pic>
        <p:nvPicPr>
          <p:cNvPr id="6" name="Content Placeholder 5" descr="A close-up of a mri scan&#10;&#10;AI-generated content may be incorrect.">
            <a:extLst>
              <a:ext uri="{FF2B5EF4-FFF2-40B4-BE49-F238E27FC236}">
                <a16:creationId xmlns:a16="http://schemas.microsoft.com/office/drawing/2014/main" id="{20A77B3B-F861-0461-05D7-8052E19B640B}"/>
              </a:ext>
            </a:extLst>
          </p:cNvPr>
          <p:cNvPicPr>
            <a:picLocks noGrp="1" noChangeAspect="1"/>
          </p:cNvPicPr>
          <p:nvPr>
            <p:ph sz="half" idx="1"/>
          </p:nvPr>
        </p:nvPicPr>
        <p:blipFill>
          <a:blip r:embed="rId3"/>
          <a:stretch>
            <a:fillRect/>
          </a:stretch>
        </p:blipFill>
        <p:spPr>
          <a:xfrm>
            <a:off x="6432551" y="1690688"/>
            <a:ext cx="5156200" cy="2743200"/>
          </a:xfrm>
        </p:spPr>
      </p:pic>
      <p:pic>
        <p:nvPicPr>
          <p:cNvPr id="8" name="Content Placeholder 7" descr="A close-up of a mri of a shoulder joint&#10;&#10;AI-generated content may be incorrect.">
            <a:extLst>
              <a:ext uri="{FF2B5EF4-FFF2-40B4-BE49-F238E27FC236}">
                <a16:creationId xmlns:a16="http://schemas.microsoft.com/office/drawing/2014/main" id="{7CF55B5E-7679-E684-D4FB-89EFC0D51938}"/>
              </a:ext>
            </a:extLst>
          </p:cNvPr>
          <p:cNvPicPr>
            <a:picLocks noGrp="1" noChangeAspect="1"/>
          </p:cNvPicPr>
          <p:nvPr>
            <p:ph sz="half" idx="2"/>
          </p:nvPr>
        </p:nvPicPr>
        <p:blipFill>
          <a:blip r:embed="rId4"/>
          <a:stretch>
            <a:fillRect/>
          </a:stretch>
        </p:blipFill>
        <p:spPr>
          <a:xfrm>
            <a:off x="6445251" y="4740275"/>
            <a:ext cx="5143500" cy="1574800"/>
          </a:xfrm>
        </p:spPr>
      </p:pic>
      <p:sp>
        <p:nvSpPr>
          <p:cNvPr id="9" name="Content Placeholder 5">
            <a:extLst>
              <a:ext uri="{FF2B5EF4-FFF2-40B4-BE49-F238E27FC236}">
                <a16:creationId xmlns:a16="http://schemas.microsoft.com/office/drawing/2014/main" id="{D8CF8422-3871-0CF2-7C51-B54C68C9A0DE}"/>
              </a:ext>
            </a:extLst>
          </p:cNvPr>
          <p:cNvSpPr txBox="1">
            <a:spLocks/>
          </p:cNvSpPr>
          <p:nvPr/>
        </p:nvSpPr>
        <p:spPr>
          <a:xfrm>
            <a:off x="565150" y="1781176"/>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0.02 - 0.06 per 1000 births</a:t>
            </a:r>
          </a:p>
          <a:p>
            <a:endParaRPr lang="en-GB" dirty="0"/>
          </a:p>
          <a:p>
            <a:r>
              <a:rPr lang="en-GB" dirty="0"/>
              <a:t>Spontaneous VD +/- forceps/vacuum</a:t>
            </a:r>
          </a:p>
          <a:p>
            <a:endParaRPr lang="en-GB" dirty="0"/>
          </a:p>
          <a:p>
            <a:r>
              <a:rPr lang="en-GB" dirty="0"/>
              <a:t>Clinical signs at birth</a:t>
            </a:r>
          </a:p>
          <a:p>
            <a:pPr lvl="1"/>
            <a:r>
              <a:rPr lang="en-GB" dirty="0"/>
              <a:t>scalp swelling, </a:t>
            </a:r>
            <a:r>
              <a:rPr lang="en-GB" dirty="0" err="1"/>
              <a:t>cephalohaematoma</a:t>
            </a:r>
            <a:endParaRPr lang="en-GB" dirty="0"/>
          </a:p>
          <a:p>
            <a:pPr lvl="1"/>
            <a:r>
              <a:rPr lang="en-GB" dirty="0"/>
              <a:t>Brain injury</a:t>
            </a:r>
          </a:p>
          <a:p>
            <a:pPr lvl="1"/>
            <a:endParaRPr lang="en-GB" dirty="0"/>
          </a:p>
          <a:p>
            <a:pPr lvl="1"/>
            <a:endParaRPr lang="en-US" dirty="0"/>
          </a:p>
        </p:txBody>
      </p:sp>
    </p:spTree>
    <p:extLst>
      <p:ext uri="{BB962C8B-B14F-4D97-AF65-F5344CB8AC3E}">
        <p14:creationId xmlns:p14="http://schemas.microsoft.com/office/powerpoint/2010/main" val="3729501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BDDE4-67B8-A82B-CBC5-3D5F5FB2DC7C}"/>
              </a:ext>
            </a:extLst>
          </p:cNvPr>
          <p:cNvSpPr>
            <a:spLocks noGrp="1"/>
          </p:cNvSpPr>
          <p:nvPr>
            <p:ph type="title"/>
          </p:nvPr>
        </p:nvSpPr>
        <p:spPr/>
        <p:txBody>
          <a:bodyPr/>
          <a:lstStyle/>
          <a:p>
            <a:r>
              <a:rPr lang="en-US" dirty="0"/>
              <a:t>Focal versus multi-focal subdural collections</a:t>
            </a:r>
          </a:p>
        </p:txBody>
      </p:sp>
      <p:pic>
        <p:nvPicPr>
          <p:cNvPr id="7" name="Content Placeholder 6" descr="A close-up of a brain&#10;&#10;AI-generated content may be incorrect.">
            <a:extLst>
              <a:ext uri="{FF2B5EF4-FFF2-40B4-BE49-F238E27FC236}">
                <a16:creationId xmlns:a16="http://schemas.microsoft.com/office/drawing/2014/main" id="{2F033D5C-8B37-AB3A-B03A-470A06F847BC}"/>
              </a:ext>
            </a:extLst>
          </p:cNvPr>
          <p:cNvPicPr>
            <a:picLocks noGrp="1" noChangeAspect="1"/>
          </p:cNvPicPr>
          <p:nvPr>
            <p:ph sz="half" idx="1"/>
          </p:nvPr>
        </p:nvPicPr>
        <p:blipFill>
          <a:blip r:embed="rId3"/>
          <a:stretch>
            <a:fillRect/>
          </a:stretch>
        </p:blipFill>
        <p:spPr>
          <a:xfrm>
            <a:off x="5950739" y="1905001"/>
            <a:ext cx="3030477" cy="2819399"/>
          </a:xfrm>
        </p:spPr>
      </p:pic>
      <p:pic>
        <p:nvPicPr>
          <p:cNvPr id="9" name="Content Placeholder 8" descr="A close-up of a brain scan&#10;&#10;AI-generated content may be incorrect.">
            <a:extLst>
              <a:ext uri="{FF2B5EF4-FFF2-40B4-BE49-F238E27FC236}">
                <a16:creationId xmlns:a16="http://schemas.microsoft.com/office/drawing/2014/main" id="{503FF35E-1BB6-5A76-0E8E-D3C00142F968}"/>
              </a:ext>
            </a:extLst>
          </p:cNvPr>
          <p:cNvPicPr>
            <a:picLocks noGrp="1" noChangeAspect="1"/>
          </p:cNvPicPr>
          <p:nvPr>
            <p:ph sz="half" idx="2"/>
          </p:nvPr>
        </p:nvPicPr>
        <p:blipFill>
          <a:blip r:embed="rId4"/>
          <a:stretch>
            <a:fillRect/>
          </a:stretch>
        </p:blipFill>
        <p:spPr>
          <a:xfrm>
            <a:off x="1823359" y="1905000"/>
            <a:ext cx="2540000" cy="2819400"/>
          </a:xfrm>
        </p:spPr>
      </p:pic>
      <p:pic>
        <p:nvPicPr>
          <p:cNvPr id="11" name="Picture 10" descr="A close-up of a brain&#10;&#10;AI-generated content may be incorrect.">
            <a:extLst>
              <a:ext uri="{FF2B5EF4-FFF2-40B4-BE49-F238E27FC236}">
                <a16:creationId xmlns:a16="http://schemas.microsoft.com/office/drawing/2014/main" id="{C2D40800-54A2-F6AC-D870-AA90DFE4747B}"/>
              </a:ext>
            </a:extLst>
          </p:cNvPr>
          <p:cNvPicPr>
            <a:picLocks noChangeAspect="1"/>
          </p:cNvPicPr>
          <p:nvPr/>
        </p:nvPicPr>
        <p:blipFill>
          <a:blip r:embed="rId5"/>
          <a:stretch>
            <a:fillRect/>
          </a:stretch>
        </p:blipFill>
        <p:spPr>
          <a:xfrm>
            <a:off x="8981216" y="1905000"/>
            <a:ext cx="2607944" cy="2819399"/>
          </a:xfrm>
          <a:prstGeom prst="rect">
            <a:avLst/>
          </a:prstGeom>
        </p:spPr>
      </p:pic>
      <p:sp>
        <p:nvSpPr>
          <p:cNvPr id="15" name="TextBox 14">
            <a:extLst>
              <a:ext uri="{FF2B5EF4-FFF2-40B4-BE49-F238E27FC236}">
                <a16:creationId xmlns:a16="http://schemas.microsoft.com/office/drawing/2014/main" id="{531A58AA-D605-133F-40D1-60943CE9519B}"/>
              </a:ext>
            </a:extLst>
          </p:cNvPr>
          <p:cNvSpPr txBox="1"/>
          <p:nvPr/>
        </p:nvSpPr>
        <p:spPr>
          <a:xfrm>
            <a:off x="7465978" y="5248471"/>
            <a:ext cx="3409545" cy="1200329"/>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Multi-focal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Diffuse injury</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Acceleration-deceleration</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Shaking, car accidents</a:t>
            </a:r>
          </a:p>
        </p:txBody>
      </p:sp>
      <p:sp>
        <p:nvSpPr>
          <p:cNvPr id="17" name="TextBox 16">
            <a:extLst>
              <a:ext uri="{FF2B5EF4-FFF2-40B4-BE49-F238E27FC236}">
                <a16:creationId xmlns:a16="http://schemas.microsoft.com/office/drawing/2014/main" id="{3100336F-57DA-D54A-4C49-A17DE61CA7E9}"/>
              </a:ext>
            </a:extLst>
          </p:cNvPr>
          <p:cNvSpPr txBox="1"/>
          <p:nvPr/>
        </p:nvSpPr>
        <p:spPr>
          <a:xfrm>
            <a:off x="2543783" y="5316734"/>
            <a:ext cx="1819576" cy="646331"/>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Focal</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Impact</a:t>
            </a:r>
          </a:p>
        </p:txBody>
      </p:sp>
    </p:spTree>
    <p:extLst>
      <p:ext uri="{BB962C8B-B14F-4D97-AF65-F5344CB8AC3E}">
        <p14:creationId xmlns:p14="http://schemas.microsoft.com/office/powerpoint/2010/main" val="2385183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E23D6-128B-8B0F-D8B6-B541BF12D4F0}"/>
              </a:ext>
            </a:extLst>
          </p:cNvPr>
          <p:cNvSpPr>
            <a:spLocks noGrp="1"/>
          </p:cNvSpPr>
          <p:nvPr>
            <p:ph type="title"/>
          </p:nvPr>
        </p:nvSpPr>
        <p:spPr/>
        <p:txBody>
          <a:bodyPr/>
          <a:lstStyle/>
          <a:p>
            <a:r>
              <a:rPr lang="en-US" dirty="0"/>
              <a:t>NAI subdural collections often low volume</a:t>
            </a:r>
          </a:p>
        </p:txBody>
      </p:sp>
      <p:sp>
        <p:nvSpPr>
          <p:cNvPr id="4" name="Content Placeholder 3">
            <a:extLst>
              <a:ext uri="{FF2B5EF4-FFF2-40B4-BE49-F238E27FC236}">
                <a16:creationId xmlns:a16="http://schemas.microsoft.com/office/drawing/2014/main" id="{7C73881E-209E-C94D-E91C-6AB0AB5EF388}"/>
              </a:ext>
            </a:extLst>
          </p:cNvPr>
          <p:cNvSpPr>
            <a:spLocks noGrp="1"/>
          </p:cNvSpPr>
          <p:nvPr>
            <p:ph sz="half" idx="2"/>
          </p:nvPr>
        </p:nvSpPr>
        <p:spPr/>
        <p:txBody>
          <a:bodyPr/>
          <a:lstStyle/>
          <a:p>
            <a:r>
              <a:rPr lang="en-US" dirty="0"/>
              <a:t>Interhemispheric</a:t>
            </a:r>
          </a:p>
          <a:p>
            <a:r>
              <a:rPr lang="en-US" dirty="0"/>
              <a:t>Multi-focal</a:t>
            </a:r>
          </a:p>
          <a:p>
            <a:r>
              <a:rPr lang="en-US" dirty="0"/>
              <a:t>Associated with hypoxic-</a:t>
            </a:r>
            <a:r>
              <a:rPr lang="en-US" dirty="0" err="1"/>
              <a:t>ischaemic</a:t>
            </a:r>
            <a:r>
              <a:rPr lang="en-US" dirty="0"/>
              <a:t> changes (brain swelling)</a:t>
            </a:r>
          </a:p>
        </p:txBody>
      </p:sp>
      <p:pic>
        <p:nvPicPr>
          <p:cNvPr id="10" name="Content Placeholder 9" descr="A close-up of a brain scan&#10;&#10;AI-generated content may be incorrect.">
            <a:extLst>
              <a:ext uri="{FF2B5EF4-FFF2-40B4-BE49-F238E27FC236}">
                <a16:creationId xmlns:a16="http://schemas.microsoft.com/office/drawing/2014/main" id="{4AD7CCDF-7958-A5DF-DBCB-6FB17D161222}"/>
              </a:ext>
            </a:extLst>
          </p:cNvPr>
          <p:cNvPicPr>
            <a:picLocks noGrp="1" noChangeAspect="1"/>
          </p:cNvPicPr>
          <p:nvPr>
            <p:ph sz="half" idx="1"/>
          </p:nvPr>
        </p:nvPicPr>
        <p:blipFill>
          <a:blip r:embed="rId3"/>
          <a:stretch>
            <a:fillRect/>
          </a:stretch>
        </p:blipFill>
        <p:spPr>
          <a:xfrm>
            <a:off x="1814285" y="1825625"/>
            <a:ext cx="3628571" cy="3727532"/>
          </a:xfrm>
        </p:spPr>
      </p:pic>
    </p:spTree>
    <p:extLst>
      <p:ext uri="{BB962C8B-B14F-4D97-AF65-F5344CB8AC3E}">
        <p14:creationId xmlns:p14="http://schemas.microsoft.com/office/powerpoint/2010/main" val="1797851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CF957-5EC6-9B68-6618-856BA3BE2A7B}"/>
              </a:ext>
            </a:extLst>
          </p:cNvPr>
          <p:cNvSpPr>
            <a:spLocks noGrp="1"/>
          </p:cNvSpPr>
          <p:nvPr>
            <p:ph type="title"/>
          </p:nvPr>
        </p:nvSpPr>
        <p:spPr/>
        <p:txBody>
          <a:bodyPr/>
          <a:lstStyle/>
          <a:p>
            <a:r>
              <a:rPr lang="en-US" dirty="0"/>
              <a:t>Talk outline</a:t>
            </a:r>
          </a:p>
        </p:txBody>
      </p:sp>
      <p:sp>
        <p:nvSpPr>
          <p:cNvPr id="3" name="Content Placeholder 2">
            <a:extLst>
              <a:ext uri="{FF2B5EF4-FFF2-40B4-BE49-F238E27FC236}">
                <a16:creationId xmlns:a16="http://schemas.microsoft.com/office/drawing/2014/main" id="{E1F902B3-91E3-2A15-648E-03D103AC3283}"/>
              </a:ext>
            </a:extLst>
          </p:cNvPr>
          <p:cNvSpPr>
            <a:spLocks noGrp="1"/>
          </p:cNvSpPr>
          <p:nvPr>
            <p:ph idx="1"/>
          </p:nvPr>
        </p:nvSpPr>
        <p:spPr>
          <a:xfrm>
            <a:off x="838199" y="1825625"/>
            <a:ext cx="4484049" cy="4351338"/>
          </a:xfrm>
        </p:spPr>
        <p:txBody>
          <a:bodyPr/>
          <a:lstStyle/>
          <a:p>
            <a:pPr marL="0" indent="0">
              <a:buNone/>
            </a:pPr>
            <a:r>
              <a:rPr lang="en-US" dirty="0"/>
              <a:t>1. TBI Pathophysiology</a:t>
            </a:r>
          </a:p>
          <a:p>
            <a:pPr marL="0" indent="0">
              <a:buNone/>
            </a:pPr>
            <a:r>
              <a:rPr lang="en-US" dirty="0"/>
              <a:t>2. Infant TBI</a:t>
            </a:r>
          </a:p>
          <a:p>
            <a:pPr marL="0" indent="0">
              <a:buNone/>
            </a:pPr>
            <a:r>
              <a:rPr lang="en-US" sz="2000" dirty="0"/>
              <a:t>Skull fractures, SDH, hypoxic-</a:t>
            </a:r>
            <a:r>
              <a:rPr lang="en-US" sz="2000" dirty="0" err="1"/>
              <a:t>ischaemic</a:t>
            </a:r>
            <a:r>
              <a:rPr lang="en-US" sz="2000" dirty="0"/>
              <a:t> injury</a:t>
            </a:r>
          </a:p>
          <a:p>
            <a:pPr marL="0" indent="0">
              <a:buNone/>
            </a:pPr>
            <a:r>
              <a:rPr lang="en-US" dirty="0"/>
              <a:t>3. Clinical versus expert</a:t>
            </a:r>
          </a:p>
          <a:p>
            <a:pPr marL="0" indent="0">
              <a:buNone/>
            </a:pPr>
            <a:endParaRPr lang="en-US" dirty="0"/>
          </a:p>
        </p:txBody>
      </p:sp>
      <p:pic>
        <p:nvPicPr>
          <p:cNvPr id="4" name="Picture 3">
            <a:extLst>
              <a:ext uri="{FF2B5EF4-FFF2-40B4-BE49-F238E27FC236}">
                <a16:creationId xmlns:a16="http://schemas.microsoft.com/office/drawing/2014/main" id="{B547B8D6-C6FA-63DD-AA2F-98B386EA3056}"/>
              </a:ext>
            </a:extLst>
          </p:cNvPr>
          <p:cNvPicPr>
            <a:picLocks noChangeAspect="1"/>
          </p:cNvPicPr>
          <p:nvPr/>
        </p:nvPicPr>
        <p:blipFill>
          <a:blip r:embed="rId3"/>
          <a:stretch>
            <a:fillRect/>
          </a:stretch>
        </p:blipFill>
        <p:spPr>
          <a:xfrm>
            <a:off x="5834742" y="1529016"/>
            <a:ext cx="5006565" cy="3799967"/>
          </a:xfrm>
          <a:prstGeom prst="rect">
            <a:avLst/>
          </a:prstGeom>
        </p:spPr>
      </p:pic>
    </p:spTree>
    <p:extLst>
      <p:ext uri="{BB962C8B-B14F-4D97-AF65-F5344CB8AC3E}">
        <p14:creationId xmlns:p14="http://schemas.microsoft.com/office/powerpoint/2010/main" val="2469292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9139E-AF5A-E3C3-EC12-49A5E7B065FD}"/>
              </a:ext>
            </a:extLst>
          </p:cNvPr>
          <p:cNvSpPr>
            <a:spLocks noGrp="1"/>
          </p:cNvSpPr>
          <p:nvPr>
            <p:ph type="title"/>
          </p:nvPr>
        </p:nvSpPr>
        <p:spPr/>
        <p:txBody>
          <a:bodyPr/>
          <a:lstStyle/>
          <a:p>
            <a:r>
              <a:rPr lang="en-US" dirty="0"/>
              <a:t>Subdural collections contain blood and CSF </a:t>
            </a:r>
          </a:p>
        </p:txBody>
      </p:sp>
      <p:sp>
        <p:nvSpPr>
          <p:cNvPr id="11" name="Content Placeholder 10">
            <a:extLst>
              <a:ext uri="{FF2B5EF4-FFF2-40B4-BE49-F238E27FC236}">
                <a16:creationId xmlns:a16="http://schemas.microsoft.com/office/drawing/2014/main" id="{BBCDA345-4A08-AE1B-3EDB-F9D6E5A969BE}"/>
              </a:ext>
            </a:extLst>
          </p:cNvPr>
          <p:cNvSpPr>
            <a:spLocks noGrp="1"/>
          </p:cNvSpPr>
          <p:nvPr>
            <p:ph sz="half" idx="2"/>
          </p:nvPr>
        </p:nvSpPr>
        <p:spPr/>
        <p:txBody>
          <a:bodyPr/>
          <a:lstStyle/>
          <a:p>
            <a:r>
              <a:rPr lang="en-US" i="1" dirty="0"/>
              <a:t>Subdural </a:t>
            </a:r>
            <a:r>
              <a:rPr lang="en-US" i="1" dirty="0" err="1"/>
              <a:t>haematoma</a:t>
            </a:r>
            <a:endParaRPr lang="en-US" i="1" dirty="0"/>
          </a:p>
          <a:p>
            <a:r>
              <a:rPr lang="en-US" i="1" dirty="0"/>
              <a:t>Subdural effusion</a:t>
            </a:r>
          </a:p>
          <a:p>
            <a:r>
              <a:rPr lang="en-US" i="1" dirty="0"/>
              <a:t>Subdural </a:t>
            </a:r>
            <a:r>
              <a:rPr lang="en-US" i="1" dirty="0" err="1"/>
              <a:t>haematohygroma</a:t>
            </a:r>
            <a:endParaRPr lang="en-US" i="1" dirty="0"/>
          </a:p>
          <a:p>
            <a:r>
              <a:rPr lang="en-US" dirty="0"/>
              <a:t>Subdural collection</a:t>
            </a:r>
          </a:p>
          <a:p>
            <a:endParaRPr lang="en-US" dirty="0"/>
          </a:p>
          <a:p>
            <a:r>
              <a:rPr lang="en-US" dirty="0"/>
              <a:t>CSF leaks via tears in arachnoid membrane</a:t>
            </a:r>
          </a:p>
        </p:txBody>
      </p:sp>
      <p:pic>
        <p:nvPicPr>
          <p:cNvPr id="16" name="Content Placeholder 15" descr="A close-up of a brain scan&#10;&#10;AI-generated content may be incorrect.">
            <a:extLst>
              <a:ext uri="{FF2B5EF4-FFF2-40B4-BE49-F238E27FC236}">
                <a16:creationId xmlns:a16="http://schemas.microsoft.com/office/drawing/2014/main" id="{2782563D-7184-2D62-B015-237A81556F9D}"/>
              </a:ext>
            </a:extLst>
          </p:cNvPr>
          <p:cNvPicPr>
            <a:picLocks noGrp="1" noChangeAspect="1"/>
          </p:cNvPicPr>
          <p:nvPr>
            <p:ph sz="half" idx="1"/>
          </p:nvPr>
        </p:nvPicPr>
        <p:blipFill>
          <a:blip r:embed="rId3"/>
          <a:stretch>
            <a:fillRect/>
          </a:stretch>
        </p:blipFill>
        <p:spPr>
          <a:xfrm>
            <a:off x="1463221" y="1701574"/>
            <a:ext cx="3740149" cy="4166487"/>
          </a:xfrm>
        </p:spPr>
      </p:pic>
    </p:spTree>
    <p:extLst>
      <p:ext uri="{BB962C8B-B14F-4D97-AF65-F5344CB8AC3E}">
        <p14:creationId xmlns:p14="http://schemas.microsoft.com/office/powerpoint/2010/main" val="3877631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48BF0-BBED-DBDA-A9A7-FE18AF231D98}"/>
              </a:ext>
            </a:extLst>
          </p:cNvPr>
          <p:cNvSpPr>
            <a:spLocks noGrp="1"/>
          </p:cNvSpPr>
          <p:nvPr>
            <p:ph type="title"/>
          </p:nvPr>
        </p:nvSpPr>
        <p:spPr/>
        <p:txBody>
          <a:bodyPr/>
          <a:lstStyle/>
          <a:p>
            <a:r>
              <a:rPr lang="en-US" dirty="0"/>
              <a:t>Subdural bleeds caused by torn bridging veins</a:t>
            </a:r>
          </a:p>
        </p:txBody>
      </p:sp>
      <p:pic>
        <p:nvPicPr>
          <p:cNvPr id="6" name="Content Placeholder 5" descr="A screenshot of a computer&#10;&#10;AI-generated content may be incorrect.">
            <a:extLst>
              <a:ext uri="{FF2B5EF4-FFF2-40B4-BE49-F238E27FC236}">
                <a16:creationId xmlns:a16="http://schemas.microsoft.com/office/drawing/2014/main" id="{DEDB7C4F-19B0-0736-0D50-50D6BE639FEE}"/>
              </a:ext>
            </a:extLst>
          </p:cNvPr>
          <p:cNvPicPr>
            <a:picLocks noGrp="1" noChangeAspect="1"/>
          </p:cNvPicPr>
          <p:nvPr>
            <p:ph sz="half" idx="1"/>
          </p:nvPr>
        </p:nvPicPr>
        <p:blipFill>
          <a:blip r:embed="rId3"/>
          <a:stretch>
            <a:fillRect/>
          </a:stretch>
        </p:blipFill>
        <p:spPr>
          <a:xfrm>
            <a:off x="6096000" y="4516477"/>
            <a:ext cx="5181600" cy="1976398"/>
          </a:xfrm>
          <a:prstGeom prst="rect">
            <a:avLst/>
          </a:prstGeom>
          <a:ln>
            <a:noFill/>
          </a:ln>
          <a:effectLst>
            <a:outerShdw blurRad="292100" dist="139700" dir="2700000" algn="tl" rotWithShape="0">
              <a:srgbClr val="333333">
                <a:alpha val="65000"/>
              </a:srgbClr>
            </a:outerShdw>
          </a:effectLst>
        </p:spPr>
      </p:pic>
      <p:pic>
        <p:nvPicPr>
          <p:cNvPr id="8" name="Content Placeholder 7" descr="A close-up of a scan of a brain&#10;&#10;AI-generated content may be incorrect.">
            <a:extLst>
              <a:ext uri="{FF2B5EF4-FFF2-40B4-BE49-F238E27FC236}">
                <a16:creationId xmlns:a16="http://schemas.microsoft.com/office/drawing/2014/main" id="{14FE1B56-7D82-688B-2BDF-46096E160832}"/>
              </a:ext>
            </a:extLst>
          </p:cNvPr>
          <p:cNvPicPr>
            <a:picLocks noGrp="1" noChangeAspect="1"/>
          </p:cNvPicPr>
          <p:nvPr>
            <p:ph sz="half" idx="2"/>
          </p:nvPr>
        </p:nvPicPr>
        <p:blipFill>
          <a:blip r:embed="rId4"/>
          <a:stretch>
            <a:fillRect/>
          </a:stretch>
        </p:blipFill>
        <p:spPr>
          <a:xfrm>
            <a:off x="6356350" y="1897082"/>
            <a:ext cx="4660900" cy="2413000"/>
          </a:xfrm>
        </p:spPr>
      </p:pic>
      <p:pic>
        <p:nvPicPr>
          <p:cNvPr id="10" name="Picture 9" descr="A diagram of the brain&#10;&#10;AI-generated content may be incorrect.">
            <a:extLst>
              <a:ext uri="{FF2B5EF4-FFF2-40B4-BE49-F238E27FC236}">
                <a16:creationId xmlns:a16="http://schemas.microsoft.com/office/drawing/2014/main" id="{A3AD8BB3-DBB6-4AE9-9666-80608D2D2C20}"/>
              </a:ext>
            </a:extLst>
          </p:cNvPr>
          <p:cNvPicPr>
            <a:picLocks noChangeAspect="1"/>
          </p:cNvPicPr>
          <p:nvPr/>
        </p:nvPicPr>
        <p:blipFill>
          <a:blip r:embed="rId5"/>
          <a:srcRect r="3877"/>
          <a:stretch>
            <a:fillRect/>
          </a:stretch>
        </p:blipFill>
        <p:spPr>
          <a:xfrm>
            <a:off x="1174750" y="2253637"/>
            <a:ext cx="4115707" cy="2905449"/>
          </a:xfrm>
          <a:prstGeom prst="rect">
            <a:avLst/>
          </a:prstGeom>
        </p:spPr>
      </p:pic>
    </p:spTree>
    <p:extLst>
      <p:ext uri="{BB962C8B-B14F-4D97-AF65-F5344CB8AC3E}">
        <p14:creationId xmlns:p14="http://schemas.microsoft.com/office/powerpoint/2010/main" val="2853190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5DC30-C406-9848-D88C-1045DAF127BD}"/>
              </a:ext>
            </a:extLst>
          </p:cNvPr>
          <p:cNvSpPr>
            <a:spLocks noGrp="1"/>
          </p:cNvSpPr>
          <p:nvPr>
            <p:ph type="title"/>
          </p:nvPr>
        </p:nvSpPr>
        <p:spPr/>
        <p:txBody>
          <a:bodyPr/>
          <a:lstStyle/>
          <a:p>
            <a:r>
              <a:rPr lang="en-US" dirty="0"/>
              <a:t>Acute versus chronic subdural collections</a:t>
            </a:r>
          </a:p>
        </p:txBody>
      </p:sp>
      <p:sp>
        <p:nvSpPr>
          <p:cNvPr id="3" name="Content Placeholder 2">
            <a:extLst>
              <a:ext uri="{FF2B5EF4-FFF2-40B4-BE49-F238E27FC236}">
                <a16:creationId xmlns:a16="http://schemas.microsoft.com/office/drawing/2014/main" id="{2E3574A1-5B4F-6713-42E5-4B348A84790C}"/>
              </a:ext>
            </a:extLst>
          </p:cNvPr>
          <p:cNvSpPr>
            <a:spLocks noGrp="1"/>
          </p:cNvSpPr>
          <p:nvPr>
            <p:ph sz="half" idx="1"/>
          </p:nvPr>
        </p:nvSpPr>
        <p:spPr/>
        <p:txBody>
          <a:bodyPr/>
          <a:lstStyle/>
          <a:p>
            <a:r>
              <a:rPr lang="en-US" dirty="0"/>
              <a:t>Acute blood white on CT &lt; 11d</a:t>
            </a:r>
          </a:p>
        </p:txBody>
      </p:sp>
      <p:sp>
        <p:nvSpPr>
          <p:cNvPr id="4" name="Content Placeholder 3">
            <a:extLst>
              <a:ext uri="{FF2B5EF4-FFF2-40B4-BE49-F238E27FC236}">
                <a16:creationId xmlns:a16="http://schemas.microsoft.com/office/drawing/2014/main" id="{61ACD704-10D1-AD3A-1DA7-FC6A4DC8D070}"/>
              </a:ext>
            </a:extLst>
          </p:cNvPr>
          <p:cNvSpPr>
            <a:spLocks noGrp="1"/>
          </p:cNvSpPr>
          <p:nvPr>
            <p:ph sz="half" idx="2"/>
          </p:nvPr>
        </p:nvSpPr>
        <p:spPr/>
        <p:txBody>
          <a:bodyPr/>
          <a:lstStyle/>
          <a:p>
            <a:r>
              <a:rPr lang="en-US" dirty="0"/>
              <a:t>Chronic collections</a:t>
            </a:r>
          </a:p>
          <a:p>
            <a:pPr lvl="1"/>
            <a:r>
              <a:rPr lang="en-US" dirty="0"/>
              <a:t>Membranes &gt; 2 weeks</a:t>
            </a:r>
          </a:p>
          <a:p>
            <a:pPr lvl="1"/>
            <a:r>
              <a:rPr lang="en-US" dirty="0"/>
              <a:t>Large volume</a:t>
            </a:r>
          </a:p>
        </p:txBody>
      </p:sp>
      <p:pic>
        <p:nvPicPr>
          <p:cNvPr id="6" name="Picture 5" descr="A close-up of a brain scan&#10;&#10;AI-generated content may be incorrect.">
            <a:extLst>
              <a:ext uri="{FF2B5EF4-FFF2-40B4-BE49-F238E27FC236}">
                <a16:creationId xmlns:a16="http://schemas.microsoft.com/office/drawing/2014/main" id="{4B7D1B7B-BA14-1F4D-7097-3B2B18255F04}"/>
              </a:ext>
            </a:extLst>
          </p:cNvPr>
          <p:cNvPicPr>
            <a:picLocks noChangeAspect="1"/>
          </p:cNvPicPr>
          <p:nvPr/>
        </p:nvPicPr>
        <p:blipFill>
          <a:blip r:embed="rId3"/>
          <a:stretch>
            <a:fillRect/>
          </a:stretch>
        </p:blipFill>
        <p:spPr>
          <a:xfrm>
            <a:off x="6172200" y="3439926"/>
            <a:ext cx="2889700" cy="2737037"/>
          </a:xfrm>
          <a:prstGeom prst="rect">
            <a:avLst/>
          </a:prstGeom>
        </p:spPr>
      </p:pic>
      <p:pic>
        <p:nvPicPr>
          <p:cNvPr id="8" name="Picture 7" descr="A close up of a brain scan&#10;&#10;AI-generated content may be incorrect.">
            <a:extLst>
              <a:ext uri="{FF2B5EF4-FFF2-40B4-BE49-F238E27FC236}">
                <a16:creationId xmlns:a16="http://schemas.microsoft.com/office/drawing/2014/main" id="{3DD5776C-2788-4383-2FBB-EC9532CCA7C7}"/>
              </a:ext>
            </a:extLst>
          </p:cNvPr>
          <p:cNvPicPr>
            <a:picLocks noChangeAspect="1"/>
          </p:cNvPicPr>
          <p:nvPr/>
        </p:nvPicPr>
        <p:blipFill>
          <a:blip r:embed="rId4"/>
          <a:stretch>
            <a:fillRect/>
          </a:stretch>
        </p:blipFill>
        <p:spPr>
          <a:xfrm>
            <a:off x="9061901" y="3429000"/>
            <a:ext cx="2638108" cy="2737037"/>
          </a:xfrm>
          <a:prstGeom prst="rect">
            <a:avLst/>
          </a:prstGeom>
        </p:spPr>
      </p:pic>
      <p:pic>
        <p:nvPicPr>
          <p:cNvPr id="10" name="Picture 9" descr="A close-up of a ct scan&#10;&#10;AI-generated content may be incorrect.">
            <a:extLst>
              <a:ext uri="{FF2B5EF4-FFF2-40B4-BE49-F238E27FC236}">
                <a16:creationId xmlns:a16="http://schemas.microsoft.com/office/drawing/2014/main" id="{98E12457-0657-5C1F-E44D-ADE29CACD59D}"/>
              </a:ext>
            </a:extLst>
          </p:cNvPr>
          <p:cNvPicPr>
            <a:picLocks noChangeAspect="1"/>
          </p:cNvPicPr>
          <p:nvPr/>
        </p:nvPicPr>
        <p:blipFill>
          <a:blip r:embed="rId5"/>
          <a:stretch>
            <a:fillRect/>
          </a:stretch>
        </p:blipFill>
        <p:spPr>
          <a:xfrm>
            <a:off x="1476187" y="3106270"/>
            <a:ext cx="2875271" cy="2737037"/>
          </a:xfrm>
          <a:prstGeom prst="rect">
            <a:avLst/>
          </a:prstGeom>
        </p:spPr>
      </p:pic>
    </p:spTree>
    <p:extLst>
      <p:ext uri="{BB962C8B-B14F-4D97-AF65-F5344CB8AC3E}">
        <p14:creationId xmlns:p14="http://schemas.microsoft.com/office/powerpoint/2010/main" val="1599697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F42C9-7E1A-2585-470E-6AEC75611625}"/>
              </a:ext>
            </a:extLst>
          </p:cNvPr>
          <p:cNvSpPr>
            <a:spLocks noGrp="1"/>
          </p:cNvSpPr>
          <p:nvPr>
            <p:ph type="title"/>
          </p:nvPr>
        </p:nvSpPr>
        <p:spPr/>
        <p:txBody>
          <a:bodyPr/>
          <a:lstStyle/>
          <a:p>
            <a:r>
              <a:rPr lang="en-US" dirty="0"/>
              <a:t>Head circumference sometimes the only clue</a:t>
            </a:r>
          </a:p>
        </p:txBody>
      </p:sp>
      <p:pic>
        <p:nvPicPr>
          <p:cNvPr id="6" name="Content Placeholder 5" descr="A graph with numbers and letters&#10;&#10;AI-generated content may be incorrect.">
            <a:extLst>
              <a:ext uri="{FF2B5EF4-FFF2-40B4-BE49-F238E27FC236}">
                <a16:creationId xmlns:a16="http://schemas.microsoft.com/office/drawing/2014/main" id="{3D1E83B8-6FE5-C80F-198D-2116ED686BA0}"/>
              </a:ext>
            </a:extLst>
          </p:cNvPr>
          <p:cNvPicPr>
            <a:picLocks noGrp="1" noChangeAspect="1"/>
          </p:cNvPicPr>
          <p:nvPr>
            <p:ph sz="half" idx="1"/>
          </p:nvPr>
        </p:nvPicPr>
        <p:blipFill>
          <a:blip r:embed="rId3"/>
          <a:stretch>
            <a:fillRect/>
          </a:stretch>
        </p:blipFill>
        <p:spPr>
          <a:xfrm>
            <a:off x="996950" y="2274094"/>
            <a:ext cx="4864100" cy="3454400"/>
          </a:xfrm>
        </p:spPr>
      </p:pic>
      <p:sp>
        <p:nvSpPr>
          <p:cNvPr id="4" name="Content Placeholder 3">
            <a:extLst>
              <a:ext uri="{FF2B5EF4-FFF2-40B4-BE49-F238E27FC236}">
                <a16:creationId xmlns:a16="http://schemas.microsoft.com/office/drawing/2014/main" id="{5A8BE87B-6F9B-0FF9-7E75-60158C499A9A}"/>
              </a:ext>
            </a:extLst>
          </p:cNvPr>
          <p:cNvSpPr>
            <a:spLocks noGrp="1"/>
          </p:cNvSpPr>
          <p:nvPr>
            <p:ph sz="half" idx="2"/>
          </p:nvPr>
        </p:nvSpPr>
        <p:spPr/>
        <p:txBody>
          <a:bodyPr/>
          <a:lstStyle/>
          <a:p>
            <a:endParaRPr lang="en-US"/>
          </a:p>
        </p:txBody>
      </p:sp>
      <p:pic>
        <p:nvPicPr>
          <p:cNvPr id="7" name="Picture 6" descr="hydrocephalus kid 15.jpg">
            <a:extLst>
              <a:ext uri="{FF2B5EF4-FFF2-40B4-BE49-F238E27FC236}">
                <a16:creationId xmlns:a16="http://schemas.microsoft.com/office/drawing/2014/main" id="{A0125786-D544-E87E-C82C-AF40353E1214}"/>
              </a:ext>
            </a:extLst>
          </p:cNvPr>
          <p:cNvPicPr>
            <a:picLocks noChangeAspect="1"/>
          </p:cNvPicPr>
          <p:nvPr/>
        </p:nvPicPr>
        <p:blipFill rotWithShape="1">
          <a:blip r:embed="rId4">
            <a:extLst>
              <a:ext uri="{28A0092B-C50C-407E-A947-70E740481C1C}">
                <a14:useLocalDpi xmlns:a14="http://schemas.microsoft.com/office/drawing/2010/main" val="0"/>
              </a:ext>
            </a:extLst>
          </a:blip>
          <a:srcRect l="2852" t="4069" r="7873" b="13688"/>
          <a:stretch/>
        </p:blipFill>
        <p:spPr>
          <a:xfrm>
            <a:off x="7038749" y="1690688"/>
            <a:ext cx="3448497" cy="2414446"/>
          </a:xfrm>
          <a:prstGeom prst="rect">
            <a:avLst/>
          </a:prstGeom>
        </p:spPr>
      </p:pic>
      <p:pic>
        <p:nvPicPr>
          <p:cNvPr id="8" name="Picture 7" descr="article-g01_400_266.jpg">
            <a:extLst>
              <a:ext uri="{FF2B5EF4-FFF2-40B4-BE49-F238E27FC236}">
                <a16:creationId xmlns:a16="http://schemas.microsoft.com/office/drawing/2014/main" id="{A5D4A9FC-4B10-6BB3-8737-A33C2907CF05}"/>
              </a:ext>
            </a:extLst>
          </p:cNvPr>
          <p:cNvPicPr>
            <a:picLocks noChangeAspect="1"/>
          </p:cNvPicPr>
          <p:nvPr/>
        </p:nvPicPr>
        <p:blipFill rotWithShape="1">
          <a:blip r:embed="rId5">
            <a:extLst>
              <a:ext uri="{28A0092B-C50C-407E-A947-70E740481C1C}">
                <a14:useLocalDpi xmlns:a14="http://schemas.microsoft.com/office/drawing/2010/main" val="0"/>
              </a:ext>
            </a:extLst>
          </a:blip>
          <a:srcRect l="12728" r="6925"/>
          <a:stretch/>
        </p:blipFill>
        <p:spPr>
          <a:xfrm>
            <a:off x="7158490" y="4240071"/>
            <a:ext cx="3061227" cy="2533650"/>
          </a:xfrm>
          <a:prstGeom prst="rect">
            <a:avLst/>
          </a:prstGeom>
        </p:spPr>
      </p:pic>
    </p:spTree>
    <p:extLst>
      <p:ext uri="{BB962C8B-B14F-4D97-AF65-F5344CB8AC3E}">
        <p14:creationId xmlns:p14="http://schemas.microsoft.com/office/powerpoint/2010/main" val="1257197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66759-ACE6-4790-4BD2-F0C91819AA02}"/>
              </a:ext>
            </a:extLst>
          </p:cNvPr>
          <p:cNvSpPr>
            <a:spLocks noGrp="1"/>
          </p:cNvSpPr>
          <p:nvPr>
            <p:ph type="title"/>
          </p:nvPr>
        </p:nvSpPr>
        <p:spPr/>
        <p:txBody>
          <a:bodyPr/>
          <a:lstStyle/>
          <a:p>
            <a:r>
              <a:rPr lang="en-US" dirty="0"/>
              <a:t>Birth-related subdural bleeds are common</a:t>
            </a:r>
          </a:p>
        </p:txBody>
      </p:sp>
      <p:pic>
        <p:nvPicPr>
          <p:cNvPr id="6" name="Content Placeholder 5" descr="A white background with black text&#10;&#10;AI-generated content may be incorrect.">
            <a:extLst>
              <a:ext uri="{FF2B5EF4-FFF2-40B4-BE49-F238E27FC236}">
                <a16:creationId xmlns:a16="http://schemas.microsoft.com/office/drawing/2014/main" id="{03F0F36E-6C1A-152F-A947-CFFA16D6D4DF}"/>
              </a:ext>
            </a:extLst>
          </p:cNvPr>
          <p:cNvPicPr>
            <a:picLocks noGrp="1" noChangeAspect="1"/>
          </p:cNvPicPr>
          <p:nvPr>
            <p:ph sz="half" idx="2"/>
          </p:nvPr>
        </p:nvPicPr>
        <p:blipFill>
          <a:blip r:embed="rId3"/>
          <a:stretch>
            <a:fillRect/>
          </a:stretch>
        </p:blipFill>
        <p:spPr>
          <a:xfrm>
            <a:off x="468086" y="2126573"/>
            <a:ext cx="5181600" cy="1302427"/>
          </a:xfrm>
          <a:prstGeom prst="rect">
            <a:avLst/>
          </a:prstGeom>
          <a:ln>
            <a:noFill/>
          </a:ln>
          <a:effectLst>
            <a:outerShdw blurRad="292100" dist="139700" dir="2700000" algn="tl" rotWithShape="0">
              <a:srgbClr val="333333">
                <a:alpha val="65000"/>
              </a:srgbClr>
            </a:outerShdw>
          </a:effectLst>
        </p:spPr>
      </p:pic>
      <p:pic>
        <p:nvPicPr>
          <p:cNvPr id="8" name="Picture 7" descr="A close-up of a medical information&#10;&#10;AI-generated content may be incorrect.">
            <a:extLst>
              <a:ext uri="{FF2B5EF4-FFF2-40B4-BE49-F238E27FC236}">
                <a16:creationId xmlns:a16="http://schemas.microsoft.com/office/drawing/2014/main" id="{26A2AB14-D366-4464-74D6-2836AAD7FBD8}"/>
              </a:ext>
            </a:extLst>
          </p:cNvPr>
          <p:cNvPicPr>
            <a:picLocks noChangeAspect="1"/>
          </p:cNvPicPr>
          <p:nvPr/>
        </p:nvPicPr>
        <p:blipFill>
          <a:blip r:embed="rId4"/>
          <a:stretch>
            <a:fillRect/>
          </a:stretch>
        </p:blipFill>
        <p:spPr>
          <a:xfrm>
            <a:off x="805543" y="4023619"/>
            <a:ext cx="4844143" cy="2469255"/>
          </a:xfrm>
          <a:prstGeom prst="rect">
            <a:avLst/>
          </a:prstGeom>
          <a:ln>
            <a:noFill/>
          </a:ln>
          <a:effectLst>
            <a:outerShdw blurRad="292100" dist="139700" dir="2700000" algn="tl" rotWithShape="0">
              <a:srgbClr val="333333">
                <a:alpha val="65000"/>
              </a:srgbClr>
            </a:outerShdw>
          </a:effectLst>
        </p:spPr>
      </p:pic>
      <p:pic>
        <p:nvPicPr>
          <p:cNvPr id="10" name="Picture 9" descr="A close-up of a medical document&#10;&#10;AI-generated content may be incorrect.">
            <a:extLst>
              <a:ext uri="{FF2B5EF4-FFF2-40B4-BE49-F238E27FC236}">
                <a16:creationId xmlns:a16="http://schemas.microsoft.com/office/drawing/2014/main" id="{EC38E96B-C5BF-B2D0-97C7-056CD9911C49}"/>
              </a:ext>
            </a:extLst>
          </p:cNvPr>
          <p:cNvPicPr>
            <a:picLocks noChangeAspect="1"/>
          </p:cNvPicPr>
          <p:nvPr/>
        </p:nvPicPr>
        <p:blipFill>
          <a:blip r:embed="rId5"/>
          <a:stretch>
            <a:fillRect/>
          </a:stretch>
        </p:blipFill>
        <p:spPr>
          <a:xfrm>
            <a:off x="5932715" y="2461644"/>
            <a:ext cx="6074228" cy="2123779"/>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C91E86C8-8779-BB9D-EDDD-539086E8633E}"/>
              </a:ext>
            </a:extLst>
          </p:cNvPr>
          <p:cNvSpPr txBox="1"/>
          <p:nvPr/>
        </p:nvSpPr>
        <p:spPr>
          <a:xfrm>
            <a:off x="7117977" y="5356379"/>
            <a:ext cx="2832847" cy="646331"/>
          </a:xfrm>
          <a:prstGeom prst="rect">
            <a:avLst/>
          </a:prstGeom>
          <a:noFill/>
        </p:spPr>
        <p:txBody>
          <a:bodyPr wrap="square" rtlCol="0">
            <a:spAutoFit/>
          </a:bodyPr>
          <a:lstStyle/>
          <a:p>
            <a:r>
              <a:rPr lang="en-US" dirty="0"/>
              <a:t>Resolve by 4-6 weeks</a:t>
            </a:r>
          </a:p>
          <a:p>
            <a:r>
              <a:rPr lang="en-US" dirty="0"/>
              <a:t>Back of head</a:t>
            </a:r>
          </a:p>
        </p:txBody>
      </p:sp>
    </p:spTree>
    <p:extLst>
      <p:ext uri="{BB962C8B-B14F-4D97-AF65-F5344CB8AC3E}">
        <p14:creationId xmlns:p14="http://schemas.microsoft.com/office/powerpoint/2010/main" val="584894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C9CE3-D392-FE19-B901-B0E32FD44212}"/>
              </a:ext>
            </a:extLst>
          </p:cNvPr>
          <p:cNvSpPr>
            <a:spLocks noGrp="1"/>
          </p:cNvSpPr>
          <p:nvPr>
            <p:ph type="title"/>
          </p:nvPr>
        </p:nvSpPr>
        <p:spPr/>
        <p:txBody>
          <a:bodyPr/>
          <a:lstStyle/>
          <a:p>
            <a:r>
              <a:rPr lang="en-US" dirty="0"/>
              <a:t>Hypoxic-</a:t>
            </a:r>
            <a:r>
              <a:rPr lang="en-US" dirty="0" err="1"/>
              <a:t>ischaemic</a:t>
            </a:r>
            <a:r>
              <a:rPr lang="en-US" dirty="0"/>
              <a:t> injury </a:t>
            </a:r>
          </a:p>
        </p:txBody>
      </p:sp>
      <p:sp>
        <p:nvSpPr>
          <p:cNvPr id="3" name="Content Placeholder 2">
            <a:extLst>
              <a:ext uri="{FF2B5EF4-FFF2-40B4-BE49-F238E27FC236}">
                <a16:creationId xmlns:a16="http://schemas.microsoft.com/office/drawing/2014/main" id="{D0ED4955-D8EC-9054-8AD9-41E7D7D080C8}"/>
              </a:ext>
            </a:extLst>
          </p:cNvPr>
          <p:cNvSpPr>
            <a:spLocks noGrp="1"/>
          </p:cNvSpPr>
          <p:nvPr>
            <p:ph sz="half" idx="1"/>
          </p:nvPr>
        </p:nvSpPr>
        <p:spPr/>
        <p:txBody>
          <a:bodyPr/>
          <a:lstStyle/>
          <a:p>
            <a:r>
              <a:rPr lang="en-US" dirty="0"/>
              <a:t>Radiology</a:t>
            </a:r>
          </a:p>
        </p:txBody>
      </p:sp>
      <p:sp>
        <p:nvSpPr>
          <p:cNvPr id="4" name="Content Placeholder 3">
            <a:extLst>
              <a:ext uri="{FF2B5EF4-FFF2-40B4-BE49-F238E27FC236}">
                <a16:creationId xmlns:a16="http://schemas.microsoft.com/office/drawing/2014/main" id="{4FF4CA5D-773A-7E7B-145D-66843F7247A9}"/>
              </a:ext>
            </a:extLst>
          </p:cNvPr>
          <p:cNvSpPr>
            <a:spLocks noGrp="1"/>
          </p:cNvSpPr>
          <p:nvPr>
            <p:ph sz="half" idx="2"/>
          </p:nvPr>
        </p:nvSpPr>
        <p:spPr/>
        <p:txBody>
          <a:bodyPr/>
          <a:lstStyle/>
          <a:p>
            <a:r>
              <a:rPr lang="en-US" dirty="0"/>
              <a:t>Clinically – encephalopathy</a:t>
            </a:r>
          </a:p>
          <a:p>
            <a:pPr lvl="1"/>
            <a:r>
              <a:rPr lang="en-US" dirty="0"/>
              <a:t>Not right</a:t>
            </a:r>
          </a:p>
          <a:p>
            <a:pPr lvl="1"/>
            <a:r>
              <a:rPr lang="en-US" dirty="0"/>
              <a:t>Irritability</a:t>
            </a:r>
          </a:p>
          <a:p>
            <a:pPr lvl="1"/>
            <a:r>
              <a:rPr lang="en-US" dirty="0"/>
              <a:t>Abnormal movements</a:t>
            </a:r>
          </a:p>
          <a:p>
            <a:pPr lvl="1"/>
            <a:r>
              <a:rPr lang="en-US" dirty="0"/>
              <a:t>Seizures</a:t>
            </a:r>
          </a:p>
          <a:p>
            <a:pPr lvl="1"/>
            <a:r>
              <a:rPr lang="en-US" dirty="0"/>
              <a:t>Limp/floppy</a:t>
            </a:r>
          </a:p>
          <a:p>
            <a:pPr lvl="1"/>
            <a:r>
              <a:rPr lang="en-US" dirty="0" err="1"/>
              <a:t>Apnoea</a:t>
            </a:r>
            <a:endParaRPr lang="en-US" dirty="0"/>
          </a:p>
          <a:p>
            <a:pPr lvl="1"/>
            <a:r>
              <a:rPr lang="en-US" dirty="0"/>
              <a:t>Pallor, mottled</a:t>
            </a:r>
          </a:p>
          <a:p>
            <a:pPr lvl="1"/>
            <a:r>
              <a:rPr lang="en-US" dirty="0"/>
              <a:t>Deep coma</a:t>
            </a:r>
          </a:p>
          <a:p>
            <a:pPr lvl="1"/>
            <a:r>
              <a:rPr lang="en-US" dirty="0"/>
              <a:t>Death</a:t>
            </a:r>
          </a:p>
          <a:p>
            <a:endParaRPr lang="en-US" dirty="0"/>
          </a:p>
        </p:txBody>
      </p:sp>
      <p:pic>
        <p:nvPicPr>
          <p:cNvPr id="6" name="Picture 5" descr="A close-up of a ct scan&#10;&#10;AI-generated content may be incorrect.">
            <a:extLst>
              <a:ext uri="{FF2B5EF4-FFF2-40B4-BE49-F238E27FC236}">
                <a16:creationId xmlns:a16="http://schemas.microsoft.com/office/drawing/2014/main" id="{73944F89-90FC-C569-0529-21819C554ED8}"/>
              </a:ext>
            </a:extLst>
          </p:cNvPr>
          <p:cNvPicPr>
            <a:picLocks noChangeAspect="1"/>
          </p:cNvPicPr>
          <p:nvPr/>
        </p:nvPicPr>
        <p:blipFill>
          <a:blip r:embed="rId3"/>
          <a:stretch>
            <a:fillRect/>
          </a:stretch>
        </p:blipFill>
        <p:spPr>
          <a:xfrm>
            <a:off x="1562794" y="2411979"/>
            <a:ext cx="3183377" cy="3426056"/>
          </a:xfrm>
          <a:prstGeom prst="rect">
            <a:avLst/>
          </a:prstGeom>
        </p:spPr>
      </p:pic>
    </p:spTree>
    <p:extLst>
      <p:ext uri="{BB962C8B-B14F-4D97-AF65-F5344CB8AC3E}">
        <p14:creationId xmlns:p14="http://schemas.microsoft.com/office/powerpoint/2010/main" val="4045107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E9B4C-F97A-DB4D-3990-D40ED806DD4A}"/>
              </a:ext>
            </a:extLst>
          </p:cNvPr>
          <p:cNvSpPr>
            <a:spLocks noGrp="1"/>
          </p:cNvSpPr>
          <p:nvPr>
            <p:ph type="title"/>
          </p:nvPr>
        </p:nvSpPr>
        <p:spPr/>
        <p:txBody>
          <a:bodyPr/>
          <a:lstStyle/>
          <a:p>
            <a:r>
              <a:rPr lang="en-US" dirty="0"/>
              <a:t>Unclear origin of spinal subdural blood</a:t>
            </a:r>
          </a:p>
        </p:txBody>
      </p:sp>
      <p:sp>
        <p:nvSpPr>
          <p:cNvPr id="4" name="Content Placeholder 3">
            <a:extLst>
              <a:ext uri="{FF2B5EF4-FFF2-40B4-BE49-F238E27FC236}">
                <a16:creationId xmlns:a16="http://schemas.microsoft.com/office/drawing/2014/main" id="{0EC92844-1653-11FE-2687-35E64A277334}"/>
              </a:ext>
            </a:extLst>
          </p:cNvPr>
          <p:cNvSpPr>
            <a:spLocks noGrp="1"/>
          </p:cNvSpPr>
          <p:nvPr>
            <p:ph sz="half" idx="2"/>
          </p:nvPr>
        </p:nvSpPr>
        <p:spPr/>
        <p:txBody>
          <a:bodyPr/>
          <a:lstStyle/>
          <a:p>
            <a:r>
              <a:rPr lang="en-US" dirty="0"/>
              <a:t>40-60% of infants with NAI</a:t>
            </a:r>
          </a:p>
          <a:p>
            <a:r>
              <a:rPr lang="en-US" dirty="0"/>
              <a:t>More common in NAI (as far as we know)</a:t>
            </a:r>
          </a:p>
          <a:p>
            <a:r>
              <a:rPr lang="en-US" dirty="0"/>
              <a:t>?redistribution from head</a:t>
            </a:r>
          </a:p>
        </p:txBody>
      </p:sp>
      <p:pic>
        <p:nvPicPr>
          <p:cNvPr id="10" name="Content Placeholder 9" descr="An x-ray of a spine&#10;&#10;AI-generated content may be incorrect.">
            <a:extLst>
              <a:ext uri="{FF2B5EF4-FFF2-40B4-BE49-F238E27FC236}">
                <a16:creationId xmlns:a16="http://schemas.microsoft.com/office/drawing/2014/main" id="{374FDCB2-BCCB-AA94-19E5-7547B262240D}"/>
              </a:ext>
            </a:extLst>
          </p:cNvPr>
          <p:cNvPicPr>
            <a:picLocks noGrp="1" noChangeAspect="1"/>
          </p:cNvPicPr>
          <p:nvPr>
            <p:ph sz="half" idx="1"/>
          </p:nvPr>
        </p:nvPicPr>
        <p:blipFill>
          <a:blip r:embed="rId3"/>
          <a:stretch>
            <a:fillRect/>
          </a:stretch>
        </p:blipFill>
        <p:spPr>
          <a:xfrm>
            <a:off x="1687276" y="1825625"/>
            <a:ext cx="3483448" cy="4351338"/>
          </a:xfrm>
        </p:spPr>
      </p:pic>
    </p:spTree>
    <p:extLst>
      <p:ext uri="{BB962C8B-B14F-4D97-AF65-F5344CB8AC3E}">
        <p14:creationId xmlns:p14="http://schemas.microsoft.com/office/powerpoint/2010/main" val="3872795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2FFA0-0459-4F03-ADCA-8A23FCB3C45B}"/>
              </a:ext>
            </a:extLst>
          </p:cNvPr>
          <p:cNvSpPr>
            <a:spLocks noGrp="1"/>
          </p:cNvSpPr>
          <p:nvPr>
            <p:ph type="title"/>
          </p:nvPr>
        </p:nvSpPr>
        <p:spPr/>
        <p:txBody>
          <a:bodyPr/>
          <a:lstStyle/>
          <a:p>
            <a:r>
              <a:rPr lang="en-US" dirty="0"/>
              <a:t>BESSI is likely a risk factor for subdural collections</a:t>
            </a:r>
          </a:p>
        </p:txBody>
      </p:sp>
      <p:sp>
        <p:nvSpPr>
          <p:cNvPr id="4" name="Content Placeholder 3">
            <a:extLst>
              <a:ext uri="{FF2B5EF4-FFF2-40B4-BE49-F238E27FC236}">
                <a16:creationId xmlns:a16="http://schemas.microsoft.com/office/drawing/2014/main" id="{3EE74447-2E65-1AD8-0A57-1AD55B2D3491}"/>
              </a:ext>
            </a:extLst>
          </p:cNvPr>
          <p:cNvSpPr>
            <a:spLocks noGrp="1"/>
          </p:cNvSpPr>
          <p:nvPr>
            <p:ph sz="half" idx="2"/>
          </p:nvPr>
        </p:nvSpPr>
        <p:spPr/>
        <p:txBody>
          <a:bodyPr/>
          <a:lstStyle/>
          <a:p>
            <a:endParaRPr lang="en-US" dirty="0"/>
          </a:p>
        </p:txBody>
      </p:sp>
      <p:sp>
        <p:nvSpPr>
          <p:cNvPr id="5" name="Content Placeholder 2">
            <a:extLst>
              <a:ext uri="{FF2B5EF4-FFF2-40B4-BE49-F238E27FC236}">
                <a16:creationId xmlns:a16="http://schemas.microsoft.com/office/drawing/2014/main" id="{F41C7D46-1047-F2CE-4AA7-8E720B535738}"/>
              </a:ext>
            </a:extLst>
          </p:cNvPr>
          <p:cNvSpPr txBox="1">
            <a:spLocks/>
          </p:cNvSpPr>
          <p:nvPr/>
        </p:nvSpPr>
        <p:spPr>
          <a:xfrm>
            <a:off x="838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BESSI</a:t>
            </a:r>
          </a:p>
          <a:p>
            <a:pPr lvl="1"/>
            <a:r>
              <a:rPr lang="en-US" dirty="0"/>
              <a:t>Enlarged extra-axial cerebrospinal fluid (CSF) spaces</a:t>
            </a:r>
          </a:p>
          <a:p>
            <a:pPr lvl="1"/>
            <a:r>
              <a:rPr lang="en-US" dirty="0"/>
              <a:t>Prematurity</a:t>
            </a:r>
          </a:p>
          <a:p>
            <a:pPr lvl="1"/>
            <a:r>
              <a:rPr lang="en-US" dirty="0"/>
              <a:t>More common in boys</a:t>
            </a:r>
          </a:p>
          <a:p>
            <a:pPr lvl="1"/>
            <a:r>
              <a:rPr lang="en-US" dirty="0"/>
              <a:t>Neuro-developmental disorders such as glutaric aciduria type 1</a:t>
            </a:r>
          </a:p>
          <a:p>
            <a:pPr lvl="1"/>
            <a:r>
              <a:rPr lang="en-US" dirty="0"/>
              <a:t>Benign course when idiopathic</a:t>
            </a:r>
          </a:p>
          <a:p>
            <a:pPr lvl="1"/>
            <a:r>
              <a:rPr lang="en-US" dirty="0"/>
              <a:t>Increased risk of SDH</a:t>
            </a:r>
          </a:p>
        </p:txBody>
      </p:sp>
      <p:pic>
        <p:nvPicPr>
          <p:cNvPr id="6" name="Content Placeholder 5" descr="A close-up of a brain scan&#10;&#10;AI-generated content may be incorrect.">
            <a:extLst>
              <a:ext uri="{FF2B5EF4-FFF2-40B4-BE49-F238E27FC236}">
                <a16:creationId xmlns:a16="http://schemas.microsoft.com/office/drawing/2014/main" id="{E260F36D-ADA6-66D8-A346-297E1ED6FDEF}"/>
              </a:ext>
            </a:extLst>
          </p:cNvPr>
          <p:cNvPicPr>
            <a:picLocks noChangeAspect="1"/>
          </p:cNvPicPr>
          <p:nvPr/>
        </p:nvPicPr>
        <p:blipFill>
          <a:blip r:embed="rId3"/>
          <a:stretch>
            <a:fillRect/>
          </a:stretch>
        </p:blipFill>
        <p:spPr>
          <a:xfrm>
            <a:off x="7099300" y="2229644"/>
            <a:ext cx="3327400" cy="3543300"/>
          </a:xfrm>
          <a:prstGeom prst="rect">
            <a:avLst/>
          </a:prstGeom>
        </p:spPr>
      </p:pic>
    </p:spTree>
    <p:extLst>
      <p:ext uri="{BB962C8B-B14F-4D97-AF65-F5344CB8AC3E}">
        <p14:creationId xmlns:p14="http://schemas.microsoft.com/office/powerpoint/2010/main" val="21019177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30BFE8D-A1C1-A56B-E36E-6556A52CAF6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68A6B68-F127-6A6B-455D-9B58D6303E00}"/>
              </a:ext>
            </a:extLst>
          </p:cNvPr>
          <p:cNvSpPr>
            <a:spLocks noGrp="1"/>
          </p:cNvSpPr>
          <p:nvPr>
            <p:ph type="title"/>
          </p:nvPr>
        </p:nvSpPr>
        <p:spPr/>
        <p:txBody>
          <a:bodyPr/>
          <a:lstStyle/>
          <a:p>
            <a:r>
              <a:rPr lang="en-US" dirty="0">
                <a:solidFill>
                  <a:schemeClr val="bg1"/>
                </a:solidFill>
              </a:rPr>
              <a:t>3. Clinical vs legal</a:t>
            </a:r>
          </a:p>
        </p:txBody>
      </p:sp>
      <p:sp>
        <p:nvSpPr>
          <p:cNvPr id="5" name="Text Placeholder 4">
            <a:extLst>
              <a:ext uri="{FF2B5EF4-FFF2-40B4-BE49-F238E27FC236}">
                <a16:creationId xmlns:a16="http://schemas.microsoft.com/office/drawing/2014/main" id="{E025C072-E3FF-213C-6A2B-EC5A05F4BE81}"/>
              </a:ext>
            </a:extLst>
          </p:cNvPr>
          <p:cNvSpPr>
            <a:spLocks noGrp="1"/>
          </p:cNvSpPr>
          <p:nvPr>
            <p:ph type="body" idx="1"/>
          </p:nvPr>
        </p:nvSpPr>
        <p:spPr/>
        <p:txBody>
          <a:bodyPr/>
          <a:lstStyle/>
          <a:p>
            <a:endParaRPr lang="en-US">
              <a:solidFill>
                <a:schemeClr val="bg1"/>
              </a:solidFill>
            </a:endParaRPr>
          </a:p>
        </p:txBody>
      </p:sp>
    </p:spTree>
    <p:extLst>
      <p:ext uri="{BB962C8B-B14F-4D97-AF65-F5344CB8AC3E}">
        <p14:creationId xmlns:p14="http://schemas.microsoft.com/office/powerpoint/2010/main" val="3114846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892CA-BD39-FE0E-CE99-D2E99F185225}"/>
              </a:ext>
            </a:extLst>
          </p:cNvPr>
          <p:cNvSpPr>
            <a:spLocks noGrp="1"/>
          </p:cNvSpPr>
          <p:nvPr>
            <p:ph type="title"/>
          </p:nvPr>
        </p:nvSpPr>
        <p:spPr/>
        <p:txBody>
          <a:bodyPr/>
          <a:lstStyle/>
          <a:p>
            <a:r>
              <a:rPr lang="en-US" dirty="0"/>
              <a:t>Infant TBI causality </a:t>
            </a:r>
          </a:p>
        </p:txBody>
      </p:sp>
      <p:sp>
        <p:nvSpPr>
          <p:cNvPr id="5" name="Text Placeholder 4">
            <a:extLst>
              <a:ext uri="{FF2B5EF4-FFF2-40B4-BE49-F238E27FC236}">
                <a16:creationId xmlns:a16="http://schemas.microsoft.com/office/drawing/2014/main" id="{E09BE012-57D8-08E5-AB79-E807F288F8BB}"/>
              </a:ext>
            </a:extLst>
          </p:cNvPr>
          <p:cNvSpPr>
            <a:spLocks noGrp="1"/>
          </p:cNvSpPr>
          <p:nvPr>
            <p:ph type="body" idx="1"/>
          </p:nvPr>
        </p:nvSpPr>
        <p:spPr>
          <a:xfrm>
            <a:off x="839788" y="3017044"/>
            <a:ext cx="5157787" cy="823912"/>
          </a:xfrm>
        </p:spPr>
        <p:txBody>
          <a:bodyPr/>
          <a:lstStyle/>
          <a:p>
            <a:r>
              <a:rPr lang="en-US" dirty="0"/>
              <a:t>Differential diagnosis</a:t>
            </a:r>
          </a:p>
        </p:txBody>
      </p:sp>
      <p:sp>
        <p:nvSpPr>
          <p:cNvPr id="3" name="Content Placeholder 2">
            <a:extLst>
              <a:ext uri="{FF2B5EF4-FFF2-40B4-BE49-F238E27FC236}">
                <a16:creationId xmlns:a16="http://schemas.microsoft.com/office/drawing/2014/main" id="{A01E18ED-14BF-B3CF-8A6B-8B5B8DFA978D}"/>
              </a:ext>
            </a:extLst>
          </p:cNvPr>
          <p:cNvSpPr>
            <a:spLocks noGrp="1"/>
          </p:cNvSpPr>
          <p:nvPr>
            <p:ph sz="half" idx="2"/>
          </p:nvPr>
        </p:nvSpPr>
        <p:spPr>
          <a:xfrm>
            <a:off x="842964" y="3930650"/>
            <a:ext cx="5157787" cy="3182937"/>
          </a:xfrm>
        </p:spPr>
        <p:txBody>
          <a:bodyPr/>
          <a:lstStyle/>
          <a:p>
            <a:r>
              <a:rPr lang="en-US" dirty="0"/>
              <a:t>determine the nature of a patient’s illness for purposes of diagnosis and treatment</a:t>
            </a:r>
          </a:p>
        </p:txBody>
      </p:sp>
      <p:sp>
        <p:nvSpPr>
          <p:cNvPr id="6" name="Text Placeholder 5">
            <a:extLst>
              <a:ext uri="{FF2B5EF4-FFF2-40B4-BE49-F238E27FC236}">
                <a16:creationId xmlns:a16="http://schemas.microsoft.com/office/drawing/2014/main" id="{5001CDE1-825B-81B6-F495-32D86E3F7E5F}"/>
              </a:ext>
            </a:extLst>
          </p:cNvPr>
          <p:cNvSpPr>
            <a:spLocks noGrp="1"/>
          </p:cNvSpPr>
          <p:nvPr>
            <p:ph type="body" sz="quarter" idx="3"/>
          </p:nvPr>
        </p:nvSpPr>
        <p:spPr>
          <a:xfrm>
            <a:off x="6175376" y="3017044"/>
            <a:ext cx="5183188" cy="823912"/>
          </a:xfrm>
        </p:spPr>
        <p:txBody>
          <a:bodyPr/>
          <a:lstStyle/>
          <a:p>
            <a:r>
              <a:rPr lang="en-US" dirty="0"/>
              <a:t>Differential </a:t>
            </a:r>
            <a:r>
              <a:rPr lang="en-US" dirty="0" err="1"/>
              <a:t>aetiology</a:t>
            </a:r>
            <a:endParaRPr lang="en-US" dirty="0"/>
          </a:p>
        </p:txBody>
      </p:sp>
      <p:sp>
        <p:nvSpPr>
          <p:cNvPr id="7" name="Content Placeholder 6">
            <a:extLst>
              <a:ext uri="{FF2B5EF4-FFF2-40B4-BE49-F238E27FC236}">
                <a16:creationId xmlns:a16="http://schemas.microsoft.com/office/drawing/2014/main" id="{D98E7244-6274-D8C1-369E-C35D37B62117}"/>
              </a:ext>
            </a:extLst>
          </p:cNvPr>
          <p:cNvSpPr>
            <a:spLocks noGrp="1"/>
          </p:cNvSpPr>
          <p:nvPr>
            <p:ph sz="quarter" idx="4"/>
          </p:nvPr>
        </p:nvSpPr>
        <p:spPr>
          <a:xfrm>
            <a:off x="6175376" y="3840956"/>
            <a:ext cx="5183188" cy="3272632"/>
          </a:xfrm>
        </p:spPr>
        <p:txBody>
          <a:bodyPr/>
          <a:lstStyle/>
          <a:p>
            <a:r>
              <a:rPr lang="en-US" dirty="0"/>
              <a:t>takes the diagnosis of the patient’s condition and then determine the cause </a:t>
            </a:r>
          </a:p>
        </p:txBody>
      </p:sp>
      <p:sp>
        <p:nvSpPr>
          <p:cNvPr id="9" name="TextBox 8">
            <a:extLst>
              <a:ext uri="{FF2B5EF4-FFF2-40B4-BE49-F238E27FC236}">
                <a16:creationId xmlns:a16="http://schemas.microsoft.com/office/drawing/2014/main" id="{199ECF69-C0AC-B87E-E068-9C752152391C}"/>
              </a:ext>
            </a:extLst>
          </p:cNvPr>
          <p:cNvSpPr txBox="1"/>
          <p:nvPr/>
        </p:nvSpPr>
        <p:spPr>
          <a:xfrm>
            <a:off x="1088117" y="5603864"/>
            <a:ext cx="9818915" cy="954107"/>
          </a:xfrm>
          <a:prstGeom prst="rect">
            <a:avLst/>
          </a:prstGeom>
          <a:noFill/>
        </p:spPr>
        <p:txBody>
          <a:bodyPr wrap="square">
            <a:spAutoFit/>
          </a:bodyPr>
          <a:lstStyle/>
          <a:p>
            <a:r>
              <a:rPr lang="en-US" sz="2800" dirty="0"/>
              <a:t>Both methods require process of elimination reasoning.</a:t>
            </a:r>
          </a:p>
          <a:p>
            <a:r>
              <a:rPr lang="en-US" sz="2800" dirty="0"/>
              <a:t>We rarely pursue the question of cause when treating patients.</a:t>
            </a:r>
          </a:p>
        </p:txBody>
      </p:sp>
      <p:pic>
        <p:nvPicPr>
          <p:cNvPr id="2050" name="Picture 2" descr="Free Doctor SVG, PNG Icon, Symbol. Download Image.">
            <a:extLst>
              <a:ext uri="{FF2B5EF4-FFF2-40B4-BE49-F238E27FC236}">
                <a16:creationId xmlns:a16="http://schemas.microsoft.com/office/drawing/2014/main" id="{F3625C08-D3D0-639B-47B9-F93ED7557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1595" y="1850174"/>
            <a:ext cx="1357086" cy="13570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etective hat with magnifying glass logo vector icon illustration | Premium  Vector">
            <a:extLst>
              <a:ext uri="{FF2B5EF4-FFF2-40B4-BE49-F238E27FC236}">
                <a16:creationId xmlns:a16="http://schemas.microsoft.com/office/drawing/2014/main" id="{6C7D80B0-E272-DCC5-E8FC-BD5F28CF79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401" t="19484" r="21705" b="21004"/>
          <a:stretch>
            <a:fillRect/>
          </a:stretch>
        </p:blipFill>
        <p:spPr bwMode="auto">
          <a:xfrm>
            <a:off x="6959940" y="1425486"/>
            <a:ext cx="1807030" cy="1795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79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0610F-2CF1-BA9A-0E6F-8709F4AF1F2A}"/>
              </a:ext>
            </a:extLst>
          </p:cNvPr>
          <p:cNvSpPr>
            <a:spLocks noGrp="1"/>
          </p:cNvSpPr>
          <p:nvPr>
            <p:ph type="title"/>
          </p:nvPr>
        </p:nvSpPr>
        <p:spPr/>
        <p:txBody>
          <a:bodyPr/>
          <a:lstStyle/>
          <a:p>
            <a:r>
              <a:rPr lang="en-US" dirty="0">
                <a:solidFill>
                  <a:schemeClr val="bg1"/>
                </a:solidFill>
              </a:rPr>
              <a:t>1. TBI Pathophysiology </a:t>
            </a:r>
          </a:p>
        </p:txBody>
      </p:sp>
      <p:sp>
        <p:nvSpPr>
          <p:cNvPr id="5" name="Text Placeholder 4">
            <a:extLst>
              <a:ext uri="{FF2B5EF4-FFF2-40B4-BE49-F238E27FC236}">
                <a16:creationId xmlns:a16="http://schemas.microsoft.com/office/drawing/2014/main" id="{22503BC5-840B-DAB3-F574-496EB861D5D6}"/>
              </a:ext>
            </a:extLst>
          </p:cNvPr>
          <p:cNvSpPr>
            <a:spLocks noGrp="1"/>
          </p:cNvSpPr>
          <p:nvPr>
            <p:ph type="body" idx="1"/>
          </p:nvPr>
        </p:nvSpPr>
        <p:spPr/>
        <p:txBody>
          <a:bodyPr/>
          <a:lstStyle/>
          <a:p>
            <a:endParaRPr lang="en-US">
              <a:solidFill>
                <a:schemeClr val="bg1"/>
              </a:solidFill>
            </a:endParaRPr>
          </a:p>
        </p:txBody>
      </p:sp>
    </p:spTree>
    <p:extLst>
      <p:ext uri="{BB962C8B-B14F-4D97-AF65-F5344CB8AC3E}">
        <p14:creationId xmlns:p14="http://schemas.microsoft.com/office/powerpoint/2010/main" val="14897829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FF66D-726B-1A26-3E4D-32E55334D634}"/>
              </a:ext>
            </a:extLst>
          </p:cNvPr>
          <p:cNvSpPr>
            <a:spLocks noGrp="1"/>
          </p:cNvSpPr>
          <p:nvPr>
            <p:ph type="title"/>
          </p:nvPr>
        </p:nvSpPr>
        <p:spPr/>
        <p:txBody>
          <a:bodyPr/>
          <a:lstStyle/>
          <a:p>
            <a:r>
              <a:rPr lang="en-US" dirty="0"/>
              <a:t>Differential </a:t>
            </a:r>
            <a:r>
              <a:rPr lang="en-US" dirty="0" err="1"/>
              <a:t>aetiology</a:t>
            </a:r>
            <a:r>
              <a:rPr lang="en-US" dirty="0"/>
              <a:t> – working backwards</a:t>
            </a:r>
          </a:p>
        </p:txBody>
      </p:sp>
      <p:sp>
        <p:nvSpPr>
          <p:cNvPr id="5" name="TextBox 4">
            <a:extLst>
              <a:ext uri="{FF2B5EF4-FFF2-40B4-BE49-F238E27FC236}">
                <a16:creationId xmlns:a16="http://schemas.microsoft.com/office/drawing/2014/main" id="{39F14C39-9B59-C955-35DB-56614F10B721}"/>
              </a:ext>
            </a:extLst>
          </p:cNvPr>
          <p:cNvSpPr txBox="1"/>
          <p:nvPr/>
        </p:nvSpPr>
        <p:spPr>
          <a:xfrm>
            <a:off x="1031253" y="1875354"/>
            <a:ext cx="2221762"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Simple skull fracture</a:t>
            </a:r>
          </a:p>
        </p:txBody>
      </p:sp>
      <p:sp>
        <p:nvSpPr>
          <p:cNvPr id="6" name="TextBox 5">
            <a:extLst>
              <a:ext uri="{FF2B5EF4-FFF2-40B4-BE49-F238E27FC236}">
                <a16:creationId xmlns:a16="http://schemas.microsoft.com/office/drawing/2014/main" id="{C736BBEA-AE18-A2D2-3507-8B15A7DF1926}"/>
              </a:ext>
            </a:extLst>
          </p:cNvPr>
          <p:cNvSpPr txBox="1"/>
          <p:nvPr/>
        </p:nvSpPr>
        <p:spPr>
          <a:xfrm>
            <a:off x="2517310" y="2578133"/>
            <a:ext cx="2423484"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Complex skull fracture</a:t>
            </a:r>
          </a:p>
        </p:txBody>
      </p:sp>
      <p:sp>
        <p:nvSpPr>
          <p:cNvPr id="7" name="TextBox 6">
            <a:extLst>
              <a:ext uri="{FF2B5EF4-FFF2-40B4-BE49-F238E27FC236}">
                <a16:creationId xmlns:a16="http://schemas.microsoft.com/office/drawing/2014/main" id="{F6E8C952-7A8B-6A90-0270-95C274FA2FA1}"/>
              </a:ext>
            </a:extLst>
          </p:cNvPr>
          <p:cNvSpPr txBox="1"/>
          <p:nvPr/>
        </p:nvSpPr>
        <p:spPr>
          <a:xfrm>
            <a:off x="2142134" y="3358134"/>
            <a:ext cx="2423484"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a:t>Focal subdural bleed</a:t>
            </a:r>
          </a:p>
        </p:txBody>
      </p:sp>
      <p:sp>
        <p:nvSpPr>
          <p:cNvPr id="8" name="TextBox 7">
            <a:extLst>
              <a:ext uri="{FF2B5EF4-FFF2-40B4-BE49-F238E27FC236}">
                <a16:creationId xmlns:a16="http://schemas.microsoft.com/office/drawing/2014/main" id="{AFE92AD9-7942-6244-5AF2-D6A276450A91}"/>
              </a:ext>
            </a:extLst>
          </p:cNvPr>
          <p:cNvSpPr txBox="1"/>
          <p:nvPr/>
        </p:nvSpPr>
        <p:spPr>
          <a:xfrm>
            <a:off x="6487886" y="3425625"/>
            <a:ext cx="3962399"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a:t>Multi-focal subdural collections + interhemispheric blood</a:t>
            </a:r>
          </a:p>
        </p:txBody>
      </p:sp>
      <p:sp>
        <p:nvSpPr>
          <p:cNvPr id="9" name="TextBox 8">
            <a:extLst>
              <a:ext uri="{FF2B5EF4-FFF2-40B4-BE49-F238E27FC236}">
                <a16:creationId xmlns:a16="http://schemas.microsoft.com/office/drawing/2014/main" id="{2C66C25E-CBA0-4754-A6D8-2EC0EB044F7F}"/>
              </a:ext>
            </a:extLst>
          </p:cNvPr>
          <p:cNvSpPr txBox="1"/>
          <p:nvPr/>
        </p:nvSpPr>
        <p:spPr>
          <a:xfrm>
            <a:off x="3595041" y="4071956"/>
            <a:ext cx="2691506"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Hypoxic-</a:t>
            </a:r>
            <a:r>
              <a:rPr lang="en-US" dirty="0" err="1"/>
              <a:t>ischaemic</a:t>
            </a:r>
            <a:r>
              <a:rPr lang="en-US" dirty="0"/>
              <a:t> injury</a:t>
            </a:r>
          </a:p>
        </p:txBody>
      </p:sp>
      <p:sp>
        <p:nvSpPr>
          <p:cNvPr id="10" name="TextBox 9">
            <a:extLst>
              <a:ext uri="{FF2B5EF4-FFF2-40B4-BE49-F238E27FC236}">
                <a16:creationId xmlns:a16="http://schemas.microsoft.com/office/drawing/2014/main" id="{5D05AE97-82D4-CCE0-9A4D-0F285FE7C08D}"/>
              </a:ext>
            </a:extLst>
          </p:cNvPr>
          <p:cNvSpPr txBox="1"/>
          <p:nvPr/>
        </p:nvSpPr>
        <p:spPr>
          <a:xfrm>
            <a:off x="7693490" y="2060696"/>
            <a:ext cx="3962399" cy="9233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a:t>Multi-focal subdural collections + interhemispheric blood + hypoxic-</a:t>
            </a:r>
            <a:r>
              <a:rPr lang="en-US" dirty="0" err="1"/>
              <a:t>ischaemic</a:t>
            </a:r>
            <a:r>
              <a:rPr lang="en-US" dirty="0"/>
              <a:t> injury + spine subdural</a:t>
            </a:r>
          </a:p>
        </p:txBody>
      </p:sp>
      <p:sp>
        <p:nvSpPr>
          <p:cNvPr id="11" name="TextBox 10">
            <a:extLst>
              <a:ext uri="{FF2B5EF4-FFF2-40B4-BE49-F238E27FC236}">
                <a16:creationId xmlns:a16="http://schemas.microsoft.com/office/drawing/2014/main" id="{4F7DDE92-3CFB-1C11-B9BB-66E6A8983E9F}"/>
              </a:ext>
            </a:extLst>
          </p:cNvPr>
          <p:cNvSpPr txBox="1"/>
          <p:nvPr/>
        </p:nvSpPr>
        <p:spPr>
          <a:xfrm>
            <a:off x="2517310" y="4866321"/>
            <a:ext cx="2926955"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Subdural collection + BESSI</a:t>
            </a:r>
          </a:p>
        </p:txBody>
      </p:sp>
      <p:sp>
        <p:nvSpPr>
          <p:cNvPr id="13" name="Notched Right Arrow 12">
            <a:extLst>
              <a:ext uri="{FF2B5EF4-FFF2-40B4-BE49-F238E27FC236}">
                <a16:creationId xmlns:a16="http://schemas.microsoft.com/office/drawing/2014/main" id="{A12AB8AE-3A35-102C-8351-9283ACCD5FAB}"/>
              </a:ext>
            </a:extLst>
          </p:cNvPr>
          <p:cNvSpPr/>
          <p:nvPr/>
        </p:nvSpPr>
        <p:spPr>
          <a:xfrm>
            <a:off x="1850570" y="5731192"/>
            <a:ext cx="8599715" cy="870857"/>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32B129E-2969-0FB1-196E-CD5558A17676}"/>
              </a:ext>
            </a:extLst>
          </p:cNvPr>
          <p:cNvSpPr txBox="1"/>
          <p:nvPr/>
        </p:nvSpPr>
        <p:spPr>
          <a:xfrm>
            <a:off x="10711543" y="5921829"/>
            <a:ext cx="543739" cy="369332"/>
          </a:xfrm>
          <a:prstGeom prst="rect">
            <a:avLst/>
          </a:prstGeom>
          <a:noFill/>
        </p:spPr>
        <p:txBody>
          <a:bodyPr wrap="none" rtlCol="0">
            <a:spAutoFit/>
          </a:bodyPr>
          <a:lstStyle/>
          <a:p>
            <a:r>
              <a:rPr lang="en-US" dirty="0"/>
              <a:t>NAI</a:t>
            </a:r>
          </a:p>
        </p:txBody>
      </p:sp>
    </p:spTree>
    <p:extLst>
      <p:ext uri="{BB962C8B-B14F-4D97-AF65-F5344CB8AC3E}">
        <p14:creationId xmlns:p14="http://schemas.microsoft.com/office/powerpoint/2010/main" val="4293768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aph of a number of children&#10;&#10;AI-generated content may be incorrect.">
            <a:extLst>
              <a:ext uri="{FF2B5EF4-FFF2-40B4-BE49-F238E27FC236}">
                <a16:creationId xmlns:a16="http://schemas.microsoft.com/office/drawing/2014/main" id="{830A2E4D-6842-6F6B-020F-ABE483CBAA4F}"/>
              </a:ext>
            </a:extLst>
          </p:cNvPr>
          <p:cNvPicPr>
            <a:picLocks noGrp="1" noChangeAspect="1"/>
          </p:cNvPicPr>
          <p:nvPr>
            <p:ph sz="half" idx="2"/>
          </p:nvPr>
        </p:nvPicPr>
        <p:blipFill>
          <a:blip r:embed="rId3"/>
          <a:stretch>
            <a:fillRect/>
          </a:stretch>
        </p:blipFill>
        <p:spPr>
          <a:xfrm>
            <a:off x="4572000" y="2080548"/>
            <a:ext cx="6672942" cy="4231352"/>
          </a:xfrm>
        </p:spPr>
      </p:pic>
      <p:sp>
        <p:nvSpPr>
          <p:cNvPr id="2" name="Title 1">
            <a:extLst>
              <a:ext uri="{FF2B5EF4-FFF2-40B4-BE49-F238E27FC236}">
                <a16:creationId xmlns:a16="http://schemas.microsoft.com/office/drawing/2014/main" id="{CE4495C6-16CE-B1D9-4597-0EFB21E03B0A}"/>
              </a:ext>
            </a:extLst>
          </p:cNvPr>
          <p:cNvSpPr>
            <a:spLocks noGrp="1"/>
          </p:cNvSpPr>
          <p:nvPr>
            <p:ph type="title"/>
          </p:nvPr>
        </p:nvSpPr>
        <p:spPr/>
        <p:txBody>
          <a:bodyPr/>
          <a:lstStyle/>
          <a:p>
            <a:r>
              <a:rPr lang="en-US" dirty="0"/>
              <a:t>Differential diagnosis – working forwards</a:t>
            </a:r>
          </a:p>
        </p:txBody>
      </p:sp>
      <p:sp>
        <p:nvSpPr>
          <p:cNvPr id="3" name="Content Placeholder 2">
            <a:extLst>
              <a:ext uri="{FF2B5EF4-FFF2-40B4-BE49-F238E27FC236}">
                <a16:creationId xmlns:a16="http://schemas.microsoft.com/office/drawing/2014/main" id="{58C32E56-2644-BB9B-C463-A1B2EA9EB2A4}"/>
              </a:ext>
            </a:extLst>
          </p:cNvPr>
          <p:cNvSpPr>
            <a:spLocks noGrp="1"/>
          </p:cNvSpPr>
          <p:nvPr>
            <p:ph sz="half" idx="1"/>
          </p:nvPr>
        </p:nvSpPr>
        <p:spPr/>
        <p:txBody>
          <a:bodyPr/>
          <a:lstStyle/>
          <a:p>
            <a:r>
              <a:rPr lang="en-US" dirty="0"/>
              <a:t>Falls</a:t>
            </a:r>
          </a:p>
          <a:p>
            <a:pPr lvl="1"/>
            <a:r>
              <a:rPr lang="en-US" dirty="0"/>
              <a:t>Skull fracture</a:t>
            </a:r>
          </a:p>
          <a:p>
            <a:pPr lvl="1"/>
            <a:r>
              <a:rPr lang="en-US" dirty="0"/>
              <a:t>Focal ICH</a:t>
            </a:r>
          </a:p>
          <a:p>
            <a:pPr lvl="1"/>
            <a:r>
              <a:rPr lang="en-US" dirty="0"/>
              <a:t>(multi-focal ICH)</a:t>
            </a:r>
          </a:p>
          <a:p>
            <a:pPr lvl="1"/>
            <a:r>
              <a:rPr lang="en-US" dirty="0"/>
              <a:t>(hypoxic-</a:t>
            </a:r>
            <a:r>
              <a:rPr lang="en-US" dirty="0" err="1"/>
              <a:t>ischaemic</a:t>
            </a:r>
            <a:r>
              <a:rPr lang="en-US" dirty="0"/>
              <a:t> injury)</a:t>
            </a:r>
          </a:p>
          <a:p>
            <a:pPr lvl="1"/>
            <a:r>
              <a:rPr lang="en-US" dirty="0"/>
              <a:t>(death)</a:t>
            </a:r>
          </a:p>
          <a:p>
            <a:pPr lvl="1"/>
            <a:endParaRPr lang="en-US" dirty="0"/>
          </a:p>
        </p:txBody>
      </p:sp>
    </p:spTree>
    <p:extLst>
      <p:ext uri="{BB962C8B-B14F-4D97-AF65-F5344CB8AC3E}">
        <p14:creationId xmlns:p14="http://schemas.microsoft.com/office/powerpoint/2010/main" val="3775993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2319E-E875-356B-CC8C-9ED585F4F2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6542D2-E65E-52A6-A665-903E138D60D6}"/>
              </a:ext>
            </a:extLst>
          </p:cNvPr>
          <p:cNvSpPr>
            <a:spLocks noGrp="1"/>
          </p:cNvSpPr>
          <p:nvPr>
            <p:ph type="title"/>
          </p:nvPr>
        </p:nvSpPr>
        <p:spPr/>
        <p:txBody>
          <a:bodyPr/>
          <a:lstStyle/>
          <a:p>
            <a:r>
              <a:rPr lang="en-US" dirty="0"/>
              <a:t>Differential diagnosis – working forwards</a:t>
            </a:r>
          </a:p>
        </p:txBody>
      </p:sp>
      <p:sp>
        <p:nvSpPr>
          <p:cNvPr id="8" name="Content Placeholder 7">
            <a:extLst>
              <a:ext uri="{FF2B5EF4-FFF2-40B4-BE49-F238E27FC236}">
                <a16:creationId xmlns:a16="http://schemas.microsoft.com/office/drawing/2014/main" id="{9540D3F8-358F-42A3-F6EF-D527C716A259}"/>
              </a:ext>
            </a:extLst>
          </p:cNvPr>
          <p:cNvSpPr>
            <a:spLocks noGrp="1"/>
          </p:cNvSpPr>
          <p:nvPr>
            <p:ph sz="half" idx="2"/>
          </p:nvPr>
        </p:nvSpPr>
        <p:spPr/>
        <p:txBody>
          <a:bodyPr/>
          <a:lstStyle/>
          <a:p>
            <a:endParaRPr lang="en-US" dirty="0"/>
          </a:p>
        </p:txBody>
      </p:sp>
      <p:sp>
        <p:nvSpPr>
          <p:cNvPr id="11" name="Content Placeholder 3">
            <a:extLst>
              <a:ext uri="{FF2B5EF4-FFF2-40B4-BE49-F238E27FC236}">
                <a16:creationId xmlns:a16="http://schemas.microsoft.com/office/drawing/2014/main" id="{DF9FBB1D-F0B1-DC55-1BAA-92C00A345665}"/>
              </a:ext>
            </a:extLst>
          </p:cNvPr>
          <p:cNvSpPr txBox="1">
            <a:spLocks/>
          </p:cNvSpPr>
          <p:nvPr/>
        </p:nvSpPr>
        <p:spPr>
          <a:xfrm>
            <a:off x="838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Clinically – encephalopathy</a:t>
            </a:r>
          </a:p>
          <a:p>
            <a:pPr lvl="1"/>
            <a:r>
              <a:rPr lang="en-US" dirty="0"/>
              <a:t>Not right</a:t>
            </a:r>
          </a:p>
          <a:p>
            <a:pPr lvl="1"/>
            <a:r>
              <a:rPr lang="en-US" dirty="0"/>
              <a:t>Irritability</a:t>
            </a:r>
          </a:p>
          <a:p>
            <a:pPr lvl="1"/>
            <a:r>
              <a:rPr lang="en-US" dirty="0"/>
              <a:t>Abnormal movements</a:t>
            </a:r>
          </a:p>
          <a:p>
            <a:pPr lvl="1"/>
            <a:r>
              <a:rPr lang="en-US" dirty="0"/>
              <a:t>Seizures</a:t>
            </a:r>
          </a:p>
          <a:p>
            <a:pPr lvl="1"/>
            <a:r>
              <a:rPr lang="en-US" dirty="0"/>
              <a:t>Limp/floppy</a:t>
            </a:r>
          </a:p>
          <a:p>
            <a:pPr lvl="1"/>
            <a:r>
              <a:rPr lang="en-US" dirty="0" err="1"/>
              <a:t>Apnoea</a:t>
            </a:r>
            <a:endParaRPr lang="en-US" dirty="0"/>
          </a:p>
          <a:p>
            <a:pPr lvl="1"/>
            <a:r>
              <a:rPr lang="en-US" dirty="0"/>
              <a:t>Pallor, mottled</a:t>
            </a:r>
          </a:p>
          <a:p>
            <a:pPr lvl="1"/>
            <a:r>
              <a:rPr lang="en-US" dirty="0"/>
              <a:t>Deep coma</a:t>
            </a:r>
          </a:p>
          <a:p>
            <a:pPr lvl="1"/>
            <a:r>
              <a:rPr lang="en-US" dirty="0"/>
              <a:t>Death</a:t>
            </a:r>
          </a:p>
          <a:p>
            <a:endParaRPr lang="en-US" dirty="0"/>
          </a:p>
        </p:txBody>
      </p:sp>
      <p:pic>
        <p:nvPicPr>
          <p:cNvPr id="1026" name="Picture 2" descr="How we're tasked - East Anglian Air Ambulance">
            <a:extLst>
              <a:ext uri="{FF2B5EF4-FFF2-40B4-BE49-F238E27FC236}">
                <a16:creationId xmlns:a16="http://schemas.microsoft.com/office/drawing/2014/main" id="{12B36D43-A8CB-6AB5-B7F3-40E33370D2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147" y="1825625"/>
            <a:ext cx="5448653"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0638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9585F-3033-EF40-14E1-FB99092D4F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D5FBFA-D43F-7004-0835-C1456E2CCBDF}"/>
              </a:ext>
            </a:extLst>
          </p:cNvPr>
          <p:cNvSpPr>
            <a:spLocks noGrp="1"/>
          </p:cNvSpPr>
          <p:nvPr>
            <p:ph type="title"/>
          </p:nvPr>
        </p:nvSpPr>
        <p:spPr/>
        <p:txBody>
          <a:bodyPr/>
          <a:lstStyle/>
          <a:p>
            <a:r>
              <a:rPr lang="en-US" dirty="0"/>
              <a:t>Differential diagnosis – working forwards</a:t>
            </a:r>
          </a:p>
        </p:txBody>
      </p:sp>
      <p:sp>
        <p:nvSpPr>
          <p:cNvPr id="3" name="Content Placeholder 2">
            <a:extLst>
              <a:ext uri="{FF2B5EF4-FFF2-40B4-BE49-F238E27FC236}">
                <a16:creationId xmlns:a16="http://schemas.microsoft.com/office/drawing/2014/main" id="{42E75768-55A9-D0A5-D32F-4DBE14BE354F}"/>
              </a:ext>
            </a:extLst>
          </p:cNvPr>
          <p:cNvSpPr>
            <a:spLocks noGrp="1"/>
          </p:cNvSpPr>
          <p:nvPr>
            <p:ph sz="half" idx="1"/>
          </p:nvPr>
        </p:nvSpPr>
        <p:spPr/>
        <p:txBody>
          <a:bodyPr/>
          <a:lstStyle/>
          <a:p>
            <a:r>
              <a:rPr lang="en-US" dirty="0"/>
              <a:t>BRUE</a:t>
            </a:r>
          </a:p>
          <a:p>
            <a:pPr lvl="1"/>
            <a:r>
              <a:rPr lang="en-US" dirty="0"/>
              <a:t>apparent life-threatening event (ALTE)</a:t>
            </a:r>
          </a:p>
          <a:p>
            <a:pPr lvl="1"/>
            <a:r>
              <a:rPr lang="en-US" dirty="0"/>
              <a:t>Brief resolved unexplained event (BRUE)</a:t>
            </a:r>
          </a:p>
          <a:p>
            <a:pPr lvl="1"/>
            <a:endParaRPr lang="en-US" dirty="0"/>
          </a:p>
        </p:txBody>
      </p:sp>
      <p:sp>
        <p:nvSpPr>
          <p:cNvPr id="5" name="Content Placeholder 4">
            <a:extLst>
              <a:ext uri="{FF2B5EF4-FFF2-40B4-BE49-F238E27FC236}">
                <a16:creationId xmlns:a16="http://schemas.microsoft.com/office/drawing/2014/main" id="{D730D1A8-671E-EE1B-CC84-C73CD3081A88}"/>
              </a:ext>
            </a:extLst>
          </p:cNvPr>
          <p:cNvSpPr>
            <a:spLocks noGrp="1"/>
          </p:cNvSpPr>
          <p:nvPr>
            <p:ph sz="half" idx="2"/>
          </p:nvPr>
        </p:nvSpPr>
        <p:spPr/>
        <p:txBody>
          <a:bodyPr/>
          <a:lstStyle/>
          <a:p>
            <a:r>
              <a:rPr lang="en-GB" dirty="0"/>
              <a:t> a brief (&lt; 1 min) episode characterized by one or more of the following: </a:t>
            </a:r>
          </a:p>
          <a:p>
            <a:pPr lvl="1"/>
            <a:r>
              <a:rPr lang="en-GB" dirty="0"/>
              <a:t>cyanosis or pallor, </a:t>
            </a:r>
          </a:p>
          <a:p>
            <a:pPr lvl="1"/>
            <a:r>
              <a:rPr lang="en-GB" dirty="0"/>
              <a:t>change in muscle tone (increased or decreased), </a:t>
            </a:r>
          </a:p>
          <a:p>
            <a:pPr lvl="1"/>
            <a:r>
              <a:rPr lang="en-GB" dirty="0"/>
              <a:t>change in responsiveness, </a:t>
            </a:r>
          </a:p>
          <a:p>
            <a:pPr lvl="1"/>
            <a:r>
              <a:rPr lang="en-GB" dirty="0"/>
              <a:t>absent, irregular, or decreased breathing</a:t>
            </a:r>
          </a:p>
          <a:p>
            <a:endParaRPr lang="en-US" dirty="0"/>
          </a:p>
        </p:txBody>
      </p:sp>
    </p:spTree>
    <p:extLst>
      <p:ext uri="{BB962C8B-B14F-4D97-AF65-F5344CB8AC3E}">
        <p14:creationId xmlns:p14="http://schemas.microsoft.com/office/powerpoint/2010/main" val="819634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C8384-0E68-3330-9160-B60E00FBAB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F9FF0B-EB94-EDBF-7386-18E0B4D5B3BB}"/>
              </a:ext>
            </a:extLst>
          </p:cNvPr>
          <p:cNvSpPr>
            <a:spLocks noGrp="1"/>
          </p:cNvSpPr>
          <p:nvPr>
            <p:ph type="title"/>
          </p:nvPr>
        </p:nvSpPr>
        <p:spPr/>
        <p:txBody>
          <a:bodyPr/>
          <a:lstStyle/>
          <a:p>
            <a:r>
              <a:rPr lang="en-US" dirty="0"/>
              <a:t>Differential diagnosis – working forwards</a:t>
            </a:r>
          </a:p>
        </p:txBody>
      </p:sp>
      <p:sp>
        <p:nvSpPr>
          <p:cNvPr id="3" name="Content Placeholder 2">
            <a:extLst>
              <a:ext uri="{FF2B5EF4-FFF2-40B4-BE49-F238E27FC236}">
                <a16:creationId xmlns:a16="http://schemas.microsoft.com/office/drawing/2014/main" id="{503E8696-AA0A-A5CF-48D4-A10D1BBDD8F3}"/>
              </a:ext>
            </a:extLst>
          </p:cNvPr>
          <p:cNvSpPr>
            <a:spLocks noGrp="1"/>
          </p:cNvSpPr>
          <p:nvPr>
            <p:ph sz="half" idx="1"/>
          </p:nvPr>
        </p:nvSpPr>
        <p:spPr/>
        <p:txBody>
          <a:bodyPr/>
          <a:lstStyle/>
          <a:p>
            <a:r>
              <a:rPr lang="en-US" dirty="0"/>
              <a:t>BRUE</a:t>
            </a:r>
          </a:p>
          <a:p>
            <a:pPr lvl="1"/>
            <a:r>
              <a:rPr lang="en-US" dirty="0"/>
              <a:t>apparent life-threatening event (ALTE)</a:t>
            </a:r>
          </a:p>
          <a:p>
            <a:pPr lvl="1"/>
            <a:r>
              <a:rPr lang="en-US" dirty="0"/>
              <a:t>Brief resolved unexplained event (BRUE)</a:t>
            </a:r>
          </a:p>
          <a:p>
            <a:pPr lvl="1"/>
            <a:endParaRPr lang="en-US" dirty="0"/>
          </a:p>
        </p:txBody>
      </p:sp>
      <p:sp>
        <p:nvSpPr>
          <p:cNvPr id="5" name="Content Placeholder 4">
            <a:extLst>
              <a:ext uri="{FF2B5EF4-FFF2-40B4-BE49-F238E27FC236}">
                <a16:creationId xmlns:a16="http://schemas.microsoft.com/office/drawing/2014/main" id="{DA4F09D1-1E1F-9863-190E-3D73AEF4C613}"/>
              </a:ext>
            </a:extLst>
          </p:cNvPr>
          <p:cNvSpPr>
            <a:spLocks noGrp="1"/>
          </p:cNvSpPr>
          <p:nvPr>
            <p:ph sz="half" idx="2"/>
          </p:nvPr>
        </p:nvSpPr>
        <p:spPr/>
        <p:txBody>
          <a:bodyPr/>
          <a:lstStyle/>
          <a:p>
            <a:r>
              <a:rPr lang="en-GB" dirty="0"/>
              <a:t>HIE e.g. choking does not cause significant SDH</a:t>
            </a:r>
          </a:p>
          <a:p>
            <a:r>
              <a:rPr lang="en-GB" dirty="0"/>
              <a:t>?resuscitative shakes</a:t>
            </a:r>
          </a:p>
          <a:p>
            <a:endParaRPr lang="en-US" dirty="0"/>
          </a:p>
        </p:txBody>
      </p:sp>
    </p:spTree>
    <p:extLst>
      <p:ext uri="{BB962C8B-B14F-4D97-AF65-F5344CB8AC3E}">
        <p14:creationId xmlns:p14="http://schemas.microsoft.com/office/powerpoint/2010/main" val="6680449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FC1B0-E2EA-E2CA-5F29-F7BC4F202E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0352CC-2FAD-67F9-7300-4FEA8BE18F2A}"/>
              </a:ext>
            </a:extLst>
          </p:cNvPr>
          <p:cNvSpPr>
            <a:spLocks noGrp="1"/>
          </p:cNvSpPr>
          <p:nvPr>
            <p:ph type="title"/>
          </p:nvPr>
        </p:nvSpPr>
        <p:spPr/>
        <p:txBody>
          <a:bodyPr>
            <a:normAutofit/>
          </a:bodyPr>
          <a:lstStyle/>
          <a:p>
            <a:r>
              <a:rPr lang="en-US" dirty="0"/>
              <a:t>Challenges in determining cause from the medical evidence alone</a:t>
            </a:r>
          </a:p>
        </p:txBody>
      </p:sp>
      <p:sp>
        <p:nvSpPr>
          <p:cNvPr id="4" name="TextBox 3">
            <a:extLst>
              <a:ext uri="{FF2B5EF4-FFF2-40B4-BE49-F238E27FC236}">
                <a16:creationId xmlns:a16="http://schemas.microsoft.com/office/drawing/2014/main" id="{35FA9FC7-2D56-C936-4FC4-4718FA3F0273}"/>
              </a:ext>
            </a:extLst>
          </p:cNvPr>
          <p:cNvSpPr txBox="1"/>
          <p:nvPr/>
        </p:nvSpPr>
        <p:spPr>
          <a:xfrm>
            <a:off x="4895794" y="2635622"/>
            <a:ext cx="1679178" cy="369332"/>
          </a:xfrm>
          <a:prstGeom prst="rect">
            <a:avLst/>
          </a:prstGeom>
          <a:noFill/>
        </p:spPr>
        <p:txBody>
          <a:bodyPr wrap="none" rtlCol="0">
            <a:spAutoFit/>
          </a:bodyPr>
          <a:lstStyle/>
          <a:p>
            <a:r>
              <a:rPr lang="en-US" dirty="0"/>
              <a:t>Multifocal SDH</a:t>
            </a:r>
          </a:p>
        </p:txBody>
      </p:sp>
      <p:sp>
        <p:nvSpPr>
          <p:cNvPr id="5" name="TextBox 4">
            <a:extLst>
              <a:ext uri="{FF2B5EF4-FFF2-40B4-BE49-F238E27FC236}">
                <a16:creationId xmlns:a16="http://schemas.microsoft.com/office/drawing/2014/main" id="{C66FDFE3-5679-F9A6-6235-E72D8D3F7A1F}"/>
              </a:ext>
            </a:extLst>
          </p:cNvPr>
          <p:cNvSpPr txBox="1"/>
          <p:nvPr/>
        </p:nvSpPr>
        <p:spPr>
          <a:xfrm>
            <a:off x="1371600" y="3223735"/>
            <a:ext cx="2598532" cy="923330"/>
          </a:xfrm>
          <a:prstGeom prst="rect">
            <a:avLst/>
          </a:prstGeom>
          <a:noFill/>
        </p:spPr>
        <p:txBody>
          <a:bodyPr wrap="square" rtlCol="0">
            <a:spAutoFit/>
          </a:bodyPr>
          <a:lstStyle/>
          <a:p>
            <a:r>
              <a:rPr lang="en-US" dirty="0"/>
              <a:t>Population level statistics – shaking much more likely</a:t>
            </a:r>
          </a:p>
        </p:txBody>
      </p:sp>
      <p:sp>
        <p:nvSpPr>
          <p:cNvPr id="6" name="TextBox 5">
            <a:extLst>
              <a:ext uri="{FF2B5EF4-FFF2-40B4-BE49-F238E27FC236}">
                <a16:creationId xmlns:a16="http://schemas.microsoft.com/office/drawing/2014/main" id="{47487445-CCB8-9B92-8469-77D45052C55B}"/>
              </a:ext>
            </a:extLst>
          </p:cNvPr>
          <p:cNvSpPr txBox="1"/>
          <p:nvPr/>
        </p:nvSpPr>
        <p:spPr>
          <a:xfrm>
            <a:off x="8526669" y="2946736"/>
            <a:ext cx="2024742" cy="1477328"/>
          </a:xfrm>
          <a:prstGeom prst="rect">
            <a:avLst/>
          </a:prstGeom>
          <a:noFill/>
        </p:spPr>
        <p:txBody>
          <a:bodyPr wrap="square" rtlCol="0">
            <a:spAutoFit/>
          </a:bodyPr>
          <a:lstStyle/>
          <a:p>
            <a:r>
              <a:rPr lang="en-US" dirty="0"/>
              <a:t>History of plausible household fall but rare outcome of such a fall</a:t>
            </a:r>
          </a:p>
        </p:txBody>
      </p:sp>
      <p:sp>
        <p:nvSpPr>
          <p:cNvPr id="7" name="TextBox 6">
            <a:extLst>
              <a:ext uri="{FF2B5EF4-FFF2-40B4-BE49-F238E27FC236}">
                <a16:creationId xmlns:a16="http://schemas.microsoft.com/office/drawing/2014/main" id="{E7041445-C908-87D7-BBCA-CEE970BBC8CB}"/>
              </a:ext>
            </a:extLst>
          </p:cNvPr>
          <p:cNvSpPr txBox="1"/>
          <p:nvPr/>
        </p:nvSpPr>
        <p:spPr>
          <a:xfrm>
            <a:off x="2852058" y="2121262"/>
            <a:ext cx="543739" cy="369332"/>
          </a:xfrm>
          <a:prstGeom prst="rect">
            <a:avLst/>
          </a:prstGeom>
          <a:noFill/>
        </p:spPr>
        <p:txBody>
          <a:bodyPr wrap="none" rtlCol="0">
            <a:spAutoFit/>
          </a:bodyPr>
          <a:lstStyle/>
          <a:p>
            <a:r>
              <a:rPr lang="en-US" dirty="0"/>
              <a:t>NAI</a:t>
            </a:r>
          </a:p>
        </p:txBody>
      </p:sp>
      <p:sp>
        <p:nvSpPr>
          <p:cNvPr id="8" name="TextBox 7">
            <a:extLst>
              <a:ext uri="{FF2B5EF4-FFF2-40B4-BE49-F238E27FC236}">
                <a16:creationId xmlns:a16="http://schemas.microsoft.com/office/drawing/2014/main" id="{AEF235EF-1402-4953-0B57-8C64B64CD520}"/>
              </a:ext>
            </a:extLst>
          </p:cNvPr>
          <p:cNvSpPr txBox="1"/>
          <p:nvPr/>
        </p:nvSpPr>
        <p:spPr>
          <a:xfrm>
            <a:off x="8083829" y="2121262"/>
            <a:ext cx="1256113" cy="369332"/>
          </a:xfrm>
          <a:prstGeom prst="rect">
            <a:avLst/>
          </a:prstGeom>
          <a:noFill/>
        </p:spPr>
        <p:txBody>
          <a:bodyPr wrap="none" rtlCol="0">
            <a:spAutoFit/>
          </a:bodyPr>
          <a:lstStyle/>
          <a:p>
            <a:r>
              <a:rPr lang="en-US" dirty="0"/>
              <a:t>ACCIDENT</a:t>
            </a:r>
          </a:p>
        </p:txBody>
      </p:sp>
      <p:sp>
        <p:nvSpPr>
          <p:cNvPr id="9" name="Left-right Arrow 8">
            <a:extLst>
              <a:ext uri="{FF2B5EF4-FFF2-40B4-BE49-F238E27FC236}">
                <a16:creationId xmlns:a16="http://schemas.microsoft.com/office/drawing/2014/main" id="{B1A041EB-2F1E-9CE3-DD89-B30F971EC80D}"/>
              </a:ext>
            </a:extLst>
          </p:cNvPr>
          <p:cNvSpPr/>
          <p:nvPr/>
        </p:nvSpPr>
        <p:spPr>
          <a:xfrm>
            <a:off x="3605649" y="2069509"/>
            <a:ext cx="4259468" cy="371958"/>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rved Right Arrow 9">
            <a:extLst>
              <a:ext uri="{FF2B5EF4-FFF2-40B4-BE49-F238E27FC236}">
                <a16:creationId xmlns:a16="http://schemas.microsoft.com/office/drawing/2014/main" id="{4A064E7A-D988-2E73-4A45-D177B876903A}"/>
              </a:ext>
            </a:extLst>
          </p:cNvPr>
          <p:cNvSpPr/>
          <p:nvPr/>
        </p:nvSpPr>
        <p:spPr>
          <a:xfrm>
            <a:off x="4136571" y="4424064"/>
            <a:ext cx="1763486" cy="2129136"/>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urved Down Arrow 12">
            <a:extLst>
              <a:ext uri="{FF2B5EF4-FFF2-40B4-BE49-F238E27FC236}">
                <a16:creationId xmlns:a16="http://schemas.microsoft.com/office/drawing/2014/main" id="{2C9E058C-944E-5B95-BFBD-B9A3E2A5297B}"/>
              </a:ext>
            </a:extLst>
          </p:cNvPr>
          <p:cNvSpPr/>
          <p:nvPr/>
        </p:nvSpPr>
        <p:spPr>
          <a:xfrm rot="16200000" flipV="1">
            <a:off x="6113802" y="4594677"/>
            <a:ext cx="1951697" cy="1595411"/>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443170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D9065-6CB2-095F-E2B9-9DB49EB653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85BDE6-1BCC-75B1-ABC7-9040E3900216}"/>
              </a:ext>
            </a:extLst>
          </p:cNvPr>
          <p:cNvSpPr>
            <a:spLocks noGrp="1"/>
          </p:cNvSpPr>
          <p:nvPr>
            <p:ph type="title"/>
          </p:nvPr>
        </p:nvSpPr>
        <p:spPr/>
        <p:txBody>
          <a:bodyPr>
            <a:normAutofit/>
          </a:bodyPr>
          <a:lstStyle/>
          <a:p>
            <a:r>
              <a:rPr lang="en-US" dirty="0"/>
              <a:t>Challenges in determining cause from the medical evidence alone</a:t>
            </a:r>
          </a:p>
        </p:txBody>
      </p:sp>
      <p:sp>
        <p:nvSpPr>
          <p:cNvPr id="3" name="Content Placeholder 2">
            <a:extLst>
              <a:ext uri="{FF2B5EF4-FFF2-40B4-BE49-F238E27FC236}">
                <a16:creationId xmlns:a16="http://schemas.microsoft.com/office/drawing/2014/main" id="{E7CC1088-E4B8-F9B2-CE4D-F7EBDB34101E}"/>
              </a:ext>
            </a:extLst>
          </p:cNvPr>
          <p:cNvSpPr>
            <a:spLocks noGrp="1"/>
          </p:cNvSpPr>
          <p:nvPr>
            <p:ph sz="half" idx="1"/>
          </p:nvPr>
        </p:nvSpPr>
        <p:spPr>
          <a:xfrm>
            <a:off x="838200" y="2024743"/>
            <a:ext cx="5181600" cy="4152220"/>
          </a:xfrm>
        </p:spPr>
        <p:txBody>
          <a:bodyPr/>
          <a:lstStyle/>
          <a:p>
            <a:r>
              <a:rPr lang="en-US" dirty="0"/>
              <a:t>Rare versus improbable</a:t>
            </a:r>
          </a:p>
          <a:p>
            <a:endParaRPr lang="en-US" dirty="0"/>
          </a:p>
          <a:p>
            <a:r>
              <a:rPr lang="en-US" dirty="0"/>
              <a:t>Childhood brain </a:t>
            </a:r>
            <a:r>
              <a:rPr lang="en-US" dirty="0" err="1"/>
              <a:t>tumours</a:t>
            </a:r>
            <a:endParaRPr lang="en-US" dirty="0"/>
          </a:p>
          <a:p>
            <a:r>
              <a:rPr lang="en-US" dirty="0"/>
              <a:t>Annual incidence 40 per million</a:t>
            </a:r>
          </a:p>
          <a:p>
            <a:r>
              <a:rPr lang="en-US" dirty="0"/>
              <a:t>1 in 25,000</a:t>
            </a:r>
          </a:p>
          <a:p>
            <a:endParaRPr lang="en-US" dirty="0"/>
          </a:p>
        </p:txBody>
      </p:sp>
      <p:pic>
        <p:nvPicPr>
          <p:cNvPr id="6" name="Content Placeholder 5" descr="A skull with a screw in the middle&#10;&#10;AI-generated content may be incorrect.">
            <a:extLst>
              <a:ext uri="{FF2B5EF4-FFF2-40B4-BE49-F238E27FC236}">
                <a16:creationId xmlns:a16="http://schemas.microsoft.com/office/drawing/2014/main" id="{F791B8AF-08B8-54D1-AC76-2F63C343D09D}"/>
              </a:ext>
            </a:extLst>
          </p:cNvPr>
          <p:cNvPicPr>
            <a:picLocks noGrp="1" noChangeAspect="1"/>
          </p:cNvPicPr>
          <p:nvPr>
            <p:ph sz="half" idx="2"/>
          </p:nvPr>
        </p:nvPicPr>
        <p:blipFill>
          <a:blip r:embed="rId3"/>
          <a:stretch>
            <a:fillRect/>
          </a:stretch>
        </p:blipFill>
        <p:spPr>
          <a:xfrm>
            <a:off x="6678474" y="1825625"/>
            <a:ext cx="4169052" cy="4351338"/>
          </a:xfrm>
        </p:spPr>
      </p:pic>
    </p:spTree>
    <p:extLst>
      <p:ext uri="{BB962C8B-B14F-4D97-AF65-F5344CB8AC3E}">
        <p14:creationId xmlns:p14="http://schemas.microsoft.com/office/powerpoint/2010/main" val="37575042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49274-10A5-3D77-94C1-BD9BD8569A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F94B28-8298-4415-E34F-BA5DBCD6411E}"/>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4B21585F-90D5-1989-83A8-A28CA1909203}"/>
              </a:ext>
            </a:extLst>
          </p:cNvPr>
          <p:cNvSpPr>
            <a:spLocks noGrp="1"/>
          </p:cNvSpPr>
          <p:nvPr>
            <p:ph idx="1"/>
          </p:nvPr>
        </p:nvSpPr>
        <p:spPr/>
        <p:txBody>
          <a:bodyPr/>
          <a:lstStyle/>
          <a:p>
            <a:r>
              <a:rPr lang="en-US" dirty="0"/>
              <a:t>Infants have large heads and weak necks – vulnerable to brain injury.</a:t>
            </a:r>
          </a:p>
          <a:p>
            <a:r>
              <a:rPr lang="en-US" dirty="0"/>
              <a:t>Skull fractures common after accidental falls at home.</a:t>
            </a:r>
          </a:p>
          <a:p>
            <a:r>
              <a:rPr lang="en-US" dirty="0"/>
              <a:t>Multifocal SDH surrogate marker of diffuse brain injury. </a:t>
            </a:r>
          </a:p>
          <a:p>
            <a:r>
              <a:rPr lang="en-US" dirty="0"/>
              <a:t>Encephalopathy reflects multitude of mechanisms occurring at the microscopic level. </a:t>
            </a:r>
          </a:p>
          <a:p>
            <a:r>
              <a:rPr lang="en-US" dirty="0"/>
              <a:t>Degree of hypoxic-</a:t>
            </a:r>
            <a:r>
              <a:rPr lang="en-US" dirty="0" err="1"/>
              <a:t>ischaemic</a:t>
            </a:r>
            <a:r>
              <a:rPr lang="en-US" dirty="0"/>
              <a:t> injury important determinant of outcome</a:t>
            </a:r>
          </a:p>
        </p:txBody>
      </p:sp>
    </p:spTree>
    <p:extLst>
      <p:ext uri="{BB962C8B-B14F-4D97-AF65-F5344CB8AC3E}">
        <p14:creationId xmlns:p14="http://schemas.microsoft.com/office/powerpoint/2010/main" val="7856835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65F67-E65D-ED8D-AB1F-6C6E34DAE8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AC9960-1A91-7127-3FE8-87046B176091}"/>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50E0378E-4B57-EEFC-5177-67CB98B732C0}"/>
              </a:ext>
            </a:extLst>
          </p:cNvPr>
          <p:cNvSpPr>
            <a:spLocks noGrp="1"/>
          </p:cNvSpPr>
          <p:nvPr>
            <p:ph idx="1"/>
          </p:nvPr>
        </p:nvSpPr>
        <p:spPr>
          <a:xfrm>
            <a:off x="838200" y="1825625"/>
            <a:ext cx="5257800" cy="4351338"/>
          </a:xfrm>
        </p:spPr>
        <p:txBody>
          <a:bodyPr/>
          <a:lstStyle/>
          <a:p>
            <a:r>
              <a:rPr lang="en-US" dirty="0"/>
              <a:t>Limits of medical evidence. Never say never. </a:t>
            </a:r>
          </a:p>
          <a:p>
            <a:r>
              <a:rPr lang="en-US" dirty="0"/>
              <a:t>Medically unknown remains in the differential. </a:t>
            </a:r>
          </a:p>
        </p:txBody>
      </p:sp>
      <p:pic>
        <p:nvPicPr>
          <p:cNvPr id="4" name="Picture 3">
            <a:extLst>
              <a:ext uri="{FF2B5EF4-FFF2-40B4-BE49-F238E27FC236}">
                <a16:creationId xmlns:a16="http://schemas.microsoft.com/office/drawing/2014/main" id="{7E3170F4-6FC2-40EC-4797-5D3C6D128C87}"/>
              </a:ext>
            </a:extLst>
          </p:cNvPr>
          <p:cNvPicPr>
            <a:picLocks noChangeAspect="1" noChangeArrowheads="1"/>
          </p:cNvPicPr>
          <p:nvPr/>
        </p:nvPicPr>
        <p:blipFill>
          <a:blip r:embed="rId3" cstate="print">
            <a:lum contrast="20000"/>
          </a:blip>
          <a:srcRect/>
          <a:stretch>
            <a:fillRect/>
          </a:stretch>
        </p:blipFill>
        <p:spPr bwMode="auto">
          <a:xfrm>
            <a:off x="6662057" y="1414541"/>
            <a:ext cx="3819526" cy="4554006"/>
          </a:xfrm>
          <a:prstGeom prst="rect">
            <a:avLst/>
          </a:prstGeom>
          <a:noFill/>
          <a:ln w="9525">
            <a:noFill/>
            <a:round/>
            <a:headEnd/>
            <a:tailEnd/>
          </a:ln>
        </p:spPr>
      </p:pic>
    </p:spTree>
    <p:extLst>
      <p:ext uri="{BB962C8B-B14F-4D97-AF65-F5344CB8AC3E}">
        <p14:creationId xmlns:p14="http://schemas.microsoft.com/office/powerpoint/2010/main" val="1028064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E39C63-A46A-D542-A3D1-373EF416F689}"/>
              </a:ext>
            </a:extLst>
          </p:cNvPr>
          <p:cNvSpPr>
            <a:spLocks noGrp="1"/>
          </p:cNvSpPr>
          <p:nvPr>
            <p:ph type="title"/>
          </p:nvPr>
        </p:nvSpPr>
        <p:spPr/>
        <p:txBody>
          <a:bodyPr/>
          <a:lstStyle/>
          <a:p>
            <a:r>
              <a:rPr lang="en-US" dirty="0"/>
              <a:t>Children are not young adults</a:t>
            </a:r>
          </a:p>
        </p:txBody>
      </p:sp>
      <p:sp>
        <p:nvSpPr>
          <p:cNvPr id="6" name="Content Placeholder 5"/>
          <p:cNvSpPr>
            <a:spLocks noGrp="1"/>
          </p:cNvSpPr>
          <p:nvPr>
            <p:ph sz="half" idx="4294967295"/>
          </p:nvPr>
        </p:nvSpPr>
        <p:spPr>
          <a:xfrm>
            <a:off x="838200" y="1868485"/>
            <a:ext cx="5908675" cy="4624388"/>
          </a:xfrm>
        </p:spPr>
        <p:txBody>
          <a:bodyPr>
            <a:normAutofit/>
          </a:bodyPr>
          <a:lstStyle/>
          <a:p>
            <a:pPr marL="0" indent="0">
              <a:buNone/>
            </a:pPr>
            <a:r>
              <a:rPr lang="en-US" dirty="0"/>
              <a:t>Diffuse injuries – younger children</a:t>
            </a:r>
          </a:p>
          <a:p>
            <a:pPr marL="0" indent="0">
              <a:buNone/>
            </a:pPr>
            <a:r>
              <a:rPr lang="en-US" dirty="0"/>
              <a:t>Focal mass lesions – older children</a:t>
            </a:r>
          </a:p>
          <a:p>
            <a:pPr marL="0" indent="0">
              <a:buNone/>
            </a:pPr>
            <a:r>
              <a:rPr lang="en-US" dirty="0"/>
              <a:t>Larger head mass</a:t>
            </a:r>
          </a:p>
          <a:p>
            <a:pPr marL="0" indent="0">
              <a:buNone/>
            </a:pPr>
            <a:r>
              <a:rPr lang="en-US" dirty="0"/>
              <a:t>Weak cervical musculature</a:t>
            </a:r>
          </a:p>
          <a:p>
            <a:pPr marL="0" indent="0">
              <a:buNone/>
            </a:pPr>
            <a:r>
              <a:rPr lang="en-US" dirty="0"/>
              <a:t>Pliable skull</a:t>
            </a:r>
          </a:p>
          <a:p>
            <a:pPr marL="0" indent="0">
              <a:buNone/>
            </a:pPr>
            <a:r>
              <a:rPr lang="en-US" dirty="0"/>
              <a:t>Metabolism, neurobiology</a:t>
            </a:r>
          </a:p>
          <a:p>
            <a:pPr marL="0" indent="0">
              <a:buNone/>
            </a:pPr>
            <a:endParaRPr lang="en-US" dirty="0"/>
          </a:p>
        </p:txBody>
      </p:sp>
      <p:pic>
        <p:nvPicPr>
          <p:cNvPr id="4" name="Content Placeholder 3" descr="61e5579701cb7e53e85feb279d4e0e84.jpg"/>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l="419" r="50317"/>
          <a:stretch/>
        </p:blipFill>
        <p:spPr>
          <a:xfrm>
            <a:off x="8164554" y="1690691"/>
            <a:ext cx="1727592" cy="3506952"/>
          </a:xfrm>
        </p:spPr>
      </p:pic>
    </p:spTree>
    <p:extLst>
      <p:ext uri="{BB962C8B-B14F-4D97-AF65-F5344CB8AC3E}">
        <p14:creationId xmlns:p14="http://schemas.microsoft.com/office/powerpoint/2010/main" val="3043316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22625" y="1597024"/>
            <a:ext cx="1800225" cy="6477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t>Mechanism</a:t>
            </a:r>
          </a:p>
        </p:txBody>
      </p:sp>
      <p:sp>
        <p:nvSpPr>
          <p:cNvPr id="6" name="Rectangle 5"/>
          <p:cNvSpPr/>
          <p:nvPr/>
        </p:nvSpPr>
        <p:spPr>
          <a:xfrm>
            <a:off x="2862037" y="2605087"/>
            <a:ext cx="1800225" cy="6477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t>Closed</a:t>
            </a:r>
          </a:p>
        </p:txBody>
      </p:sp>
      <p:sp>
        <p:nvSpPr>
          <p:cNvPr id="7" name="Rectangle 6"/>
          <p:cNvSpPr/>
          <p:nvPr/>
        </p:nvSpPr>
        <p:spPr>
          <a:xfrm>
            <a:off x="8191275" y="2605086"/>
            <a:ext cx="1800225" cy="6477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t>Open</a:t>
            </a:r>
          </a:p>
        </p:txBody>
      </p:sp>
      <p:sp>
        <p:nvSpPr>
          <p:cNvPr id="8" name="Rectangle 7"/>
          <p:cNvSpPr/>
          <p:nvPr/>
        </p:nvSpPr>
        <p:spPr>
          <a:xfrm>
            <a:off x="1607798" y="3684588"/>
            <a:ext cx="1800225" cy="649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t>High Velocity</a:t>
            </a:r>
          </a:p>
        </p:txBody>
      </p:sp>
      <p:sp>
        <p:nvSpPr>
          <p:cNvPr id="9" name="Rectangle 8"/>
          <p:cNvSpPr/>
          <p:nvPr/>
        </p:nvSpPr>
        <p:spPr>
          <a:xfrm>
            <a:off x="3479461" y="3684588"/>
            <a:ext cx="1800225" cy="649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t>Low Velocity</a:t>
            </a:r>
          </a:p>
        </p:txBody>
      </p:sp>
      <p:sp>
        <p:nvSpPr>
          <p:cNvPr id="10" name="Rectangle 9"/>
          <p:cNvSpPr/>
          <p:nvPr/>
        </p:nvSpPr>
        <p:spPr>
          <a:xfrm>
            <a:off x="6996113" y="3684587"/>
            <a:ext cx="1800225" cy="649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t>Gunshot</a:t>
            </a:r>
          </a:p>
        </p:txBody>
      </p:sp>
      <p:sp>
        <p:nvSpPr>
          <p:cNvPr id="11" name="Rectangle 10"/>
          <p:cNvSpPr/>
          <p:nvPr/>
        </p:nvSpPr>
        <p:spPr>
          <a:xfrm>
            <a:off x="8867776" y="3684588"/>
            <a:ext cx="1800225" cy="649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t>Other</a:t>
            </a:r>
          </a:p>
        </p:txBody>
      </p:sp>
      <p:sp>
        <p:nvSpPr>
          <p:cNvPr id="12" name="Rectangle 11"/>
          <p:cNvSpPr/>
          <p:nvPr/>
        </p:nvSpPr>
        <p:spPr>
          <a:xfrm>
            <a:off x="1938339" y="5845174"/>
            <a:ext cx="1143000" cy="6477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t>RTA</a:t>
            </a:r>
          </a:p>
        </p:txBody>
      </p:sp>
      <p:sp>
        <p:nvSpPr>
          <p:cNvPr id="13" name="Rectangle 12"/>
          <p:cNvSpPr/>
          <p:nvPr/>
        </p:nvSpPr>
        <p:spPr>
          <a:xfrm>
            <a:off x="3382853" y="4951409"/>
            <a:ext cx="761993" cy="64928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t>Falls</a:t>
            </a:r>
          </a:p>
        </p:txBody>
      </p:sp>
      <p:sp>
        <p:nvSpPr>
          <p:cNvPr id="14" name="Rectangle 13"/>
          <p:cNvSpPr/>
          <p:nvPr/>
        </p:nvSpPr>
        <p:spPr>
          <a:xfrm>
            <a:off x="4249625" y="4951409"/>
            <a:ext cx="1149232" cy="64928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t>Assault</a:t>
            </a:r>
          </a:p>
        </p:txBody>
      </p:sp>
      <p:cxnSp>
        <p:nvCxnSpPr>
          <p:cNvPr id="18" name="Elbow Connector 17"/>
          <p:cNvCxnSpPr>
            <a:stCxn id="4" idx="2"/>
            <a:endCxn id="6" idx="0"/>
          </p:cNvCxnSpPr>
          <p:nvPr/>
        </p:nvCxnSpPr>
        <p:spPr>
          <a:xfrm rot="5400000">
            <a:off x="4662262" y="1344613"/>
            <a:ext cx="360363" cy="2160587"/>
          </a:xfrm>
          <a:prstGeom prst="bentConnector3">
            <a:avLst>
              <a:gd name="adj1" fmla="val 50000"/>
            </a:avLst>
          </a:prstGeom>
          <a:ln w="28575">
            <a:tailEnd type="triangle" w="lg" len="med"/>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4" idx="2"/>
            <a:endCxn id="7" idx="0"/>
          </p:cNvCxnSpPr>
          <p:nvPr/>
        </p:nvCxnSpPr>
        <p:spPr>
          <a:xfrm rot="16200000" flipH="1">
            <a:off x="7326881" y="840580"/>
            <a:ext cx="360362" cy="3168650"/>
          </a:xfrm>
          <a:prstGeom prst="bentConnector3">
            <a:avLst>
              <a:gd name="adj1" fmla="val 50000"/>
            </a:avLst>
          </a:prstGeom>
          <a:ln w="28575">
            <a:tailEnd type="triangle" w="lg" len="med"/>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6" idx="2"/>
            <a:endCxn id="9" idx="0"/>
          </p:cNvCxnSpPr>
          <p:nvPr/>
        </p:nvCxnSpPr>
        <p:spPr>
          <a:xfrm rot="16200000" flipH="1">
            <a:off x="3854961" y="3159975"/>
            <a:ext cx="431800" cy="617424"/>
          </a:xfrm>
          <a:prstGeom prst="bentConnector3">
            <a:avLst>
              <a:gd name="adj1" fmla="val 50000"/>
            </a:avLst>
          </a:prstGeom>
          <a:ln w="28575">
            <a:tailEnd type="triangle" w="lg" len="med"/>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6" idx="2"/>
            <a:endCxn id="8" idx="0"/>
          </p:cNvCxnSpPr>
          <p:nvPr/>
        </p:nvCxnSpPr>
        <p:spPr>
          <a:xfrm rot="5400000">
            <a:off x="2919130" y="2841569"/>
            <a:ext cx="431800" cy="1254239"/>
          </a:xfrm>
          <a:prstGeom prst="bentConnector3">
            <a:avLst>
              <a:gd name="adj1" fmla="val 50000"/>
            </a:avLst>
          </a:prstGeom>
          <a:ln w="28575">
            <a:tailEnd type="triangle" w="lg" len="med"/>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7" idx="2"/>
            <a:endCxn id="10" idx="0"/>
          </p:cNvCxnSpPr>
          <p:nvPr/>
        </p:nvCxnSpPr>
        <p:spPr>
          <a:xfrm rot="5400000">
            <a:off x="8277906" y="2871105"/>
            <a:ext cx="431800" cy="1195162"/>
          </a:xfrm>
          <a:prstGeom prst="bentConnector3">
            <a:avLst>
              <a:gd name="adj1" fmla="val 50000"/>
            </a:avLst>
          </a:prstGeom>
          <a:ln w="28575">
            <a:tailEnd type="triangle" w="lg" len="med"/>
          </a:ln>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7" idx="2"/>
            <a:endCxn id="11" idx="0"/>
          </p:cNvCxnSpPr>
          <p:nvPr/>
        </p:nvCxnSpPr>
        <p:spPr>
          <a:xfrm rot="16200000" flipH="1">
            <a:off x="9213738" y="3130436"/>
            <a:ext cx="431801" cy="676501"/>
          </a:xfrm>
          <a:prstGeom prst="bentConnector3">
            <a:avLst>
              <a:gd name="adj1" fmla="val 50000"/>
            </a:avLst>
          </a:prstGeom>
          <a:ln w="28575">
            <a:tailEnd type="triangle" w="lg" len="med"/>
          </a:ln>
        </p:spPr>
        <p:style>
          <a:lnRef idx="1">
            <a:schemeClr val="accent1"/>
          </a:lnRef>
          <a:fillRef idx="0">
            <a:schemeClr val="accent1"/>
          </a:fillRef>
          <a:effectRef idx="0">
            <a:schemeClr val="accent1"/>
          </a:effectRef>
          <a:fontRef idx="minor">
            <a:schemeClr val="tx1"/>
          </a:fontRef>
        </p:style>
      </p:cxnSp>
      <p:cxnSp>
        <p:nvCxnSpPr>
          <p:cNvPr id="37" name="Elbow Connector 36"/>
          <p:cNvCxnSpPr>
            <a:cxnSpLocks/>
            <a:stCxn id="9" idx="2"/>
            <a:endCxn id="13" idx="0"/>
          </p:cNvCxnSpPr>
          <p:nvPr/>
        </p:nvCxnSpPr>
        <p:spPr>
          <a:xfrm rot="5400000">
            <a:off x="3762945" y="4334779"/>
            <a:ext cx="617535" cy="615724"/>
          </a:xfrm>
          <a:prstGeom prst="bentConnector3">
            <a:avLst>
              <a:gd name="adj1" fmla="val 50000"/>
            </a:avLst>
          </a:prstGeom>
          <a:ln w="28575">
            <a:tailEnd type="triangle" w="lg" len="med"/>
          </a:ln>
        </p:spPr>
        <p:style>
          <a:lnRef idx="1">
            <a:schemeClr val="accent1"/>
          </a:lnRef>
          <a:fillRef idx="0">
            <a:schemeClr val="accent1"/>
          </a:fillRef>
          <a:effectRef idx="0">
            <a:schemeClr val="accent1"/>
          </a:effectRef>
          <a:fontRef idx="minor">
            <a:schemeClr val="tx1"/>
          </a:fontRef>
        </p:style>
      </p:cxnSp>
      <p:cxnSp>
        <p:nvCxnSpPr>
          <p:cNvPr id="40" name="Elbow Connector 39"/>
          <p:cNvCxnSpPr>
            <a:cxnSpLocks/>
            <a:stCxn id="9" idx="2"/>
            <a:endCxn id="14" idx="0"/>
          </p:cNvCxnSpPr>
          <p:nvPr/>
        </p:nvCxnSpPr>
        <p:spPr>
          <a:xfrm rot="16200000" flipH="1">
            <a:off x="4293140" y="4420308"/>
            <a:ext cx="617534" cy="444667"/>
          </a:xfrm>
          <a:prstGeom prst="bentConnector3">
            <a:avLst>
              <a:gd name="adj1" fmla="val 50000"/>
            </a:avLst>
          </a:prstGeom>
          <a:ln w="28575">
            <a:tailEnd type="triangle" w="lg" len="med"/>
          </a:ln>
        </p:spPr>
        <p:style>
          <a:lnRef idx="1">
            <a:schemeClr val="accent1"/>
          </a:lnRef>
          <a:fillRef idx="0">
            <a:schemeClr val="accent1"/>
          </a:fillRef>
          <a:effectRef idx="0">
            <a:schemeClr val="accent1"/>
          </a:effectRef>
          <a:fontRef idx="minor">
            <a:schemeClr val="tx1"/>
          </a:fontRef>
        </p:style>
      </p:cxnSp>
      <p:cxnSp>
        <p:nvCxnSpPr>
          <p:cNvPr id="44" name="Elbow Connector 43"/>
          <p:cNvCxnSpPr>
            <a:cxnSpLocks/>
            <a:stCxn id="8" idx="2"/>
            <a:endCxn id="12" idx="0"/>
          </p:cNvCxnSpPr>
          <p:nvPr/>
        </p:nvCxnSpPr>
        <p:spPr>
          <a:xfrm rot="16200000" flipH="1">
            <a:off x="1753224" y="5088560"/>
            <a:ext cx="1511300" cy="1929"/>
          </a:xfrm>
          <a:prstGeom prst="bentConnector3">
            <a:avLst>
              <a:gd name="adj1" fmla="val 50000"/>
            </a:avLst>
          </a:prstGeom>
          <a:ln w="28575">
            <a:tailEnd type="triangle" w="lg" len="med"/>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B666CE1-E658-4047-8306-63041293E31E}"/>
              </a:ext>
            </a:extLst>
          </p:cNvPr>
          <p:cNvSpPr/>
          <p:nvPr/>
        </p:nvSpPr>
        <p:spPr>
          <a:xfrm>
            <a:off x="5376524" y="3684587"/>
            <a:ext cx="1374775" cy="649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t>Repetitive</a:t>
            </a:r>
          </a:p>
        </p:txBody>
      </p:sp>
      <p:cxnSp>
        <p:nvCxnSpPr>
          <p:cNvPr id="36" name="Elbow Connector 35">
            <a:extLst>
              <a:ext uri="{FF2B5EF4-FFF2-40B4-BE49-F238E27FC236}">
                <a16:creationId xmlns:a16="http://schemas.microsoft.com/office/drawing/2014/main" id="{4D748DEE-3EDC-5546-A227-6FE4912E6CAF}"/>
              </a:ext>
            </a:extLst>
          </p:cNvPr>
          <p:cNvCxnSpPr>
            <a:cxnSpLocks/>
            <a:stCxn id="6" idx="2"/>
            <a:endCxn id="27" idx="0"/>
          </p:cNvCxnSpPr>
          <p:nvPr/>
        </p:nvCxnSpPr>
        <p:spPr>
          <a:xfrm rot="16200000" flipH="1">
            <a:off x="4697132" y="2317805"/>
            <a:ext cx="431799" cy="2301762"/>
          </a:xfrm>
          <a:prstGeom prst="bentConnector3">
            <a:avLst>
              <a:gd name="adj1" fmla="val 50000"/>
            </a:avLst>
          </a:prstGeom>
          <a:ln w="28575">
            <a:tailEnd type="triangle" w="lg" len="med"/>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077958DB-9A6B-4E45-94F3-A1CC6652AC65}"/>
              </a:ext>
            </a:extLst>
          </p:cNvPr>
          <p:cNvSpPr/>
          <p:nvPr/>
        </p:nvSpPr>
        <p:spPr>
          <a:xfrm>
            <a:off x="5548880" y="4951409"/>
            <a:ext cx="1030061" cy="64928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t>NAI</a:t>
            </a:r>
          </a:p>
        </p:txBody>
      </p:sp>
      <p:cxnSp>
        <p:nvCxnSpPr>
          <p:cNvPr id="48" name="Elbow Connector 47">
            <a:extLst>
              <a:ext uri="{FF2B5EF4-FFF2-40B4-BE49-F238E27FC236}">
                <a16:creationId xmlns:a16="http://schemas.microsoft.com/office/drawing/2014/main" id="{21D08240-245C-454E-984F-265FB6747554}"/>
              </a:ext>
            </a:extLst>
          </p:cNvPr>
          <p:cNvCxnSpPr>
            <a:cxnSpLocks/>
            <a:stCxn id="27" idx="2"/>
            <a:endCxn id="47" idx="0"/>
          </p:cNvCxnSpPr>
          <p:nvPr/>
        </p:nvCxnSpPr>
        <p:spPr>
          <a:xfrm rot="5400000">
            <a:off x="5755143" y="4642642"/>
            <a:ext cx="617536" cy="1"/>
          </a:xfrm>
          <a:prstGeom prst="bentConnector3">
            <a:avLst>
              <a:gd name="adj1" fmla="val 50000"/>
            </a:avLst>
          </a:prstGeom>
          <a:ln w="28575">
            <a:tailEnd type="triangle" w="lg" len="med"/>
          </a:ln>
        </p:spPr>
        <p:style>
          <a:lnRef idx="1">
            <a:schemeClr val="accent1"/>
          </a:lnRef>
          <a:fillRef idx="0">
            <a:schemeClr val="accent1"/>
          </a:fillRef>
          <a:effectRef idx="0">
            <a:schemeClr val="accent1"/>
          </a:effectRef>
          <a:fontRef idx="minor">
            <a:schemeClr val="tx1"/>
          </a:fontRef>
        </p:style>
      </p:cxnSp>
      <p:sp>
        <p:nvSpPr>
          <p:cNvPr id="32" name="Title 1">
            <a:extLst>
              <a:ext uri="{FF2B5EF4-FFF2-40B4-BE49-F238E27FC236}">
                <a16:creationId xmlns:a16="http://schemas.microsoft.com/office/drawing/2014/main" id="{802CEA53-534F-EE47-AA9E-8CB93BAC96DA}"/>
              </a:ext>
            </a:extLst>
          </p:cNvPr>
          <p:cNvSpPr>
            <a:spLocks noGrp="1"/>
          </p:cNvSpPr>
          <p:nvPr>
            <p:ph type="title"/>
          </p:nvPr>
        </p:nvSpPr>
        <p:spPr>
          <a:xfrm>
            <a:off x="2152650" y="365127"/>
            <a:ext cx="7886700" cy="1325563"/>
          </a:xfrm>
        </p:spPr>
        <p:txBody>
          <a:bodyPr rtlCol="0">
            <a:noAutofit/>
          </a:bodyPr>
          <a:lstStyle/>
          <a:p>
            <a:pPr>
              <a:defRPr/>
            </a:pPr>
            <a:r>
              <a:rPr lang="en-GB" dirty="0"/>
              <a:t>TBI is a heterogenous disease</a:t>
            </a:r>
          </a:p>
        </p:txBody>
      </p:sp>
    </p:spTree>
    <p:extLst>
      <p:ext uri="{BB962C8B-B14F-4D97-AF65-F5344CB8AC3E}">
        <p14:creationId xmlns:p14="http://schemas.microsoft.com/office/powerpoint/2010/main" val="428919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par>
                                <p:cTn id="11" presetID="9"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dissolve">
                                      <p:cBhvr>
                                        <p:cTn id="13" dur="500"/>
                                        <p:tgtEl>
                                          <p:spTgt spid="4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dissolve">
                                      <p:cBhvr>
                                        <p:cTn id="1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38953" y="1597024"/>
            <a:ext cx="1800225" cy="6477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t>Morphology</a:t>
            </a:r>
          </a:p>
        </p:txBody>
      </p:sp>
      <p:sp>
        <p:nvSpPr>
          <p:cNvPr id="6" name="Rectangle 5"/>
          <p:cNvSpPr/>
          <p:nvPr/>
        </p:nvSpPr>
        <p:spPr>
          <a:xfrm>
            <a:off x="2878365" y="2605087"/>
            <a:ext cx="1800225" cy="6477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t>Skull Fracture</a:t>
            </a:r>
          </a:p>
        </p:txBody>
      </p:sp>
      <p:sp>
        <p:nvSpPr>
          <p:cNvPr id="7" name="Rectangle 6"/>
          <p:cNvSpPr/>
          <p:nvPr/>
        </p:nvSpPr>
        <p:spPr>
          <a:xfrm>
            <a:off x="6694715" y="2605087"/>
            <a:ext cx="2232025" cy="6477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t>Intracranial Injury</a:t>
            </a:r>
          </a:p>
        </p:txBody>
      </p:sp>
      <p:sp>
        <p:nvSpPr>
          <p:cNvPr id="8" name="Rectangle 7"/>
          <p:cNvSpPr/>
          <p:nvPr/>
        </p:nvSpPr>
        <p:spPr>
          <a:xfrm>
            <a:off x="1798865" y="3684588"/>
            <a:ext cx="1800225" cy="649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t>Base</a:t>
            </a:r>
          </a:p>
        </p:txBody>
      </p:sp>
      <p:sp>
        <p:nvSpPr>
          <p:cNvPr id="9" name="Rectangle 8"/>
          <p:cNvSpPr/>
          <p:nvPr/>
        </p:nvSpPr>
        <p:spPr>
          <a:xfrm>
            <a:off x="4030890" y="3684588"/>
            <a:ext cx="1800225" cy="649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t>Vault</a:t>
            </a:r>
          </a:p>
        </p:txBody>
      </p:sp>
      <p:sp>
        <p:nvSpPr>
          <p:cNvPr id="10" name="Rectangle 9"/>
          <p:cNvSpPr/>
          <p:nvPr/>
        </p:nvSpPr>
        <p:spPr>
          <a:xfrm>
            <a:off x="6407377" y="3684588"/>
            <a:ext cx="1079500" cy="649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t>Diffuse</a:t>
            </a:r>
          </a:p>
        </p:txBody>
      </p:sp>
      <p:sp>
        <p:nvSpPr>
          <p:cNvPr id="11" name="Rectangle 10"/>
          <p:cNvSpPr/>
          <p:nvPr/>
        </p:nvSpPr>
        <p:spPr>
          <a:xfrm>
            <a:off x="8567965" y="3684588"/>
            <a:ext cx="792163" cy="649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t>Focal</a:t>
            </a:r>
          </a:p>
        </p:txBody>
      </p:sp>
      <p:sp>
        <p:nvSpPr>
          <p:cNvPr id="12" name="Rectangle 11"/>
          <p:cNvSpPr/>
          <p:nvPr/>
        </p:nvSpPr>
        <p:spPr>
          <a:xfrm>
            <a:off x="1798865" y="5845174"/>
            <a:ext cx="1800225" cy="6477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t>+/- CSF leak</a:t>
            </a:r>
          </a:p>
        </p:txBody>
      </p:sp>
      <p:sp>
        <p:nvSpPr>
          <p:cNvPr id="13" name="Rectangle 12"/>
          <p:cNvSpPr/>
          <p:nvPr/>
        </p:nvSpPr>
        <p:spPr>
          <a:xfrm>
            <a:off x="3454628" y="4908549"/>
            <a:ext cx="1152525" cy="64928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t>Linear</a:t>
            </a:r>
          </a:p>
        </p:txBody>
      </p:sp>
      <p:sp>
        <p:nvSpPr>
          <p:cNvPr id="14" name="Rectangle 13"/>
          <p:cNvSpPr/>
          <p:nvPr/>
        </p:nvSpPr>
        <p:spPr>
          <a:xfrm>
            <a:off x="4894490" y="4908549"/>
            <a:ext cx="1512887" cy="64928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t>Depressed</a:t>
            </a:r>
          </a:p>
        </p:txBody>
      </p:sp>
      <p:cxnSp>
        <p:nvCxnSpPr>
          <p:cNvPr id="18" name="Elbow Connector 17"/>
          <p:cNvCxnSpPr>
            <a:stCxn id="4" idx="2"/>
            <a:endCxn id="6" idx="0"/>
          </p:cNvCxnSpPr>
          <p:nvPr/>
        </p:nvCxnSpPr>
        <p:spPr>
          <a:xfrm rot="5400000">
            <a:off x="4678590" y="1344613"/>
            <a:ext cx="360363" cy="2160587"/>
          </a:xfrm>
          <a:prstGeom prst="bentConnector3">
            <a:avLst>
              <a:gd name="adj1" fmla="val 50000"/>
            </a:avLst>
          </a:prstGeom>
          <a:ln w="28575">
            <a:tailEnd type="triangle" w="lg" len="med"/>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4" idx="2"/>
            <a:endCxn id="7" idx="0"/>
          </p:cNvCxnSpPr>
          <p:nvPr/>
        </p:nvCxnSpPr>
        <p:spPr>
          <a:xfrm rot="16200000" flipH="1">
            <a:off x="6694715" y="1489075"/>
            <a:ext cx="360363" cy="1871663"/>
          </a:xfrm>
          <a:prstGeom prst="bentConnector3">
            <a:avLst>
              <a:gd name="adj1" fmla="val 50000"/>
            </a:avLst>
          </a:prstGeom>
          <a:ln w="28575">
            <a:tailEnd type="triangle" w="lg" len="med"/>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6" idx="2"/>
            <a:endCxn id="9" idx="0"/>
          </p:cNvCxnSpPr>
          <p:nvPr/>
        </p:nvCxnSpPr>
        <p:spPr>
          <a:xfrm rot="16200000" flipH="1">
            <a:off x="4138840" y="2892425"/>
            <a:ext cx="431800" cy="1152525"/>
          </a:xfrm>
          <a:prstGeom prst="bentConnector3">
            <a:avLst>
              <a:gd name="adj1" fmla="val 50000"/>
            </a:avLst>
          </a:prstGeom>
          <a:ln w="28575">
            <a:tailEnd type="triangle" w="lg" len="med"/>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6" idx="2"/>
            <a:endCxn id="8" idx="0"/>
          </p:cNvCxnSpPr>
          <p:nvPr/>
        </p:nvCxnSpPr>
        <p:spPr>
          <a:xfrm rot="5400000">
            <a:off x="3022827" y="2928937"/>
            <a:ext cx="431800" cy="1079500"/>
          </a:xfrm>
          <a:prstGeom prst="bentConnector3">
            <a:avLst>
              <a:gd name="adj1" fmla="val 50000"/>
            </a:avLst>
          </a:prstGeom>
          <a:ln w="28575">
            <a:tailEnd type="triangle" w="lg" len="med"/>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7" idx="2"/>
            <a:endCxn id="10" idx="0"/>
          </p:cNvCxnSpPr>
          <p:nvPr/>
        </p:nvCxnSpPr>
        <p:spPr>
          <a:xfrm rot="5400000">
            <a:off x="7163027" y="3036887"/>
            <a:ext cx="431800" cy="863600"/>
          </a:xfrm>
          <a:prstGeom prst="bentConnector3">
            <a:avLst>
              <a:gd name="adj1" fmla="val 50000"/>
            </a:avLst>
          </a:prstGeom>
          <a:ln w="28575">
            <a:tailEnd type="triangle" w="lg" len="med"/>
          </a:ln>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7" idx="2"/>
            <a:endCxn id="11" idx="0"/>
          </p:cNvCxnSpPr>
          <p:nvPr/>
        </p:nvCxnSpPr>
        <p:spPr>
          <a:xfrm rot="16200000" flipH="1">
            <a:off x="8171090" y="2892425"/>
            <a:ext cx="431800" cy="1152525"/>
          </a:xfrm>
          <a:prstGeom prst="bentConnector3">
            <a:avLst>
              <a:gd name="adj1" fmla="val 50000"/>
            </a:avLst>
          </a:prstGeom>
          <a:ln w="28575">
            <a:tailEnd type="triangle" w="lg" len="med"/>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9" idx="2"/>
            <a:endCxn id="13" idx="0"/>
          </p:cNvCxnSpPr>
          <p:nvPr/>
        </p:nvCxnSpPr>
        <p:spPr>
          <a:xfrm rot="5400000">
            <a:off x="4193609" y="4171156"/>
            <a:ext cx="574675" cy="900113"/>
          </a:xfrm>
          <a:prstGeom prst="bentConnector3">
            <a:avLst>
              <a:gd name="adj1" fmla="val 50000"/>
            </a:avLst>
          </a:prstGeom>
          <a:ln w="28575">
            <a:tailEnd type="triangle" w="lg" len="med"/>
          </a:ln>
        </p:spPr>
        <p:style>
          <a:lnRef idx="1">
            <a:schemeClr val="accent1"/>
          </a:lnRef>
          <a:fillRef idx="0">
            <a:schemeClr val="accent1"/>
          </a:fillRef>
          <a:effectRef idx="0">
            <a:schemeClr val="accent1"/>
          </a:effectRef>
          <a:fontRef idx="minor">
            <a:schemeClr val="tx1"/>
          </a:fontRef>
        </p:style>
      </p:cxnSp>
      <p:cxnSp>
        <p:nvCxnSpPr>
          <p:cNvPr id="40" name="Elbow Connector 39"/>
          <p:cNvCxnSpPr>
            <a:cxnSpLocks noChangeShapeType="1"/>
            <a:stCxn id="9" idx="2"/>
            <a:endCxn id="14" idx="0"/>
          </p:cNvCxnSpPr>
          <p:nvPr/>
        </p:nvCxnSpPr>
        <p:spPr bwMode="auto">
          <a:xfrm rot="16200000" flipH="1">
            <a:off x="5003631" y="4261246"/>
            <a:ext cx="574674" cy="719931"/>
          </a:xfrm>
          <a:prstGeom prst="bentConnector3">
            <a:avLst>
              <a:gd name="adj1" fmla="val 50000"/>
            </a:avLst>
          </a:prstGeom>
          <a:noFill/>
          <a:ln w="28575" algn="ctr">
            <a:solidFill>
              <a:srgbClr val="4A7EBB"/>
            </a:solidFill>
            <a:miter lim="800000"/>
            <a:headEnd/>
            <a:tailEnd type="triangle" w="lg" len="med"/>
          </a:ln>
        </p:spPr>
      </p:cxnSp>
      <p:cxnSp>
        <p:nvCxnSpPr>
          <p:cNvPr id="44" name="Elbow Connector 43"/>
          <p:cNvCxnSpPr>
            <a:stCxn id="8" idx="2"/>
            <a:endCxn id="12" idx="0"/>
          </p:cNvCxnSpPr>
          <p:nvPr/>
        </p:nvCxnSpPr>
        <p:spPr>
          <a:xfrm rot="5400000">
            <a:off x="1941739" y="5089524"/>
            <a:ext cx="1512888" cy="1588"/>
          </a:xfrm>
          <a:prstGeom prst="bentConnector3">
            <a:avLst>
              <a:gd name="adj1" fmla="val 50000"/>
            </a:avLst>
          </a:prstGeom>
          <a:ln w="28575">
            <a:tailEnd type="triangle" w="lg" len="med"/>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9142639" y="4692649"/>
            <a:ext cx="1450182" cy="64928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t>Contusion</a:t>
            </a:r>
          </a:p>
        </p:txBody>
      </p:sp>
      <p:sp>
        <p:nvSpPr>
          <p:cNvPr id="51" name="Rectangle 50"/>
          <p:cNvSpPr/>
          <p:nvPr/>
        </p:nvSpPr>
        <p:spPr>
          <a:xfrm>
            <a:off x="7270976" y="4692649"/>
            <a:ext cx="1655763" cy="64928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t>Haematoma</a:t>
            </a:r>
          </a:p>
        </p:txBody>
      </p:sp>
      <p:sp>
        <p:nvSpPr>
          <p:cNvPr id="52" name="Rectangle 51"/>
          <p:cNvSpPr/>
          <p:nvPr/>
        </p:nvSpPr>
        <p:spPr>
          <a:xfrm>
            <a:off x="7486878" y="5845174"/>
            <a:ext cx="1322388" cy="6477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t>Subdural</a:t>
            </a:r>
          </a:p>
        </p:txBody>
      </p:sp>
      <p:sp>
        <p:nvSpPr>
          <p:cNvPr id="53" name="Rectangle 52"/>
          <p:cNvSpPr/>
          <p:nvPr/>
        </p:nvSpPr>
        <p:spPr>
          <a:xfrm>
            <a:off x="8855303" y="5845174"/>
            <a:ext cx="1737518" cy="6477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t>Intracerebral</a:t>
            </a:r>
          </a:p>
        </p:txBody>
      </p:sp>
      <p:sp>
        <p:nvSpPr>
          <p:cNvPr id="54" name="Rectangle 53"/>
          <p:cNvSpPr/>
          <p:nvPr/>
        </p:nvSpPr>
        <p:spPr>
          <a:xfrm>
            <a:off x="5975578" y="5845174"/>
            <a:ext cx="1493836" cy="6477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t>Extradural</a:t>
            </a:r>
          </a:p>
        </p:txBody>
      </p:sp>
      <p:cxnSp>
        <p:nvCxnSpPr>
          <p:cNvPr id="55" name="Elbow Connector 54"/>
          <p:cNvCxnSpPr>
            <a:cxnSpLocks/>
            <a:stCxn id="11" idx="2"/>
            <a:endCxn id="50" idx="0"/>
          </p:cNvCxnSpPr>
          <p:nvPr/>
        </p:nvCxnSpPr>
        <p:spPr>
          <a:xfrm rot="16200000" flipH="1">
            <a:off x="9236501" y="4061420"/>
            <a:ext cx="358774" cy="903683"/>
          </a:xfrm>
          <a:prstGeom prst="bentConnector3">
            <a:avLst>
              <a:gd name="adj1" fmla="val 50000"/>
            </a:avLst>
          </a:prstGeom>
          <a:ln w="28575">
            <a:tailEnd type="triangle" w="lg" len="med"/>
          </a:ln>
        </p:spPr>
        <p:style>
          <a:lnRef idx="1">
            <a:schemeClr val="accent1"/>
          </a:lnRef>
          <a:fillRef idx="0">
            <a:schemeClr val="accent1"/>
          </a:fillRef>
          <a:effectRef idx="0">
            <a:schemeClr val="accent1"/>
          </a:effectRef>
          <a:fontRef idx="minor">
            <a:schemeClr val="tx1"/>
          </a:fontRef>
        </p:style>
      </p:cxnSp>
      <p:cxnSp>
        <p:nvCxnSpPr>
          <p:cNvPr id="58" name="Elbow Connector 57"/>
          <p:cNvCxnSpPr>
            <a:cxnSpLocks/>
            <a:stCxn id="11" idx="2"/>
            <a:endCxn id="51" idx="0"/>
          </p:cNvCxnSpPr>
          <p:nvPr/>
        </p:nvCxnSpPr>
        <p:spPr>
          <a:xfrm rot="5400000">
            <a:off x="8352066" y="4080668"/>
            <a:ext cx="358774" cy="865189"/>
          </a:xfrm>
          <a:prstGeom prst="bentConnector3">
            <a:avLst>
              <a:gd name="adj1" fmla="val 50000"/>
            </a:avLst>
          </a:prstGeom>
          <a:ln w="28575">
            <a:tailEnd type="triangle" w="lg" len="med"/>
          </a:ln>
        </p:spPr>
        <p:style>
          <a:lnRef idx="1">
            <a:schemeClr val="accent1"/>
          </a:lnRef>
          <a:fillRef idx="0">
            <a:schemeClr val="accent1"/>
          </a:fillRef>
          <a:effectRef idx="0">
            <a:schemeClr val="accent1"/>
          </a:effectRef>
          <a:fontRef idx="minor">
            <a:schemeClr val="tx1"/>
          </a:fontRef>
        </p:style>
      </p:cxnSp>
      <p:cxnSp>
        <p:nvCxnSpPr>
          <p:cNvPr id="61" name="Elbow Connector 60"/>
          <p:cNvCxnSpPr>
            <a:cxnSpLocks/>
            <a:stCxn id="51" idx="2"/>
            <a:endCxn id="54" idx="0"/>
          </p:cNvCxnSpPr>
          <p:nvPr/>
        </p:nvCxnSpPr>
        <p:spPr>
          <a:xfrm rot="5400000">
            <a:off x="7159059" y="4905374"/>
            <a:ext cx="503237" cy="1376362"/>
          </a:xfrm>
          <a:prstGeom prst="bentConnector3">
            <a:avLst>
              <a:gd name="adj1" fmla="val 50000"/>
            </a:avLst>
          </a:prstGeom>
          <a:ln w="28575">
            <a:tailEnd type="triangle" w="lg" len="med"/>
          </a:ln>
        </p:spPr>
        <p:style>
          <a:lnRef idx="1">
            <a:schemeClr val="accent1"/>
          </a:lnRef>
          <a:fillRef idx="0">
            <a:schemeClr val="accent1"/>
          </a:fillRef>
          <a:effectRef idx="0">
            <a:schemeClr val="accent1"/>
          </a:effectRef>
          <a:fontRef idx="minor">
            <a:schemeClr val="tx1"/>
          </a:fontRef>
        </p:style>
      </p:cxnSp>
      <p:cxnSp>
        <p:nvCxnSpPr>
          <p:cNvPr id="64" name="Elbow Connector 63"/>
          <p:cNvCxnSpPr>
            <a:cxnSpLocks/>
            <a:stCxn id="51" idx="2"/>
            <a:endCxn id="52" idx="0"/>
          </p:cNvCxnSpPr>
          <p:nvPr/>
        </p:nvCxnSpPr>
        <p:spPr>
          <a:xfrm rot="16200000" flipH="1">
            <a:off x="7871847" y="5568948"/>
            <a:ext cx="503237" cy="49214"/>
          </a:xfrm>
          <a:prstGeom prst="bentConnector3">
            <a:avLst>
              <a:gd name="adj1" fmla="val 50000"/>
            </a:avLst>
          </a:prstGeom>
          <a:ln w="28575">
            <a:tailEnd type="triangle" w="lg" len="med"/>
          </a:ln>
        </p:spPr>
        <p:style>
          <a:lnRef idx="1">
            <a:schemeClr val="accent1"/>
          </a:lnRef>
          <a:fillRef idx="0">
            <a:schemeClr val="accent1"/>
          </a:fillRef>
          <a:effectRef idx="0">
            <a:schemeClr val="accent1"/>
          </a:effectRef>
          <a:fontRef idx="minor">
            <a:schemeClr val="tx1"/>
          </a:fontRef>
        </p:style>
      </p:cxnSp>
      <p:cxnSp>
        <p:nvCxnSpPr>
          <p:cNvPr id="67" name="Elbow Connector 66"/>
          <p:cNvCxnSpPr>
            <a:cxnSpLocks noChangeShapeType="1"/>
            <a:stCxn id="51" idx="2"/>
            <a:endCxn id="53" idx="0"/>
          </p:cNvCxnSpPr>
          <p:nvPr/>
        </p:nvCxnSpPr>
        <p:spPr bwMode="auto">
          <a:xfrm rot="16200000" flipH="1">
            <a:off x="8659842" y="4780953"/>
            <a:ext cx="503237" cy="1625204"/>
          </a:xfrm>
          <a:prstGeom prst="bentConnector3">
            <a:avLst>
              <a:gd name="adj1" fmla="val 50000"/>
            </a:avLst>
          </a:prstGeom>
          <a:noFill/>
          <a:ln w="28575" algn="ctr">
            <a:solidFill>
              <a:srgbClr val="4A7EBB"/>
            </a:solidFill>
            <a:miter lim="800000"/>
            <a:headEnd/>
            <a:tailEnd type="triangle" w="lg" len="med"/>
          </a:ln>
        </p:spPr>
      </p:cxnSp>
      <p:sp>
        <p:nvSpPr>
          <p:cNvPr id="35" name="Title 1">
            <a:extLst>
              <a:ext uri="{FF2B5EF4-FFF2-40B4-BE49-F238E27FC236}">
                <a16:creationId xmlns:a16="http://schemas.microsoft.com/office/drawing/2014/main" id="{28DBA62B-6081-704E-904B-3762212A18A2}"/>
              </a:ext>
            </a:extLst>
          </p:cNvPr>
          <p:cNvSpPr>
            <a:spLocks noGrp="1"/>
          </p:cNvSpPr>
          <p:nvPr>
            <p:ph type="title"/>
          </p:nvPr>
        </p:nvSpPr>
        <p:spPr>
          <a:xfrm>
            <a:off x="2152650" y="365127"/>
            <a:ext cx="7886700" cy="1325563"/>
          </a:xfrm>
        </p:spPr>
        <p:txBody>
          <a:bodyPr rtlCol="0">
            <a:noAutofit/>
          </a:bodyPr>
          <a:lstStyle/>
          <a:p>
            <a:pPr>
              <a:defRPr/>
            </a:pPr>
            <a:r>
              <a:rPr lang="en-GB" dirty="0"/>
              <a:t>TBI is a heterogenous disease</a:t>
            </a:r>
          </a:p>
        </p:txBody>
      </p:sp>
      <p:pic>
        <p:nvPicPr>
          <p:cNvPr id="32" name="Picture 3">
            <a:extLst>
              <a:ext uri="{FF2B5EF4-FFF2-40B4-BE49-F238E27FC236}">
                <a16:creationId xmlns:a16="http://schemas.microsoft.com/office/drawing/2014/main" id="{A637FD34-F352-EF4E-8BF6-804E3FAF1731}"/>
              </a:ext>
            </a:extLst>
          </p:cNvPr>
          <p:cNvPicPr>
            <a:picLocks noChangeAspect="1" noChangeArrowheads="1"/>
          </p:cNvPicPr>
          <p:nvPr/>
        </p:nvPicPr>
        <p:blipFill>
          <a:blip r:embed="rId3" cstate="print"/>
          <a:srcRect/>
          <a:stretch>
            <a:fillRect/>
          </a:stretch>
        </p:blipFill>
        <p:spPr bwMode="auto">
          <a:xfrm>
            <a:off x="6031368" y="3684587"/>
            <a:ext cx="1751767" cy="753760"/>
          </a:xfrm>
          <a:prstGeom prst="rect">
            <a:avLst/>
          </a:prstGeom>
          <a:noFill/>
          <a:ln w="9525">
            <a:noFill/>
            <a:miter lim="800000"/>
            <a:headEnd/>
            <a:tailEnd/>
          </a:ln>
        </p:spPr>
      </p:pic>
      <p:grpSp>
        <p:nvGrpSpPr>
          <p:cNvPr id="33" name="Group 32">
            <a:extLst>
              <a:ext uri="{FF2B5EF4-FFF2-40B4-BE49-F238E27FC236}">
                <a16:creationId xmlns:a16="http://schemas.microsoft.com/office/drawing/2014/main" id="{70C6B89A-1E0E-AF40-8595-DB6A3F2A4117}"/>
              </a:ext>
            </a:extLst>
          </p:cNvPr>
          <p:cNvGrpSpPr/>
          <p:nvPr/>
        </p:nvGrpSpPr>
        <p:grpSpPr>
          <a:xfrm>
            <a:off x="8386988" y="3657405"/>
            <a:ext cx="1152527" cy="918971"/>
            <a:chOff x="2447925" y="1489870"/>
            <a:chExt cx="2787311" cy="2103248"/>
          </a:xfrm>
        </p:grpSpPr>
        <p:pic>
          <p:nvPicPr>
            <p:cNvPr id="36" name="Picture 6">
              <a:extLst>
                <a:ext uri="{FF2B5EF4-FFF2-40B4-BE49-F238E27FC236}">
                  <a16:creationId xmlns:a16="http://schemas.microsoft.com/office/drawing/2014/main" id="{21FEE5A0-673A-8447-A0EB-7A1B4C64F66C}"/>
                </a:ext>
              </a:extLst>
            </p:cNvPr>
            <p:cNvPicPr>
              <a:picLocks noChangeAspect="1" noChangeArrowheads="1"/>
            </p:cNvPicPr>
            <p:nvPr/>
          </p:nvPicPr>
          <p:blipFill>
            <a:blip r:embed="rId4" cstate="print"/>
            <a:srcRect/>
            <a:stretch>
              <a:fillRect/>
            </a:stretch>
          </p:blipFill>
          <p:spPr bwMode="auto">
            <a:xfrm>
              <a:off x="2447925" y="1552815"/>
              <a:ext cx="2613837" cy="2040303"/>
            </a:xfrm>
            <a:prstGeom prst="rect">
              <a:avLst/>
            </a:prstGeom>
            <a:noFill/>
            <a:ln w="9525">
              <a:noFill/>
              <a:miter lim="800000"/>
              <a:headEnd/>
              <a:tailEnd/>
            </a:ln>
          </p:spPr>
        </p:pic>
        <p:sp>
          <p:nvSpPr>
            <p:cNvPr id="38" name="Lightning Bolt 37">
              <a:extLst>
                <a:ext uri="{FF2B5EF4-FFF2-40B4-BE49-F238E27FC236}">
                  <a16:creationId xmlns:a16="http://schemas.microsoft.com/office/drawing/2014/main" id="{0BB1B95E-4ED1-744E-912A-FADA8ACF1630}"/>
                </a:ext>
              </a:extLst>
            </p:cNvPr>
            <p:cNvSpPr/>
            <p:nvPr/>
          </p:nvSpPr>
          <p:spPr>
            <a:xfrm rot="384058" flipH="1">
              <a:off x="3946186" y="1489870"/>
              <a:ext cx="1289050" cy="762000"/>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spTree>
    <p:extLst>
      <p:ext uri="{BB962C8B-B14F-4D97-AF65-F5344CB8AC3E}">
        <p14:creationId xmlns:p14="http://schemas.microsoft.com/office/powerpoint/2010/main" val="421522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par>
                                <p:cTn id="8" presetID="9"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71835" y="1784214"/>
            <a:ext cx="1800225" cy="6477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t>Severity</a:t>
            </a:r>
          </a:p>
        </p:txBody>
      </p:sp>
      <p:sp>
        <p:nvSpPr>
          <p:cNvPr id="6" name="Rectangle 5"/>
          <p:cNvSpPr/>
          <p:nvPr/>
        </p:nvSpPr>
        <p:spPr>
          <a:xfrm>
            <a:off x="5143047" y="2792276"/>
            <a:ext cx="1584325" cy="6477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t>Mild</a:t>
            </a:r>
          </a:p>
        </p:txBody>
      </p:sp>
      <p:sp>
        <p:nvSpPr>
          <p:cNvPr id="7" name="Rectangle 6"/>
          <p:cNvSpPr/>
          <p:nvPr/>
        </p:nvSpPr>
        <p:spPr>
          <a:xfrm>
            <a:off x="8887960" y="2792276"/>
            <a:ext cx="1584325" cy="6477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t>Severe</a:t>
            </a:r>
          </a:p>
        </p:txBody>
      </p:sp>
      <p:sp>
        <p:nvSpPr>
          <p:cNvPr id="8" name="Rectangle 7"/>
          <p:cNvSpPr/>
          <p:nvPr/>
        </p:nvSpPr>
        <p:spPr>
          <a:xfrm>
            <a:off x="5215278" y="3943215"/>
            <a:ext cx="1439862" cy="649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t>GCS 13-15</a:t>
            </a:r>
          </a:p>
        </p:txBody>
      </p:sp>
      <p:sp>
        <p:nvSpPr>
          <p:cNvPr id="10" name="Rectangle 9"/>
          <p:cNvSpPr/>
          <p:nvPr/>
        </p:nvSpPr>
        <p:spPr>
          <a:xfrm>
            <a:off x="7087735" y="3943215"/>
            <a:ext cx="1368425" cy="649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t>GCS 9-12</a:t>
            </a:r>
          </a:p>
        </p:txBody>
      </p:sp>
      <p:sp>
        <p:nvSpPr>
          <p:cNvPr id="11" name="Rectangle 10"/>
          <p:cNvSpPr/>
          <p:nvPr/>
        </p:nvSpPr>
        <p:spPr>
          <a:xfrm>
            <a:off x="9103860" y="3943215"/>
            <a:ext cx="1152525" cy="649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t>GCS &lt;8</a:t>
            </a:r>
          </a:p>
        </p:txBody>
      </p:sp>
      <p:cxnSp>
        <p:nvCxnSpPr>
          <p:cNvPr id="18" name="Elbow Connector 17"/>
          <p:cNvCxnSpPr>
            <a:stCxn id="4" idx="2"/>
            <a:endCxn id="6" idx="0"/>
          </p:cNvCxnSpPr>
          <p:nvPr/>
        </p:nvCxnSpPr>
        <p:spPr>
          <a:xfrm rot="5400000">
            <a:off x="6673397" y="1693727"/>
            <a:ext cx="360362" cy="1836737"/>
          </a:xfrm>
          <a:prstGeom prst="bentConnector3">
            <a:avLst>
              <a:gd name="adj1" fmla="val 50000"/>
            </a:avLst>
          </a:prstGeom>
          <a:ln w="28575">
            <a:tailEnd type="triangle" w="lg" len="med"/>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4" idx="2"/>
            <a:endCxn id="7" idx="0"/>
          </p:cNvCxnSpPr>
          <p:nvPr/>
        </p:nvCxnSpPr>
        <p:spPr>
          <a:xfrm rot="16200000" flipH="1">
            <a:off x="8545853" y="1658008"/>
            <a:ext cx="360362" cy="1908175"/>
          </a:xfrm>
          <a:prstGeom prst="bentConnector3">
            <a:avLst>
              <a:gd name="adj1" fmla="val 50000"/>
            </a:avLst>
          </a:prstGeom>
          <a:ln w="28575">
            <a:tailEnd type="triangle" w="lg" len="med"/>
          </a:ln>
        </p:spPr>
        <p:style>
          <a:lnRef idx="1">
            <a:schemeClr val="accent1"/>
          </a:lnRef>
          <a:fillRef idx="0">
            <a:schemeClr val="accent1"/>
          </a:fillRef>
          <a:effectRef idx="0">
            <a:schemeClr val="accent1"/>
          </a:effectRef>
          <a:fontRef idx="minor">
            <a:schemeClr val="tx1"/>
          </a:fontRef>
        </p:style>
      </p:cxnSp>
      <p:cxnSp>
        <p:nvCxnSpPr>
          <p:cNvPr id="28" name="Elbow Connector 27"/>
          <p:cNvCxnSpPr>
            <a:cxnSpLocks/>
            <a:stCxn id="6" idx="2"/>
            <a:endCxn id="8" idx="0"/>
          </p:cNvCxnSpPr>
          <p:nvPr/>
        </p:nvCxnSpPr>
        <p:spPr>
          <a:xfrm rot="5400000">
            <a:off x="5683591" y="3691595"/>
            <a:ext cx="503239" cy="1"/>
          </a:xfrm>
          <a:prstGeom prst="bentConnector3">
            <a:avLst>
              <a:gd name="adj1" fmla="val 50000"/>
            </a:avLst>
          </a:prstGeom>
          <a:ln w="28575">
            <a:tailEnd type="triangle" w="lg" len="med"/>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22" idx="2"/>
            <a:endCxn id="10" idx="0"/>
          </p:cNvCxnSpPr>
          <p:nvPr/>
        </p:nvCxnSpPr>
        <p:spPr>
          <a:xfrm rot="5400000">
            <a:off x="7518741" y="3691596"/>
            <a:ext cx="504825" cy="1587"/>
          </a:xfrm>
          <a:prstGeom prst="bentConnector3">
            <a:avLst>
              <a:gd name="adj1" fmla="val 50000"/>
            </a:avLst>
          </a:prstGeom>
          <a:ln w="28575">
            <a:tailEnd type="triangle" w="lg" len="med"/>
          </a:ln>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7" idx="2"/>
            <a:endCxn id="11" idx="0"/>
          </p:cNvCxnSpPr>
          <p:nvPr/>
        </p:nvCxnSpPr>
        <p:spPr>
          <a:xfrm rot="5400000">
            <a:off x="9426916" y="3691596"/>
            <a:ext cx="504825" cy="1587"/>
          </a:xfrm>
          <a:prstGeom prst="bentConnector3">
            <a:avLst>
              <a:gd name="adj1" fmla="val 50000"/>
            </a:avLst>
          </a:prstGeom>
          <a:ln w="28575">
            <a:tailEnd type="triangle" w="lg" len="med"/>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6871835" y="2792276"/>
            <a:ext cx="1800225" cy="6477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t>Moderate</a:t>
            </a:r>
          </a:p>
        </p:txBody>
      </p:sp>
      <p:cxnSp>
        <p:nvCxnSpPr>
          <p:cNvPr id="23" name="Elbow Connector 22"/>
          <p:cNvCxnSpPr>
            <a:stCxn id="4" idx="2"/>
            <a:endCxn id="22" idx="0"/>
          </p:cNvCxnSpPr>
          <p:nvPr/>
        </p:nvCxnSpPr>
        <p:spPr>
          <a:xfrm rot="5400000">
            <a:off x="7590972" y="2611302"/>
            <a:ext cx="360362" cy="1587"/>
          </a:xfrm>
          <a:prstGeom prst="bentConnector3">
            <a:avLst>
              <a:gd name="adj1" fmla="val 50000"/>
            </a:avLst>
          </a:prstGeom>
          <a:ln w="28575">
            <a:tailEnd type="triangle" w="lg" len="med"/>
          </a:ln>
        </p:spPr>
        <p:style>
          <a:lnRef idx="1">
            <a:schemeClr val="accent1"/>
          </a:lnRef>
          <a:fillRef idx="0">
            <a:schemeClr val="accent1"/>
          </a:fillRef>
          <a:effectRef idx="0">
            <a:schemeClr val="accent1"/>
          </a:effectRef>
          <a:fontRef idx="minor">
            <a:schemeClr val="tx1"/>
          </a:fontRef>
        </p:style>
      </p:cxnSp>
      <p:graphicFrame>
        <p:nvGraphicFramePr>
          <p:cNvPr id="69" name="Table 68"/>
          <p:cNvGraphicFramePr>
            <a:graphicFrameLocks noGrp="1"/>
          </p:cNvGraphicFramePr>
          <p:nvPr/>
        </p:nvGraphicFramePr>
        <p:xfrm>
          <a:off x="1712913" y="1520054"/>
          <a:ext cx="3358696" cy="4846320"/>
        </p:xfrm>
        <a:graphic>
          <a:graphicData uri="http://schemas.openxmlformats.org/drawingml/2006/table">
            <a:tbl>
              <a:tblPr firstRow="1" bandRow="1">
                <a:tableStyleId>{5C22544A-7EE6-4342-B048-85BDC9FD1C3A}</a:tableStyleId>
              </a:tblPr>
              <a:tblGrid>
                <a:gridCol w="2697162">
                  <a:extLst>
                    <a:ext uri="{9D8B030D-6E8A-4147-A177-3AD203B41FA5}">
                      <a16:colId xmlns:a16="http://schemas.microsoft.com/office/drawing/2014/main" val="20000"/>
                    </a:ext>
                  </a:extLst>
                </a:gridCol>
                <a:gridCol w="661534">
                  <a:extLst>
                    <a:ext uri="{9D8B030D-6E8A-4147-A177-3AD203B41FA5}">
                      <a16:colId xmlns:a16="http://schemas.microsoft.com/office/drawing/2014/main" val="20001"/>
                    </a:ext>
                  </a:extLst>
                </a:gridCol>
              </a:tblGrid>
              <a:tr h="279031">
                <a:tc>
                  <a:txBody>
                    <a:bodyPr/>
                    <a:lstStyle/>
                    <a:p>
                      <a:r>
                        <a:rPr lang="en-GB" sz="1400" dirty="0"/>
                        <a:t>Feature</a:t>
                      </a:r>
                    </a:p>
                  </a:txBody>
                  <a:tcPr/>
                </a:tc>
                <a:tc>
                  <a:txBody>
                    <a:bodyPr/>
                    <a:lstStyle/>
                    <a:p>
                      <a:r>
                        <a:rPr lang="en-GB" sz="1400" dirty="0"/>
                        <a:t>Score</a:t>
                      </a:r>
                    </a:p>
                  </a:txBody>
                  <a:tcPr/>
                </a:tc>
                <a:extLst>
                  <a:ext uri="{0D108BD9-81ED-4DB2-BD59-A6C34878D82A}">
                    <a16:rowId xmlns:a16="http://schemas.microsoft.com/office/drawing/2014/main" val="10000"/>
                  </a:ext>
                </a:extLst>
              </a:tr>
              <a:tr h="279031">
                <a:tc>
                  <a:txBody>
                    <a:bodyPr/>
                    <a:lstStyle/>
                    <a:p>
                      <a:r>
                        <a:rPr lang="en-GB" sz="1400" b="1" dirty="0"/>
                        <a:t>Eyes</a:t>
                      </a:r>
                    </a:p>
                    <a:p>
                      <a:r>
                        <a:rPr lang="en-GB" sz="1400" dirty="0"/>
                        <a:t>Spontaneous</a:t>
                      </a:r>
                      <a:r>
                        <a:rPr lang="en-GB" sz="1400" baseline="0" dirty="0"/>
                        <a:t> Opening</a:t>
                      </a:r>
                    </a:p>
                    <a:p>
                      <a:r>
                        <a:rPr lang="en-GB" sz="1400" baseline="0" dirty="0"/>
                        <a:t>Open to Speech</a:t>
                      </a:r>
                    </a:p>
                    <a:p>
                      <a:r>
                        <a:rPr lang="en-GB" sz="1400" baseline="0" dirty="0"/>
                        <a:t>Open to Pain</a:t>
                      </a:r>
                    </a:p>
                    <a:p>
                      <a:r>
                        <a:rPr lang="en-GB" sz="1400" baseline="0" dirty="0"/>
                        <a:t>No Response</a:t>
                      </a:r>
                      <a:endParaRPr lang="en-GB" sz="1400" dirty="0"/>
                    </a:p>
                  </a:txBody>
                  <a:tcPr/>
                </a:tc>
                <a:tc>
                  <a:txBody>
                    <a:bodyPr/>
                    <a:lstStyle/>
                    <a:p>
                      <a:endParaRPr lang="en-GB" sz="1400" dirty="0"/>
                    </a:p>
                    <a:p>
                      <a:r>
                        <a:rPr lang="en-GB" sz="1400" dirty="0"/>
                        <a:t>4</a:t>
                      </a:r>
                    </a:p>
                    <a:p>
                      <a:r>
                        <a:rPr lang="en-GB" sz="1400" dirty="0"/>
                        <a:t>3</a:t>
                      </a:r>
                    </a:p>
                    <a:p>
                      <a:r>
                        <a:rPr lang="en-GB" sz="1400" dirty="0"/>
                        <a:t>2</a:t>
                      </a:r>
                    </a:p>
                    <a:p>
                      <a:r>
                        <a:rPr lang="en-GB" sz="1400" dirty="0"/>
                        <a:t>1</a:t>
                      </a:r>
                    </a:p>
                  </a:txBody>
                  <a:tcPr/>
                </a:tc>
                <a:extLst>
                  <a:ext uri="{0D108BD9-81ED-4DB2-BD59-A6C34878D82A}">
                    <a16:rowId xmlns:a16="http://schemas.microsoft.com/office/drawing/2014/main" val="10001"/>
                  </a:ext>
                </a:extLst>
              </a:tr>
              <a:tr h="279031">
                <a:tc>
                  <a:txBody>
                    <a:bodyPr/>
                    <a:lstStyle/>
                    <a:p>
                      <a:r>
                        <a:rPr lang="en-GB" sz="1400" b="1" dirty="0"/>
                        <a:t>Verbal</a:t>
                      </a:r>
                    </a:p>
                    <a:p>
                      <a:r>
                        <a:rPr lang="en-GB" sz="1400" dirty="0"/>
                        <a:t>Alert, babbles, coos, words or sentences to usual ability</a:t>
                      </a:r>
                    </a:p>
                    <a:p>
                      <a:r>
                        <a:rPr lang="en-GB" sz="1400" dirty="0"/>
                        <a:t>Less than usual ability</a:t>
                      </a:r>
                    </a:p>
                    <a:p>
                      <a:r>
                        <a:rPr lang="en-GB" sz="1400" dirty="0"/>
                        <a:t>Cries to pain</a:t>
                      </a:r>
                      <a:endParaRPr lang="en-GB" sz="1400" baseline="0" dirty="0"/>
                    </a:p>
                    <a:p>
                      <a:r>
                        <a:rPr lang="en-GB" sz="1400" baseline="0" dirty="0"/>
                        <a:t>Moans to pain</a:t>
                      </a:r>
                    </a:p>
                    <a:p>
                      <a:r>
                        <a:rPr lang="en-GB" sz="1400" baseline="0" dirty="0"/>
                        <a:t>No Response</a:t>
                      </a:r>
                      <a:endParaRPr lang="en-GB" sz="1400" dirty="0"/>
                    </a:p>
                  </a:txBody>
                  <a:tcPr/>
                </a:tc>
                <a:tc>
                  <a:txBody>
                    <a:bodyPr/>
                    <a:lstStyle/>
                    <a:p>
                      <a:endParaRPr lang="en-GB" sz="1400" dirty="0"/>
                    </a:p>
                    <a:p>
                      <a:r>
                        <a:rPr lang="en-GB" sz="1400" dirty="0"/>
                        <a:t>5</a:t>
                      </a:r>
                    </a:p>
                    <a:p>
                      <a:endParaRPr lang="en-GB" sz="1400" dirty="0"/>
                    </a:p>
                    <a:p>
                      <a:r>
                        <a:rPr lang="en-GB" sz="1400" dirty="0"/>
                        <a:t>4</a:t>
                      </a:r>
                    </a:p>
                    <a:p>
                      <a:r>
                        <a:rPr lang="en-GB" sz="1400" dirty="0"/>
                        <a:t>3</a:t>
                      </a:r>
                    </a:p>
                    <a:p>
                      <a:r>
                        <a:rPr lang="en-GB" sz="1400" dirty="0"/>
                        <a:t>2</a:t>
                      </a:r>
                    </a:p>
                    <a:p>
                      <a:r>
                        <a:rPr lang="en-GB" sz="1400" dirty="0"/>
                        <a:t>1</a:t>
                      </a:r>
                    </a:p>
                  </a:txBody>
                  <a:tcPr/>
                </a:tc>
                <a:extLst>
                  <a:ext uri="{0D108BD9-81ED-4DB2-BD59-A6C34878D82A}">
                    <a16:rowId xmlns:a16="http://schemas.microsoft.com/office/drawing/2014/main" val="10002"/>
                  </a:ext>
                </a:extLst>
              </a:tr>
              <a:tr h="279031">
                <a:tc>
                  <a:txBody>
                    <a:bodyPr/>
                    <a:lstStyle/>
                    <a:p>
                      <a:r>
                        <a:rPr lang="en-GB" sz="1400" b="1" dirty="0"/>
                        <a:t>Motor</a:t>
                      </a:r>
                    </a:p>
                    <a:p>
                      <a:r>
                        <a:rPr lang="en-GB" sz="1400" dirty="0"/>
                        <a:t>Normal spontaneous movements</a:t>
                      </a:r>
                    </a:p>
                    <a:p>
                      <a:r>
                        <a:rPr lang="en-GB" sz="1400" dirty="0"/>
                        <a:t>Localising</a:t>
                      </a:r>
                    </a:p>
                    <a:p>
                      <a:r>
                        <a:rPr lang="en-GB" sz="1400" dirty="0"/>
                        <a:t>Flexion</a:t>
                      </a:r>
                    </a:p>
                    <a:p>
                      <a:r>
                        <a:rPr lang="en-GB" sz="1400" dirty="0"/>
                        <a:t>Abnormal</a:t>
                      </a:r>
                      <a:r>
                        <a:rPr lang="en-GB" sz="1400" baseline="0" dirty="0"/>
                        <a:t> Flexion</a:t>
                      </a:r>
                    </a:p>
                    <a:p>
                      <a:r>
                        <a:rPr lang="en-GB" sz="1400" baseline="0" dirty="0"/>
                        <a:t>Extension</a:t>
                      </a:r>
                    </a:p>
                    <a:p>
                      <a:r>
                        <a:rPr lang="en-GB" sz="1400" baseline="0" dirty="0"/>
                        <a:t>No Response</a:t>
                      </a:r>
                      <a:endParaRPr lang="en-GB" sz="1400" dirty="0"/>
                    </a:p>
                  </a:txBody>
                  <a:tcPr/>
                </a:tc>
                <a:tc>
                  <a:txBody>
                    <a:bodyPr/>
                    <a:lstStyle/>
                    <a:p>
                      <a:endParaRPr lang="en-GB" sz="1400" dirty="0"/>
                    </a:p>
                    <a:p>
                      <a:r>
                        <a:rPr lang="en-GB" sz="1400" dirty="0"/>
                        <a:t>6</a:t>
                      </a:r>
                    </a:p>
                    <a:p>
                      <a:r>
                        <a:rPr lang="en-GB" sz="1400" dirty="0"/>
                        <a:t>5</a:t>
                      </a:r>
                    </a:p>
                    <a:p>
                      <a:r>
                        <a:rPr lang="en-GB" sz="1400" dirty="0"/>
                        <a:t>4</a:t>
                      </a:r>
                    </a:p>
                    <a:p>
                      <a:r>
                        <a:rPr lang="en-GB" sz="1400" dirty="0"/>
                        <a:t>3</a:t>
                      </a:r>
                    </a:p>
                    <a:p>
                      <a:r>
                        <a:rPr lang="en-GB" sz="1400" dirty="0"/>
                        <a:t>2</a:t>
                      </a:r>
                    </a:p>
                    <a:p>
                      <a:r>
                        <a:rPr lang="en-GB" sz="1400" dirty="0"/>
                        <a:t>1</a:t>
                      </a:r>
                    </a:p>
                  </a:txBody>
                  <a:tcPr/>
                </a:tc>
                <a:extLst>
                  <a:ext uri="{0D108BD9-81ED-4DB2-BD59-A6C34878D82A}">
                    <a16:rowId xmlns:a16="http://schemas.microsoft.com/office/drawing/2014/main" val="10003"/>
                  </a:ext>
                </a:extLst>
              </a:tr>
            </a:tbl>
          </a:graphicData>
        </a:graphic>
      </p:graphicFrame>
      <p:sp>
        <p:nvSpPr>
          <p:cNvPr id="19" name="Title 1">
            <a:extLst>
              <a:ext uri="{FF2B5EF4-FFF2-40B4-BE49-F238E27FC236}">
                <a16:creationId xmlns:a16="http://schemas.microsoft.com/office/drawing/2014/main" id="{AB022242-A616-AE4F-9654-7B83A984A93C}"/>
              </a:ext>
            </a:extLst>
          </p:cNvPr>
          <p:cNvSpPr>
            <a:spLocks noGrp="1"/>
          </p:cNvSpPr>
          <p:nvPr>
            <p:ph type="title"/>
          </p:nvPr>
        </p:nvSpPr>
        <p:spPr>
          <a:xfrm>
            <a:off x="2152650" y="365127"/>
            <a:ext cx="7886700" cy="1325563"/>
          </a:xfrm>
        </p:spPr>
        <p:txBody>
          <a:bodyPr rtlCol="0">
            <a:noAutofit/>
          </a:bodyPr>
          <a:lstStyle/>
          <a:p>
            <a:pPr>
              <a:defRPr/>
            </a:pPr>
            <a:r>
              <a:rPr lang="en-GB" dirty="0"/>
              <a:t>TBI is a heterogenous disease</a:t>
            </a:r>
          </a:p>
        </p:txBody>
      </p:sp>
    </p:spTree>
    <p:extLst>
      <p:ext uri="{BB962C8B-B14F-4D97-AF65-F5344CB8AC3E}">
        <p14:creationId xmlns:p14="http://schemas.microsoft.com/office/powerpoint/2010/main" val="3301477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umbnail-1469807876497.jp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524000" y="1817440"/>
            <a:ext cx="9144000" cy="5040560"/>
          </a:xfrm>
          <a:prstGeom prst="rect">
            <a:avLst/>
          </a:prstGeom>
        </p:spPr>
      </p:pic>
      <p:sp>
        <p:nvSpPr>
          <p:cNvPr id="3" name="Title 1">
            <a:extLst>
              <a:ext uri="{FF2B5EF4-FFF2-40B4-BE49-F238E27FC236}">
                <a16:creationId xmlns:a16="http://schemas.microsoft.com/office/drawing/2014/main" id="{9304C48C-1E3F-BB44-8402-77B58DB998CE}"/>
              </a:ext>
            </a:extLst>
          </p:cNvPr>
          <p:cNvSpPr>
            <a:spLocks noGrp="1"/>
          </p:cNvSpPr>
          <p:nvPr>
            <p:ph type="title"/>
          </p:nvPr>
        </p:nvSpPr>
        <p:spPr>
          <a:xfrm>
            <a:off x="1136073" y="365127"/>
            <a:ext cx="10141527" cy="1325563"/>
          </a:xfrm>
        </p:spPr>
        <p:txBody>
          <a:bodyPr/>
          <a:lstStyle/>
          <a:p>
            <a:r>
              <a:rPr lang="en-US" dirty="0"/>
              <a:t>We can’t do anything about the primary injury.</a:t>
            </a:r>
          </a:p>
        </p:txBody>
      </p:sp>
    </p:spTree>
    <p:extLst>
      <p:ext uri="{BB962C8B-B14F-4D97-AF65-F5344CB8AC3E}">
        <p14:creationId xmlns:p14="http://schemas.microsoft.com/office/powerpoint/2010/main" val="2121387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a:defRPr/>
            </a:pPr>
            <a:r>
              <a:rPr lang="en-GB" dirty="0"/>
              <a:t>Primary Injury</a:t>
            </a:r>
          </a:p>
          <a:p>
            <a:pPr>
              <a:defRPr/>
            </a:pPr>
            <a:endParaRPr lang="en-GB" dirty="0"/>
          </a:p>
          <a:p>
            <a:pPr>
              <a:defRPr/>
            </a:pPr>
            <a:r>
              <a:rPr lang="en-GB" dirty="0"/>
              <a:t>Secondary Injury</a:t>
            </a:r>
          </a:p>
          <a:p>
            <a:pPr lvl="1">
              <a:buFont typeface="Arial" pitchFamily="34" charset="0"/>
              <a:buChar char="–"/>
              <a:defRPr/>
            </a:pPr>
            <a:r>
              <a:rPr lang="en-GB" dirty="0"/>
              <a:t>Raised Intracranial Pressure</a:t>
            </a:r>
          </a:p>
          <a:p>
            <a:pPr lvl="1">
              <a:buFont typeface="Arial" pitchFamily="34" charset="0"/>
              <a:buChar char="–"/>
              <a:defRPr/>
            </a:pPr>
            <a:r>
              <a:rPr lang="en-GB" dirty="0"/>
              <a:t>Hypoxia </a:t>
            </a:r>
          </a:p>
          <a:p>
            <a:pPr lvl="1">
              <a:buFont typeface="Arial" pitchFamily="34" charset="0"/>
              <a:buChar char="–"/>
              <a:defRPr/>
            </a:pPr>
            <a:r>
              <a:rPr lang="en-GB" dirty="0"/>
              <a:t>Hypotension</a:t>
            </a:r>
          </a:p>
          <a:p>
            <a:pPr lvl="1">
              <a:buFont typeface="Arial" pitchFamily="34" charset="0"/>
              <a:buChar char="–"/>
              <a:defRPr/>
            </a:pPr>
            <a:r>
              <a:rPr lang="en-GB" dirty="0"/>
              <a:t>Hyperthermia</a:t>
            </a:r>
          </a:p>
          <a:p>
            <a:pPr lvl="1">
              <a:buFont typeface="Arial" pitchFamily="34" charset="0"/>
              <a:buChar char="–"/>
              <a:defRPr/>
            </a:pPr>
            <a:r>
              <a:rPr lang="en-GB" dirty="0"/>
              <a:t>Inflammation</a:t>
            </a:r>
          </a:p>
          <a:p>
            <a:pPr lvl="1">
              <a:buFont typeface="Arial" pitchFamily="34" charset="0"/>
              <a:buChar char="–"/>
              <a:defRPr/>
            </a:pPr>
            <a:r>
              <a:rPr lang="en-GB" dirty="0"/>
              <a:t>Seizures</a:t>
            </a:r>
          </a:p>
          <a:p>
            <a:pPr lvl="1">
              <a:buFont typeface="Arial" pitchFamily="34" charset="0"/>
              <a:buChar char="–"/>
              <a:defRPr/>
            </a:pPr>
            <a:r>
              <a:rPr lang="en-GB" dirty="0"/>
              <a:t>Excitotoxicity</a:t>
            </a:r>
          </a:p>
        </p:txBody>
      </p:sp>
      <p:sp>
        <p:nvSpPr>
          <p:cNvPr id="4" name="Right Brace 3"/>
          <p:cNvSpPr/>
          <p:nvPr/>
        </p:nvSpPr>
        <p:spPr>
          <a:xfrm>
            <a:off x="6533115" y="3225801"/>
            <a:ext cx="360362" cy="2951163"/>
          </a:xfrm>
          <a:prstGeom prst="rightBrace">
            <a:avLst/>
          </a:prstGeom>
          <a:noFill/>
          <a:ln w="2857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dirty="0"/>
          </a:p>
        </p:txBody>
      </p:sp>
      <p:sp>
        <p:nvSpPr>
          <p:cNvPr id="23557" name="TextBox 4"/>
          <p:cNvSpPr txBox="1">
            <a:spLocks noChangeArrowheads="1"/>
          </p:cNvSpPr>
          <p:nvPr/>
        </p:nvSpPr>
        <p:spPr bwMode="auto">
          <a:xfrm>
            <a:off x="7252253" y="4378325"/>
            <a:ext cx="3025775" cy="584200"/>
          </a:xfrm>
          <a:prstGeom prst="rect">
            <a:avLst/>
          </a:prstGeom>
          <a:noFill/>
          <a:ln w="9525">
            <a:noFill/>
            <a:miter lim="800000"/>
            <a:headEnd/>
            <a:tailEnd/>
          </a:ln>
        </p:spPr>
        <p:txBody>
          <a:bodyPr>
            <a:spAutoFit/>
          </a:bodyPr>
          <a:lstStyle/>
          <a:p>
            <a:r>
              <a:rPr lang="en-GB" sz="3200" dirty="0">
                <a:solidFill>
                  <a:srgbClr val="00B050"/>
                </a:solidFill>
                <a:latin typeface="Calibri" pitchFamily="34" charset="0"/>
              </a:rPr>
              <a:t>PREVENTABLE</a:t>
            </a:r>
          </a:p>
        </p:txBody>
      </p:sp>
      <p:sp>
        <p:nvSpPr>
          <p:cNvPr id="8" name="Title 1">
            <a:extLst>
              <a:ext uri="{FF2B5EF4-FFF2-40B4-BE49-F238E27FC236}">
                <a16:creationId xmlns:a16="http://schemas.microsoft.com/office/drawing/2014/main" id="{51CC1E3B-6447-AA44-AC97-9263F04B90D4}"/>
              </a:ext>
            </a:extLst>
          </p:cNvPr>
          <p:cNvSpPr txBox="1">
            <a:spLocks/>
          </p:cNvSpPr>
          <p:nvPr/>
        </p:nvSpPr>
        <p:spPr>
          <a:xfrm>
            <a:off x="1136073" y="365127"/>
            <a:ext cx="101415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We can’t do anything about the primary injury.</a:t>
            </a:r>
            <a:endParaRPr lang="en-US" dirty="0"/>
          </a:p>
        </p:txBody>
      </p:sp>
    </p:spTree>
    <p:extLst>
      <p:ext uri="{BB962C8B-B14F-4D97-AF65-F5344CB8AC3E}">
        <p14:creationId xmlns:p14="http://schemas.microsoft.com/office/powerpoint/2010/main" val="22284499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387</TotalTime>
  <Words>2748</Words>
  <Application>Microsoft Macintosh PowerPoint</Application>
  <PresentationFormat>Widescreen</PresentationFormat>
  <Paragraphs>401</Paragraphs>
  <Slides>38</Slides>
  <Notes>38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Aptos</vt:lpstr>
      <vt:lpstr>Aptos Display</vt:lpstr>
      <vt:lpstr>Arial</vt:lpstr>
      <vt:lpstr>Calibri</vt:lpstr>
      <vt:lpstr>Office Theme</vt:lpstr>
      <vt:lpstr>Paediatric Traumatic Brain Injury: Clinical Insights and Medico-Legal Considerations</vt:lpstr>
      <vt:lpstr>Talk outline</vt:lpstr>
      <vt:lpstr>1. TBI Pathophysiology </vt:lpstr>
      <vt:lpstr>Children are not young adults</vt:lpstr>
      <vt:lpstr>TBI is a heterogenous disease</vt:lpstr>
      <vt:lpstr>TBI is a heterogenous disease</vt:lpstr>
      <vt:lpstr>TBI is a heterogenous disease</vt:lpstr>
      <vt:lpstr>We can’t do anything about the primary injury.</vt:lpstr>
      <vt:lpstr>PowerPoint Presentation</vt:lpstr>
      <vt:lpstr>We can’t do anything about the primary injury.</vt:lpstr>
      <vt:lpstr>2. Infant TBI</vt:lpstr>
      <vt:lpstr>Skull fractures are common after accidental falls</vt:lpstr>
      <vt:lpstr>Fracture complexity does not necessarily corelate with abuse</vt:lpstr>
      <vt:lpstr>Threshold height to fracture skull</vt:lpstr>
      <vt:lpstr>Threshold height to fracture skull</vt:lpstr>
      <vt:lpstr>Fracture ageing </vt:lpstr>
      <vt:lpstr>Fractures due to birth trauma</vt:lpstr>
      <vt:lpstr>Focal versus multi-focal subdural collections</vt:lpstr>
      <vt:lpstr>NAI subdural collections often low volume</vt:lpstr>
      <vt:lpstr>Subdural collections contain blood and CSF </vt:lpstr>
      <vt:lpstr>Subdural bleeds caused by torn bridging veins</vt:lpstr>
      <vt:lpstr>Acute versus chronic subdural collections</vt:lpstr>
      <vt:lpstr>Head circumference sometimes the only clue</vt:lpstr>
      <vt:lpstr>Birth-related subdural bleeds are common</vt:lpstr>
      <vt:lpstr>Hypoxic-ischaemic injury </vt:lpstr>
      <vt:lpstr>Unclear origin of spinal subdural blood</vt:lpstr>
      <vt:lpstr>BESSI is likely a risk factor for subdural collections</vt:lpstr>
      <vt:lpstr>3. Clinical vs legal</vt:lpstr>
      <vt:lpstr>Infant TBI causality </vt:lpstr>
      <vt:lpstr>Differential aetiology – working backwards</vt:lpstr>
      <vt:lpstr>Differential diagnosis – working forwards</vt:lpstr>
      <vt:lpstr>Differential diagnosis – working forwards</vt:lpstr>
      <vt:lpstr>Differential diagnosis – working forwards</vt:lpstr>
      <vt:lpstr>Differential diagnosis – working forwards</vt:lpstr>
      <vt:lpstr>Challenges in determining cause from the medical evidence alone</vt:lpstr>
      <vt:lpstr>Challenges in determining cause from the medical evidence alone</vt:lpstr>
      <vt:lpstr>Summary</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JALLOH, Ibrahim (CAMBRIDGE UNIVERSITY HOSPITALS NHS FOUNDATION TRUST)</dc:creator>
  <cp:lastModifiedBy>JALLOH, Ibrahim (CAMBRIDGE UNIVERSITY HOSPITALS NHS FOUNDATION TRUST)</cp:lastModifiedBy>
  <cp:revision>7</cp:revision>
  <dcterms:created xsi:type="dcterms:W3CDTF">2025-05-06T15:40:25Z</dcterms:created>
  <dcterms:modified xsi:type="dcterms:W3CDTF">2025-06-27T06:57:22Z</dcterms:modified>
</cp:coreProperties>
</file>