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4" r:id="rId6"/>
  </p:sldMasterIdLst>
  <p:notesMasterIdLst>
    <p:notesMasterId r:id="rId40"/>
  </p:notesMasterIdLst>
  <p:sldIdLst>
    <p:sldId id="256" r:id="rId7"/>
    <p:sldId id="369" r:id="rId8"/>
    <p:sldId id="257" r:id="rId9"/>
    <p:sldId id="260" r:id="rId10"/>
    <p:sldId id="258" r:id="rId11"/>
    <p:sldId id="263" r:id="rId12"/>
    <p:sldId id="264" r:id="rId13"/>
    <p:sldId id="271" r:id="rId14"/>
    <p:sldId id="877" r:id="rId15"/>
    <p:sldId id="907" r:id="rId16"/>
    <p:sldId id="903" r:id="rId17"/>
    <p:sldId id="381" r:id="rId18"/>
    <p:sldId id="853" r:id="rId19"/>
    <p:sldId id="420" r:id="rId20"/>
    <p:sldId id="905" r:id="rId21"/>
    <p:sldId id="906" r:id="rId22"/>
    <p:sldId id="405" r:id="rId23"/>
    <p:sldId id="426" r:id="rId24"/>
    <p:sldId id="909" r:id="rId25"/>
    <p:sldId id="908" r:id="rId26"/>
    <p:sldId id="910" r:id="rId27"/>
    <p:sldId id="911" r:id="rId28"/>
    <p:sldId id="371" r:id="rId29"/>
    <p:sldId id="874" r:id="rId30"/>
    <p:sldId id="885" r:id="rId31"/>
    <p:sldId id="884" r:id="rId32"/>
    <p:sldId id="873" r:id="rId33"/>
    <p:sldId id="871" r:id="rId34"/>
    <p:sldId id="875" r:id="rId35"/>
    <p:sldId id="421" r:id="rId36"/>
    <p:sldId id="872" r:id="rId37"/>
    <p:sldId id="890" r:id="rId38"/>
    <p:sldId id="90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85F142-70BC-B7FB-BA77-FE8837B864AE}" name="Angela Mayes" initials="AM" userId="S::Angela.mayes@cfab.org.uk::216516e1-955b-4081-ac60-7edea7287fa4" providerId="AD"/>
  <p188:author id="{86D9A576-B07E-7248-E963-015C34EED5C3}" name="Michael Nwoye" initials="MN" userId="S::michael.nwoye@cfab.org.uk::ecafc6fe-7e6d-451a-8bfb-61bf42bd9806" providerId="AD"/>
  <p188:author id="{05CD8ADD-BCD0-3D6F-C606-B7908924233E}" name="Nadine Wesslowski" initials="NW" userId="S::nadine.wesslowski@cfab.org.uk::21b6e820-b854-4873-b0e2-37cb5e14b59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72C52"/>
    <a:srgbClr val="E00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25" autoAdjust="0"/>
  </p:normalViewPr>
  <p:slideViewPr>
    <p:cSldViewPr snapToGrid="0">
      <p:cViewPr varScale="1">
        <p:scale>
          <a:sx n="49" d="100"/>
          <a:sy n="49" d="100"/>
        </p:scale>
        <p:origin x="13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8/10/relationships/authors" Target="authors.xml"/><Relationship Id="rId20" Type="http://schemas.openxmlformats.org/officeDocument/2006/relationships/slide" Target="slides/slide14.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Nwoye" userId="ecafc6fe-7e6d-451a-8bfb-61bf42bd9806" providerId="ADAL" clId="{56767D0F-7347-41C3-B59A-EDDE56D4F497}"/>
    <pc:docChg chg="custSel modSld">
      <pc:chgData name="Michael Nwoye" userId="ecafc6fe-7e6d-451a-8bfb-61bf42bd9806" providerId="ADAL" clId="{56767D0F-7347-41C3-B59A-EDDE56D4F497}" dt="2025-06-26T15:01:55.390" v="17" actId="20577"/>
      <pc:docMkLst>
        <pc:docMk/>
      </pc:docMkLst>
      <pc:sldChg chg="modSp mod">
        <pc:chgData name="Michael Nwoye" userId="ecafc6fe-7e6d-451a-8bfb-61bf42bd9806" providerId="ADAL" clId="{56767D0F-7347-41C3-B59A-EDDE56D4F497}" dt="2025-06-26T15:01:55.390" v="17" actId="20577"/>
        <pc:sldMkLst>
          <pc:docMk/>
          <pc:sldMk cId="3587193358" sldId="256"/>
        </pc:sldMkLst>
        <pc:spChg chg="mod">
          <ac:chgData name="Michael Nwoye" userId="ecafc6fe-7e6d-451a-8bfb-61bf42bd9806" providerId="ADAL" clId="{56767D0F-7347-41C3-B59A-EDDE56D4F497}" dt="2025-06-26T15:01:55.390" v="17" actId="20577"/>
          <ac:spMkLst>
            <pc:docMk/>
            <pc:sldMk cId="3587193358" sldId="256"/>
            <ac:spMk id="3" creationId="{764754C8-7540-64CE-5456-51DAFF4D1CE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46D4A-6DB8-4BC9-B29E-E86F3AAB56A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E4DC562F-686E-47A9-A880-5BB8A8C18940}">
      <dgm:prSet phldrT="[Text]"/>
      <dgm:spPr>
        <a:xfrm>
          <a:off x="973" y="0"/>
          <a:ext cx="955420" cy="4525963"/>
        </a:xfrm>
        <a:prstGeom prst="roundRect">
          <a:avLst>
            <a:gd name="adj" fmla="val 10000"/>
          </a:avLst>
        </a:prstGeom>
        <a:solidFill>
          <a:sysClr val="window" lastClr="FFFFFF"/>
        </a:solidFill>
        <a:ln w="57150">
          <a:solidFill>
            <a:srgbClr val="572C52"/>
          </a:solidFill>
        </a:ln>
        <a:effectLst/>
      </dgm:spPr>
      <dgm:t>
        <a:bodyPr/>
        <a:lstStyle/>
        <a:p>
          <a:pPr>
            <a:buNone/>
          </a:pPr>
          <a:r>
            <a:rPr lang="en-GB" b="1">
              <a:solidFill>
                <a:srgbClr val="572C52"/>
              </a:solidFill>
              <a:latin typeface="Calibri" panose="020F0502020204030204"/>
              <a:ea typeface="+mn-ea"/>
              <a:cs typeface="+mn-cs"/>
            </a:rPr>
            <a:t>CFAB</a:t>
          </a:r>
        </a:p>
      </dgm:t>
    </dgm:pt>
    <dgm:pt modelId="{577D1EFA-8892-47F2-AFB8-09574159BD92}" type="parTrans" cxnId="{CC0EB1C6-E9AE-4B05-B349-0C1FE27F38AC}">
      <dgm:prSet/>
      <dgm:spPr/>
      <dgm:t>
        <a:bodyPr/>
        <a:lstStyle/>
        <a:p>
          <a:endParaRPr lang="en-GB"/>
        </a:p>
      </dgm:t>
    </dgm:pt>
    <dgm:pt modelId="{F027AB36-A33C-4EED-A8B8-257DBE361929}" type="sibTrans" cxnId="{CC0EB1C6-E9AE-4B05-B349-0C1FE27F38AC}">
      <dgm:prSet/>
      <dgm:spPr/>
      <dgm:t>
        <a:bodyPr/>
        <a:lstStyle/>
        <a:p>
          <a:endParaRPr lang="en-GB"/>
        </a:p>
      </dgm:t>
    </dgm:pt>
    <dgm:pt modelId="{B530C056-DC22-4ABC-8185-2AA6C0169FC8}">
      <dgm:prSet phldrT="[Text]" custT="1"/>
      <dgm:spPr>
        <a:xfrm>
          <a:off x="96515" y="1358175"/>
          <a:ext cx="764336" cy="889170"/>
        </a:xfrm>
        <a:prstGeom prst="roundRect">
          <a:avLst>
            <a:gd name="adj" fmla="val 10000"/>
          </a:avLst>
        </a:prstGeom>
        <a:solidFill>
          <a:schemeClr val="bg1"/>
        </a:solidFill>
        <a:ln w="57150" cap="flat" cmpd="sng" algn="ctr">
          <a:solidFill>
            <a:srgbClr val="DA426D"/>
          </a:solidFill>
          <a:prstDash val="solid"/>
          <a:miter lim="800000"/>
        </a:ln>
        <a:effectLst/>
      </dgm:spPr>
      <dgm:t>
        <a:bodyPr/>
        <a:lstStyle/>
        <a:p>
          <a:pPr>
            <a:buNone/>
          </a:pPr>
          <a:r>
            <a:rPr lang="en-GB" sz="1600">
              <a:solidFill>
                <a:schemeClr val="tx1"/>
              </a:solidFill>
              <a:latin typeface="Calibri" panose="020F0502020204030204"/>
              <a:ea typeface="+mn-ea"/>
              <a:cs typeface="+mn-cs"/>
            </a:rPr>
            <a:t>UK Member of International Social Service (ISS)</a:t>
          </a:r>
        </a:p>
      </dgm:t>
    </dgm:pt>
    <dgm:pt modelId="{435AB289-08D7-48E9-A419-634A5D67C649}" type="parTrans" cxnId="{8223A0FB-E120-4A51-B878-6B828D968764}">
      <dgm:prSet/>
      <dgm:spPr/>
      <dgm:t>
        <a:bodyPr/>
        <a:lstStyle/>
        <a:p>
          <a:endParaRPr lang="en-GB"/>
        </a:p>
      </dgm:t>
    </dgm:pt>
    <dgm:pt modelId="{474F230F-1AB9-491A-BC32-5FD630E2E869}" type="sibTrans" cxnId="{8223A0FB-E120-4A51-B878-6B828D968764}">
      <dgm:prSet/>
      <dgm:spPr/>
      <dgm:t>
        <a:bodyPr/>
        <a:lstStyle/>
        <a:p>
          <a:endParaRPr lang="en-GB"/>
        </a:p>
      </dgm:t>
    </dgm:pt>
    <dgm:pt modelId="{B61F344C-AC60-4B1E-8F31-FBD69051BB8C}">
      <dgm:prSet phldrT="[Text]" custT="1"/>
      <dgm:spPr>
        <a:xfrm>
          <a:off x="96515" y="3410107"/>
          <a:ext cx="764336" cy="889170"/>
        </a:xfrm>
        <a:prstGeom prst="roundRect">
          <a:avLst>
            <a:gd name="adj" fmla="val 10000"/>
          </a:avLst>
        </a:prstGeom>
        <a:noFill/>
        <a:ln w="57150" cap="flat" cmpd="sng" algn="ctr">
          <a:solidFill>
            <a:srgbClr val="DA426D"/>
          </a:solidFill>
          <a:prstDash val="solid"/>
          <a:miter lim="800000"/>
        </a:ln>
        <a:effectLst/>
      </dgm:spPr>
      <dgm:t>
        <a:bodyPr/>
        <a:lstStyle/>
        <a:p>
          <a:pPr>
            <a:buNone/>
          </a:pPr>
          <a:r>
            <a:rPr lang="en-GB" sz="1600">
              <a:solidFill>
                <a:schemeClr val="tx1"/>
              </a:solidFill>
              <a:latin typeface="Calibri" panose="020F0502020204030204"/>
              <a:ea typeface="+mn-ea"/>
              <a:cs typeface="+mn-cs"/>
            </a:rPr>
            <a:t>Assessments, record checks, welfare visits, post placement support...etc </a:t>
          </a:r>
        </a:p>
      </dgm:t>
    </dgm:pt>
    <dgm:pt modelId="{926E30B7-71C4-4892-B58A-20E5F61B9EC8}" type="parTrans" cxnId="{3572058D-00E1-421D-A9EA-B25A5A629A30}">
      <dgm:prSet/>
      <dgm:spPr/>
      <dgm:t>
        <a:bodyPr/>
        <a:lstStyle/>
        <a:p>
          <a:endParaRPr lang="en-GB"/>
        </a:p>
      </dgm:t>
    </dgm:pt>
    <dgm:pt modelId="{92F484C8-9865-4305-B00A-DC05CB281985}" type="sibTrans" cxnId="{3572058D-00E1-421D-A9EA-B25A5A629A30}">
      <dgm:prSet/>
      <dgm:spPr/>
      <dgm:t>
        <a:bodyPr/>
        <a:lstStyle/>
        <a:p>
          <a:endParaRPr lang="en-GB"/>
        </a:p>
      </dgm:t>
    </dgm:pt>
    <dgm:pt modelId="{5D0C479D-F29A-46CA-B256-282F091F53EF}">
      <dgm:prSet phldrT="[Text]"/>
      <dgm:spPr>
        <a:xfrm>
          <a:off x="1028050" y="0"/>
          <a:ext cx="955420" cy="4525963"/>
        </a:xfrm>
        <a:prstGeom prst="roundRect">
          <a:avLst>
            <a:gd name="adj" fmla="val 10000"/>
          </a:avLst>
        </a:prstGeom>
        <a:solidFill>
          <a:sysClr val="window" lastClr="FFFFFF"/>
        </a:solidFill>
        <a:ln w="57150">
          <a:solidFill>
            <a:srgbClr val="572C52"/>
          </a:solidFill>
        </a:ln>
        <a:effectLst/>
      </dgm:spPr>
      <dgm:t>
        <a:bodyPr/>
        <a:lstStyle/>
        <a:p>
          <a:pPr>
            <a:buNone/>
          </a:pPr>
          <a:r>
            <a:rPr lang="en-GB" b="1">
              <a:solidFill>
                <a:srgbClr val="572C52"/>
              </a:solidFill>
              <a:latin typeface="Calibri" panose="020F0502020204030204"/>
              <a:ea typeface="+mn-ea"/>
              <a:cs typeface="+mn-cs"/>
            </a:rPr>
            <a:t>Central Authority</a:t>
          </a:r>
        </a:p>
      </dgm:t>
    </dgm:pt>
    <dgm:pt modelId="{D26B360E-75CF-433F-A472-C2FC2AB1EC43}" type="parTrans" cxnId="{FBBD0F5B-8715-4591-B641-FA435D92B3D5}">
      <dgm:prSet/>
      <dgm:spPr/>
      <dgm:t>
        <a:bodyPr/>
        <a:lstStyle/>
        <a:p>
          <a:endParaRPr lang="en-GB"/>
        </a:p>
      </dgm:t>
    </dgm:pt>
    <dgm:pt modelId="{4C588172-09CA-4BC4-AD0C-5C88AD327448}" type="sibTrans" cxnId="{FBBD0F5B-8715-4591-B641-FA435D92B3D5}">
      <dgm:prSet/>
      <dgm:spPr/>
      <dgm:t>
        <a:bodyPr/>
        <a:lstStyle/>
        <a:p>
          <a:endParaRPr lang="en-GB"/>
        </a:p>
      </dgm:t>
    </dgm:pt>
    <dgm:pt modelId="{ED86AA8B-F79C-446A-8475-F70006E30F89}">
      <dgm:prSet phldrT="[Text]" custT="1"/>
      <dgm:spPr>
        <a:xfrm>
          <a:off x="1123593" y="1358175"/>
          <a:ext cx="764336" cy="889170"/>
        </a:xfrm>
        <a:prstGeom prst="roundRect">
          <a:avLst>
            <a:gd name="adj" fmla="val 10000"/>
          </a:avLst>
        </a:prstGeom>
        <a:noFill/>
        <a:ln w="50800" cap="flat" cmpd="sng" algn="ctr">
          <a:solidFill>
            <a:srgbClr val="DA426D"/>
          </a:solidFill>
          <a:prstDash val="solid"/>
          <a:miter lim="800000"/>
        </a:ln>
        <a:effectLst/>
      </dgm:spPr>
      <dgm:t>
        <a:bodyPr/>
        <a:lstStyle/>
        <a:p>
          <a:pPr>
            <a:buNone/>
          </a:pPr>
          <a:r>
            <a:rPr lang="en-GB" sz="1600">
              <a:solidFill>
                <a:schemeClr val="tx1"/>
              </a:solidFill>
              <a:latin typeface="Calibri" panose="020F0502020204030204"/>
              <a:ea typeface="+mn-ea"/>
              <a:cs typeface="+mn-cs"/>
            </a:rPr>
            <a:t>Designated by Hague 1996 Convention*</a:t>
          </a:r>
        </a:p>
      </dgm:t>
    </dgm:pt>
    <dgm:pt modelId="{7A3D63F9-7FBB-4904-AEFC-D7A06EA7F797}" type="parTrans" cxnId="{719E6E40-B3F3-48E4-85BE-2E26548C3FE8}">
      <dgm:prSet/>
      <dgm:spPr/>
      <dgm:t>
        <a:bodyPr/>
        <a:lstStyle/>
        <a:p>
          <a:endParaRPr lang="en-GB"/>
        </a:p>
      </dgm:t>
    </dgm:pt>
    <dgm:pt modelId="{562CBE95-77CC-4460-9155-2BBFA3B2E50C}" type="sibTrans" cxnId="{719E6E40-B3F3-48E4-85BE-2E26548C3FE8}">
      <dgm:prSet/>
      <dgm:spPr/>
      <dgm:t>
        <a:bodyPr/>
        <a:lstStyle/>
        <a:p>
          <a:endParaRPr lang="en-GB"/>
        </a:p>
      </dgm:t>
    </dgm:pt>
    <dgm:pt modelId="{1E0F1ABC-7E5A-4C9B-8F35-C2DACFD5A407}">
      <dgm:prSet phldrT="[Text]" custT="1"/>
      <dgm:spPr>
        <a:xfrm>
          <a:off x="1123593" y="2384141"/>
          <a:ext cx="764336" cy="889170"/>
        </a:xfrm>
        <a:prstGeom prst="roundRect">
          <a:avLst>
            <a:gd name="adj" fmla="val 10000"/>
          </a:avLst>
        </a:prstGeom>
        <a:noFill/>
        <a:ln w="57150" cap="flat" cmpd="sng" algn="ctr">
          <a:solidFill>
            <a:srgbClr val="DA426D"/>
          </a:solidFill>
          <a:prstDash val="solid"/>
          <a:miter lim="800000"/>
        </a:ln>
        <a:effectLst/>
      </dgm:spPr>
      <dgm:t>
        <a:bodyPr/>
        <a:lstStyle/>
        <a:p>
          <a:pPr>
            <a:buNone/>
          </a:pPr>
          <a:r>
            <a:rPr lang="en-GB" sz="1600">
              <a:solidFill>
                <a:schemeClr val="tx1"/>
              </a:solidFill>
              <a:latin typeface="Calibri" panose="020F0502020204030204"/>
              <a:ea typeface="+mn-ea"/>
              <a:cs typeface="+mn-cs"/>
            </a:rPr>
            <a:t>Cooperation through Central Authority in each state </a:t>
          </a:r>
        </a:p>
      </dgm:t>
    </dgm:pt>
    <dgm:pt modelId="{A35BB4AC-55E1-499D-90B5-E6E4C5E61A41}" type="parTrans" cxnId="{C0670B70-5DA7-41BE-9D88-DC97435BABE2}">
      <dgm:prSet/>
      <dgm:spPr/>
      <dgm:t>
        <a:bodyPr/>
        <a:lstStyle/>
        <a:p>
          <a:endParaRPr lang="en-GB"/>
        </a:p>
      </dgm:t>
    </dgm:pt>
    <dgm:pt modelId="{AEFE93D6-FE61-4FF7-A396-AF836A74D585}" type="sibTrans" cxnId="{C0670B70-5DA7-41BE-9D88-DC97435BABE2}">
      <dgm:prSet/>
      <dgm:spPr/>
      <dgm:t>
        <a:bodyPr/>
        <a:lstStyle/>
        <a:p>
          <a:endParaRPr lang="en-GB"/>
        </a:p>
      </dgm:t>
    </dgm:pt>
    <dgm:pt modelId="{FF0BC729-B33A-47F6-A39A-EDC271D03618}">
      <dgm:prSet phldrT="[Text]"/>
      <dgm:spPr>
        <a:xfrm>
          <a:off x="2055128" y="0"/>
          <a:ext cx="955420" cy="4525963"/>
        </a:xfrm>
        <a:prstGeom prst="roundRect">
          <a:avLst>
            <a:gd name="adj" fmla="val 10000"/>
          </a:avLst>
        </a:prstGeom>
        <a:solidFill>
          <a:sysClr val="window" lastClr="FFFFFF"/>
        </a:solidFill>
        <a:ln w="57150">
          <a:solidFill>
            <a:srgbClr val="572C52"/>
          </a:solidFill>
        </a:ln>
        <a:effectLst/>
      </dgm:spPr>
      <dgm:t>
        <a:bodyPr/>
        <a:lstStyle/>
        <a:p>
          <a:pPr>
            <a:buNone/>
          </a:pPr>
          <a:r>
            <a:rPr lang="en-GB" b="1">
              <a:solidFill>
                <a:srgbClr val="572C52"/>
              </a:solidFill>
              <a:latin typeface="Calibri" panose="020F0502020204030204"/>
              <a:ea typeface="+mn-ea"/>
              <a:cs typeface="+mn-cs"/>
            </a:rPr>
            <a:t>Embassies/ High Commissions</a:t>
          </a:r>
        </a:p>
      </dgm:t>
    </dgm:pt>
    <dgm:pt modelId="{07268B46-96E7-45CA-A042-FCDCA46B70B9}" type="parTrans" cxnId="{8BFC35F1-6280-46ED-A93C-69A9378C676D}">
      <dgm:prSet/>
      <dgm:spPr/>
      <dgm:t>
        <a:bodyPr/>
        <a:lstStyle/>
        <a:p>
          <a:endParaRPr lang="en-GB"/>
        </a:p>
      </dgm:t>
    </dgm:pt>
    <dgm:pt modelId="{40EC9F60-90E6-4A78-A36A-4640923DF12E}" type="sibTrans" cxnId="{8BFC35F1-6280-46ED-A93C-69A9378C676D}">
      <dgm:prSet/>
      <dgm:spPr/>
      <dgm:t>
        <a:bodyPr/>
        <a:lstStyle/>
        <a:p>
          <a:endParaRPr lang="en-GB"/>
        </a:p>
      </dgm:t>
    </dgm:pt>
    <dgm:pt modelId="{AB59FE8F-EA99-489A-BA9B-56F8A876CD7B}">
      <dgm:prSet phldrT="[Text]" custT="1"/>
      <dgm:spPr>
        <a:xfrm>
          <a:off x="2150670" y="1358175"/>
          <a:ext cx="764336" cy="889170"/>
        </a:xfrm>
        <a:prstGeom prst="roundRect">
          <a:avLst>
            <a:gd name="adj" fmla="val 10000"/>
          </a:avLst>
        </a:prstGeom>
        <a:solidFill>
          <a:schemeClr val="bg1"/>
        </a:solidFill>
        <a:ln w="57150" cap="flat" cmpd="sng" algn="ctr">
          <a:solidFill>
            <a:srgbClr val="DA426D"/>
          </a:solidFill>
          <a:prstDash val="solid"/>
          <a:miter lim="800000"/>
        </a:ln>
        <a:effectLst/>
      </dgm:spPr>
      <dgm:t>
        <a:bodyPr/>
        <a:lstStyle/>
        <a:p>
          <a:pPr>
            <a:buNone/>
          </a:pPr>
          <a:r>
            <a:rPr lang="en-GB" sz="1600">
              <a:solidFill>
                <a:schemeClr val="tx1"/>
              </a:solidFill>
              <a:latin typeface="Calibri" panose="020F0502020204030204"/>
              <a:ea typeface="+mn-ea"/>
              <a:cs typeface="+mn-cs"/>
            </a:rPr>
            <a:t>A country's diplomatic mission in a foreign country</a:t>
          </a:r>
        </a:p>
      </dgm:t>
    </dgm:pt>
    <dgm:pt modelId="{C8752083-4E9F-41C7-AF40-B0C5F04C29DF}" type="parTrans" cxnId="{C870686D-F5B5-44F3-ADF2-D6317B93ECA9}">
      <dgm:prSet/>
      <dgm:spPr/>
      <dgm:t>
        <a:bodyPr/>
        <a:lstStyle/>
        <a:p>
          <a:endParaRPr lang="en-GB"/>
        </a:p>
      </dgm:t>
    </dgm:pt>
    <dgm:pt modelId="{D46B3766-9C4F-444A-9F27-1AF72194E67E}" type="sibTrans" cxnId="{C870686D-F5B5-44F3-ADF2-D6317B93ECA9}">
      <dgm:prSet/>
      <dgm:spPr/>
      <dgm:t>
        <a:bodyPr/>
        <a:lstStyle/>
        <a:p>
          <a:endParaRPr lang="en-GB"/>
        </a:p>
      </dgm:t>
    </dgm:pt>
    <dgm:pt modelId="{A1269B68-4727-48D1-821E-014A5DB29090}">
      <dgm:prSet phldrT="[Text]" custT="1"/>
      <dgm:spPr>
        <a:xfrm>
          <a:off x="2150670" y="3410107"/>
          <a:ext cx="764336" cy="889170"/>
        </a:xfrm>
        <a:prstGeom prst="roundRect">
          <a:avLst>
            <a:gd name="adj" fmla="val 10000"/>
          </a:avLst>
        </a:prstGeom>
        <a:noFill/>
        <a:ln w="57150" cap="flat" cmpd="sng" algn="ctr">
          <a:solidFill>
            <a:srgbClr val="DA426D"/>
          </a:solidFill>
          <a:prstDash val="solid"/>
          <a:miter lim="800000"/>
        </a:ln>
        <a:effectLst/>
      </dgm:spPr>
      <dgm:t>
        <a:bodyPr/>
        <a:lstStyle/>
        <a:p>
          <a:pPr>
            <a:buNone/>
          </a:pPr>
          <a:r>
            <a:rPr lang="en-GB" sz="1600">
              <a:solidFill>
                <a:schemeClr val="tx1"/>
              </a:solidFill>
              <a:latin typeface="Calibri" panose="020F0502020204030204"/>
              <a:ea typeface="+mn-ea"/>
              <a:cs typeface="+mn-cs"/>
            </a:rPr>
            <a:t>Generic information about laws, service, support and procedures in other country</a:t>
          </a:r>
        </a:p>
      </dgm:t>
    </dgm:pt>
    <dgm:pt modelId="{E0DA42EB-1AEF-47F9-8022-F9F0A4846086}" type="parTrans" cxnId="{55B5D800-01B8-4344-8D54-884D12F31F7D}">
      <dgm:prSet/>
      <dgm:spPr/>
      <dgm:t>
        <a:bodyPr/>
        <a:lstStyle/>
        <a:p>
          <a:endParaRPr lang="en-GB"/>
        </a:p>
      </dgm:t>
    </dgm:pt>
    <dgm:pt modelId="{B4AA4744-BC38-4938-B306-3854EDC26F1E}" type="sibTrans" cxnId="{55B5D800-01B8-4344-8D54-884D12F31F7D}">
      <dgm:prSet/>
      <dgm:spPr/>
      <dgm:t>
        <a:bodyPr/>
        <a:lstStyle/>
        <a:p>
          <a:endParaRPr lang="en-GB"/>
        </a:p>
      </dgm:t>
    </dgm:pt>
    <dgm:pt modelId="{A7A79C77-4120-4BFD-8106-DA946FD77E98}">
      <dgm:prSet custT="1"/>
      <dgm:spPr>
        <a:xfrm>
          <a:off x="1123593" y="3410107"/>
          <a:ext cx="764336" cy="889170"/>
        </a:xfrm>
        <a:prstGeom prst="roundRect">
          <a:avLst>
            <a:gd name="adj" fmla="val 10000"/>
          </a:avLst>
        </a:prstGeom>
        <a:noFill/>
        <a:ln w="57150" cap="flat" cmpd="sng" algn="ctr">
          <a:solidFill>
            <a:srgbClr val="DA426D"/>
          </a:solidFill>
          <a:prstDash val="solid"/>
          <a:miter lim="800000"/>
        </a:ln>
        <a:effectLst/>
      </dgm:spPr>
      <dgm:t>
        <a:bodyPr/>
        <a:lstStyle/>
        <a:p>
          <a:pPr algn="ctr">
            <a:buNone/>
          </a:pPr>
          <a:r>
            <a:rPr lang="en-GB" sz="1600">
              <a:solidFill>
                <a:schemeClr val="tx1"/>
              </a:solidFill>
              <a:latin typeface="Calibri" panose="020F0502020204030204"/>
              <a:ea typeface="+mn-ea"/>
              <a:cs typeface="+mn-cs"/>
            </a:rPr>
            <a:t>Information and Cooperation, assessment and other services depend on the country </a:t>
          </a:r>
        </a:p>
      </dgm:t>
    </dgm:pt>
    <dgm:pt modelId="{B68590FB-5B25-45F3-95CB-6A261938A783}" type="parTrans" cxnId="{3312D708-7261-484E-BABC-BBC772F6C9DA}">
      <dgm:prSet/>
      <dgm:spPr/>
      <dgm:t>
        <a:bodyPr/>
        <a:lstStyle/>
        <a:p>
          <a:endParaRPr lang="en-GB"/>
        </a:p>
      </dgm:t>
    </dgm:pt>
    <dgm:pt modelId="{C5D45838-19FB-4143-AF0A-4DE443D3CAD0}" type="sibTrans" cxnId="{3312D708-7261-484E-BABC-BBC772F6C9DA}">
      <dgm:prSet/>
      <dgm:spPr/>
      <dgm:t>
        <a:bodyPr/>
        <a:lstStyle/>
        <a:p>
          <a:endParaRPr lang="en-GB"/>
        </a:p>
      </dgm:t>
    </dgm:pt>
    <dgm:pt modelId="{481B3EEA-8103-463C-9F3D-54C1CA4EFF82}">
      <dgm:prSet custT="1"/>
      <dgm:spPr>
        <a:xfrm>
          <a:off x="96515" y="2384141"/>
          <a:ext cx="764336" cy="889170"/>
        </a:xfrm>
        <a:prstGeom prst="roundRect">
          <a:avLst>
            <a:gd name="adj" fmla="val 10000"/>
          </a:avLst>
        </a:prstGeom>
        <a:noFill/>
        <a:ln w="57150" cap="flat" cmpd="sng" algn="ctr">
          <a:solidFill>
            <a:srgbClr val="DA426D"/>
          </a:solidFill>
          <a:prstDash val="solid"/>
          <a:miter lim="800000"/>
        </a:ln>
        <a:effectLst/>
      </dgm:spPr>
      <dgm:t>
        <a:bodyPr/>
        <a:lstStyle/>
        <a:p>
          <a:pPr algn="ctr">
            <a:buNone/>
          </a:pPr>
          <a:r>
            <a:rPr lang="en-GB" sz="1600">
              <a:solidFill>
                <a:schemeClr val="tx1"/>
              </a:solidFill>
              <a:latin typeface="Calibri" panose="020F0502020204030204"/>
              <a:ea typeface="+mn-ea"/>
              <a:cs typeface="+mn-cs"/>
            </a:rPr>
            <a:t>Cooperation through ISS partners and locally based ISWs worldwide </a:t>
          </a:r>
        </a:p>
      </dgm:t>
    </dgm:pt>
    <dgm:pt modelId="{52070B11-5677-4A57-9D47-B3CE7D8F7B4F}" type="parTrans" cxnId="{A593305B-C084-421B-BCB7-F1ED026DE471}">
      <dgm:prSet/>
      <dgm:spPr/>
      <dgm:t>
        <a:bodyPr/>
        <a:lstStyle/>
        <a:p>
          <a:endParaRPr lang="en-GB"/>
        </a:p>
      </dgm:t>
    </dgm:pt>
    <dgm:pt modelId="{62E067CB-1D1A-4DF1-88B7-C64197848D3D}" type="sibTrans" cxnId="{A593305B-C084-421B-BCB7-F1ED026DE471}">
      <dgm:prSet/>
      <dgm:spPr/>
      <dgm:t>
        <a:bodyPr/>
        <a:lstStyle/>
        <a:p>
          <a:endParaRPr lang="en-GB"/>
        </a:p>
      </dgm:t>
    </dgm:pt>
    <dgm:pt modelId="{EE03CAD5-810D-4761-A13A-845CB180CE46}">
      <dgm:prSet custT="1"/>
      <dgm:spPr>
        <a:xfrm>
          <a:off x="2150670" y="2384141"/>
          <a:ext cx="764336" cy="889170"/>
        </a:xfrm>
        <a:prstGeom prst="roundRect">
          <a:avLst>
            <a:gd name="adj" fmla="val 10000"/>
          </a:avLst>
        </a:prstGeom>
        <a:noFill/>
        <a:ln w="57150" cap="flat" cmpd="sng" algn="ctr">
          <a:solidFill>
            <a:srgbClr val="DA426D"/>
          </a:solidFill>
          <a:prstDash val="solid"/>
          <a:miter lim="800000"/>
        </a:ln>
        <a:effectLst/>
      </dgm:spPr>
      <dgm:t>
        <a:bodyPr/>
        <a:lstStyle/>
        <a:p>
          <a:pPr>
            <a:buNone/>
          </a:pPr>
          <a:r>
            <a:rPr lang="en-GB" sz="1600">
              <a:solidFill>
                <a:schemeClr val="tx1"/>
              </a:solidFill>
              <a:latin typeface="Calibri" panose="020F0502020204030204"/>
              <a:ea typeface="+mn-ea"/>
              <a:cs typeface="+mn-cs"/>
            </a:rPr>
            <a:t>Representing and supporting their nationals in another country</a:t>
          </a:r>
        </a:p>
      </dgm:t>
    </dgm:pt>
    <dgm:pt modelId="{00E144E0-E047-4835-987D-6DFAB9BB6B61}" type="parTrans" cxnId="{0A737DE0-F23D-4350-97C3-38E1EC69852A}">
      <dgm:prSet/>
      <dgm:spPr/>
      <dgm:t>
        <a:bodyPr/>
        <a:lstStyle/>
        <a:p>
          <a:endParaRPr lang="en-GB"/>
        </a:p>
      </dgm:t>
    </dgm:pt>
    <dgm:pt modelId="{56F3FB52-5F10-4A78-9135-0432591DED5E}" type="sibTrans" cxnId="{0A737DE0-F23D-4350-97C3-38E1EC69852A}">
      <dgm:prSet/>
      <dgm:spPr/>
      <dgm:t>
        <a:bodyPr/>
        <a:lstStyle/>
        <a:p>
          <a:endParaRPr lang="en-GB"/>
        </a:p>
      </dgm:t>
    </dgm:pt>
    <dgm:pt modelId="{8198DA87-7F02-4726-93F0-3A21F29C5EAF}" type="pres">
      <dgm:prSet presAssocID="{AFD46D4A-6DB8-4BC9-B29E-E86F3AAB56A1}" presName="theList" presStyleCnt="0">
        <dgm:presLayoutVars>
          <dgm:dir/>
          <dgm:animLvl val="lvl"/>
          <dgm:resizeHandles val="exact"/>
        </dgm:presLayoutVars>
      </dgm:prSet>
      <dgm:spPr/>
    </dgm:pt>
    <dgm:pt modelId="{4BD6CF6D-7604-4330-A638-A16F94AD61B9}" type="pres">
      <dgm:prSet presAssocID="{E4DC562F-686E-47A9-A880-5BB8A8C18940}" presName="compNode" presStyleCnt="0"/>
      <dgm:spPr/>
    </dgm:pt>
    <dgm:pt modelId="{3275468D-E118-4118-A703-127A902488C0}" type="pres">
      <dgm:prSet presAssocID="{E4DC562F-686E-47A9-A880-5BB8A8C18940}" presName="aNode" presStyleLbl="bgShp" presStyleIdx="0" presStyleCnt="3" custLinFactNeighborX="-102"/>
      <dgm:spPr/>
    </dgm:pt>
    <dgm:pt modelId="{D99D8A75-E509-464D-B636-4EF6417A92CD}" type="pres">
      <dgm:prSet presAssocID="{E4DC562F-686E-47A9-A880-5BB8A8C18940}" presName="textNode" presStyleLbl="bgShp" presStyleIdx="0" presStyleCnt="3"/>
      <dgm:spPr/>
    </dgm:pt>
    <dgm:pt modelId="{A6676C5D-EF89-4EDE-AE8B-44328758F782}" type="pres">
      <dgm:prSet presAssocID="{E4DC562F-686E-47A9-A880-5BB8A8C18940}" presName="compChildNode" presStyleCnt="0"/>
      <dgm:spPr/>
    </dgm:pt>
    <dgm:pt modelId="{FCD2A089-7CEF-4394-8299-6E04F8CE148B}" type="pres">
      <dgm:prSet presAssocID="{E4DC562F-686E-47A9-A880-5BB8A8C18940}" presName="theInnerList" presStyleCnt="0"/>
      <dgm:spPr/>
    </dgm:pt>
    <dgm:pt modelId="{50202E14-30CC-4CA8-9FDE-E30C14D023D0}" type="pres">
      <dgm:prSet presAssocID="{B530C056-DC22-4ABC-8185-2AA6C0169FC8}" presName="childNode" presStyleLbl="node1" presStyleIdx="0" presStyleCnt="9" custScaleX="106388" custScaleY="179449" custLinFactY="-32022" custLinFactNeighborX="1798" custLinFactNeighborY="-100000">
        <dgm:presLayoutVars>
          <dgm:bulletEnabled val="1"/>
        </dgm:presLayoutVars>
      </dgm:prSet>
      <dgm:spPr/>
    </dgm:pt>
    <dgm:pt modelId="{E2BFC7F9-8088-444F-889A-727E545150E9}" type="pres">
      <dgm:prSet presAssocID="{B530C056-DC22-4ABC-8185-2AA6C0169FC8}" presName="aSpace2" presStyleCnt="0"/>
      <dgm:spPr/>
    </dgm:pt>
    <dgm:pt modelId="{33059CDC-4F96-40FC-8F20-1F01556D76FD}" type="pres">
      <dgm:prSet presAssocID="{481B3EEA-8103-463C-9F3D-54C1CA4EFF82}" presName="childNode" presStyleLbl="node1" presStyleIdx="1" presStyleCnt="9" custScaleX="106334" custScaleY="246831" custLinFactY="-4045" custLinFactNeighborX="1798" custLinFactNeighborY="-100000">
        <dgm:presLayoutVars>
          <dgm:bulletEnabled val="1"/>
        </dgm:presLayoutVars>
      </dgm:prSet>
      <dgm:spPr/>
    </dgm:pt>
    <dgm:pt modelId="{18818B16-3C5D-4FBC-8209-00A47EECD983}" type="pres">
      <dgm:prSet presAssocID="{481B3EEA-8103-463C-9F3D-54C1CA4EFF82}" presName="aSpace2" presStyleCnt="0"/>
      <dgm:spPr/>
    </dgm:pt>
    <dgm:pt modelId="{C6AC8CBB-8220-4FF5-AB53-69B4DCE445CC}" type="pres">
      <dgm:prSet presAssocID="{B61F344C-AC60-4B1E-8F31-FBD69051BB8C}" presName="childNode" presStyleLbl="node1" presStyleIdx="2" presStyleCnt="9" custScaleX="107485" custScaleY="267892">
        <dgm:presLayoutVars>
          <dgm:bulletEnabled val="1"/>
        </dgm:presLayoutVars>
      </dgm:prSet>
      <dgm:spPr/>
    </dgm:pt>
    <dgm:pt modelId="{15D78364-0F2E-4A7B-9900-EFDFBD8184CC}" type="pres">
      <dgm:prSet presAssocID="{E4DC562F-686E-47A9-A880-5BB8A8C18940}" presName="aSpace" presStyleCnt="0"/>
      <dgm:spPr/>
    </dgm:pt>
    <dgm:pt modelId="{68F0C87D-C562-48FF-AFE7-8925FD616C79}" type="pres">
      <dgm:prSet presAssocID="{5D0C479D-F29A-46CA-B256-282F091F53EF}" presName="compNode" presStyleCnt="0"/>
      <dgm:spPr/>
    </dgm:pt>
    <dgm:pt modelId="{D522768E-88EE-4D9C-A12E-B0353ADFB359}" type="pres">
      <dgm:prSet presAssocID="{5D0C479D-F29A-46CA-B256-282F091F53EF}" presName="aNode" presStyleLbl="bgShp" presStyleIdx="1" presStyleCnt="3"/>
      <dgm:spPr/>
    </dgm:pt>
    <dgm:pt modelId="{94CD584E-5FF7-4916-B0B4-6364B9DA29EC}" type="pres">
      <dgm:prSet presAssocID="{5D0C479D-F29A-46CA-B256-282F091F53EF}" presName="textNode" presStyleLbl="bgShp" presStyleIdx="1" presStyleCnt="3"/>
      <dgm:spPr/>
    </dgm:pt>
    <dgm:pt modelId="{DDA6445C-98CF-4B81-AAC9-B8A16D8C13EE}" type="pres">
      <dgm:prSet presAssocID="{5D0C479D-F29A-46CA-B256-282F091F53EF}" presName="compChildNode" presStyleCnt="0"/>
      <dgm:spPr/>
    </dgm:pt>
    <dgm:pt modelId="{3BA07167-5AB8-46C2-8F18-1C8591552345}" type="pres">
      <dgm:prSet presAssocID="{5D0C479D-F29A-46CA-B256-282F091F53EF}" presName="theInnerList" presStyleCnt="0"/>
      <dgm:spPr/>
    </dgm:pt>
    <dgm:pt modelId="{9715EA2C-701F-456A-A6DE-9201D342CC42}" type="pres">
      <dgm:prSet presAssocID="{ED86AA8B-F79C-446A-8475-F70006E30F89}" presName="childNode" presStyleLbl="node1" presStyleIdx="3" presStyleCnt="9" custScaleY="138367" custLinFactY="-13185" custLinFactNeighborX="-1238" custLinFactNeighborY="-100000">
        <dgm:presLayoutVars>
          <dgm:bulletEnabled val="1"/>
        </dgm:presLayoutVars>
      </dgm:prSet>
      <dgm:spPr/>
    </dgm:pt>
    <dgm:pt modelId="{CFDD53AB-03AF-4EF3-9989-D46D8BF586B0}" type="pres">
      <dgm:prSet presAssocID="{ED86AA8B-F79C-446A-8475-F70006E30F89}" presName="aSpace2" presStyleCnt="0"/>
      <dgm:spPr/>
    </dgm:pt>
    <dgm:pt modelId="{E7E620F7-7AFB-49EB-AD60-8E1DE6844A4C}" type="pres">
      <dgm:prSet presAssocID="{1E0F1ABC-7E5A-4C9B-8F35-C2DACFD5A407}" presName="childNode" presStyleLbl="node1" presStyleIdx="4" presStyleCnt="9" custScaleX="100461" custScaleY="179690" custLinFactNeighborX="-1366" custLinFactNeighborY="-89878">
        <dgm:presLayoutVars>
          <dgm:bulletEnabled val="1"/>
        </dgm:presLayoutVars>
      </dgm:prSet>
      <dgm:spPr/>
    </dgm:pt>
    <dgm:pt modelId="{8CF9FC4D-6581-4C24-ADA0-BED5BA57FD0F}" type="pres">
      <dgm:prSet presAssocID="{1E0F1ABC-7E5A-4C9B-8F35-C2DACFD5A407}" presName="aSpace2" presStyleCnt="0"/>
      <dgm:spPr/>
    </dgm:pt>
    <dgm:pt modelId="{284D46D1-5E9F-429E-9D41-76BF758B5E59}" type="pres">
      <dgm:prSet presAssocID="{A7A79C77-4120-4BFD-8106-DA946FD77E98}" presName="childNode" presStyleLbl="node1" presStyleIdx="5" presStyleCnt="9" custScaleX="102372" custScaleY="251611">
        <dgm:presLayoutVars>
          <dgm:bulletEnabled val="1"/>
        </dgm:presLayoutVars>
      </dgm:prSet>
      <dgm:spPr/>
    </dgm:pt>
    <dgm:pt modelId="{BA7C1A00-1949-4E20-BAA4-A321FF95A174}" type="pres">
      <dgm:prSet presAssocID="{5D0C479D-F29A-46CA-B256-282F091F53EF}" presName="aSpace" presStyleCnt="0"/>
      <dgm:spPr/>
    </dgm:pt>
    <dgm:pt modelId="{B45A8AE1-C0B3-4E36-BB7B-390E7E77EEF9}" type="pres">
      <dgm:prSet presAssocID="{FF0BC729-B33A-47F6-A39A-EDC271D03618}" presName="compNode" presStyleCnt="0"/>
      <dgm:spPr/>
    </dgm:pt>
    <dgm:pt modelId="{A464DC41-1042-46B2-8C4F-43595C6B93E6}" type="pres">
      <dgm:prSet presAssocID="{FF0BC729-B33A-47F6-A39A-EDC271D03618}" presName="aNode" presStyleLbl="bgShp" presStyleIdx="2" presStyleCnt="3"/>
      <dgm:spPr/>
    </dgm:pt>
    <dgm:pt modelId="{76C141F0-E13E-4006-8958-BD9F8C6CC2F1}" type="pres">
      <dgm:prSet presAssocID="{FF0BC729-B33A-47F6-A39A-EDC271D03618}" presName="textNode" presStyleLbl="bgShp" presStyleIdx="2" presStyleCnt="3"/>
      <dgm:spPr/>
    </dgm:pt>
    <dgm:pt modelId="{BAA3EE0B-FFF3-4504-964B-AC801935A58C}" type="pres">
      <dgm:prSet presAssocID="{FF0BC729-B33A-47F6-A39A-EDC271D03618}" presName="compChildNode" presStyleCnt="0"/>
      <dgm:spPr/>
    </dgm:pt>
    <dgm:pt modelId="{4DDF9F01-209A-4E10-AB90-2F6D4BE330AD}" type="pres">
      <dgm:prSet presAssocID="{FF0BC729-B33A-47F6-A39A-EDC271D03618}" presName="theInnerList" presStyleCnt="0"/>
      <dgm:spPr/>
    </dgm:pt>
    <dgm:pt modelId="{3E41BCA3-E60B-406A-86A7-75D1C7E6ED53}" type="pres">
      <dgm:prSet presAssocID="{AB59FE8F-EA99-489A-BA9B-56F8A876CD7B}" presName="childNode" presStyleLbl="node1" presStyleIdx="6" presStyleCnt="9" custScaleX="102565" custScaleY="176190" custLinFactY="-9358" custLinFactNeighborX="-623" custLinFactNeighborY="-100000">
        <dgm:presLayoutVars>
          <dgm:bulletEnabled val="1"/>
        </dgm:presLayoutVars>
      </dgm:prSet>
      <dgm:spPr/>
    </dgm:pt>
    <dgm:pt modelId="{1706B532-1091-47AE-BE38-CA663F9D3834}" type="pres">
      <dgm:prSet presAssocID="{AB59FE8F-EA99-489A-BA9B-56F8A876CD7B}" presName="aSpace2" presStyleCnt="0"/>
      <dgm:spPr/>
    </dgm:pt>
    <dgm:pt modelId="{AC9AA847-B192-4946-A89C-ACE98C1B9A96}" type="pres">
      <dgm:prSet presAssocID="{EE03CAD5-810D-4761-A13A-845CB180CE46}" presName="childNode" presStyleLbl="node1" presStyleIdx="7" presStyleCnt="9" custScaleX="103013" custScaleY="182608" custLinFactNeighborX="0" custLinFactNeighborY="-51384">
        <dgm:presLayoutVars>
          <dgm:bulletEnabled val="1"/>
        </dgm:presLayoutVars>
      </dgm:prSet>
      <dgm:spPr/>
    </dgm:pt>
    <dgm:pt modelId="{A343D14E-E977-4A62-9799-B462C020B6A8}" type="pres">
      <dgm:prSet presAssocID="{EE03CAD5-810D-4761-A13A-845CB180CE46}" presName="aSpace2" presStyleCnt="0"/>
      <dgm:spPr/>
    </dgm:pt>
    <dgm:pt modelId="{2C615645-4B01-452D-8663-30636357F997}" type="pres">
      <dgm:prSet presAssocID="{A1269B68-4727-48D1-821E-014A5DB29090}" presName="childNode" presStyleLbl="node1" presStyleIdx="8" presStyleCnt="9" custScaleX="102400" custScaleY="280452">
        <dgm:presLayoutVars>
          <dgm:bulletEnabled val="1"/>
        </dgm:presLayoutVars>
      </dgm:prSet>
      <dgm:spPr/>
    </dgm:pt>
  </dgm:ptLst>
  <dgm:cxnLst>
    <dgm:cxn modelId="{55B5D800-01B8-4344-8D54-884D12F31F7D}" srcId="{FF0BC729-B33A-47F6-A39A-EDC271D03618}" destId="{A1269B68-4727-48D1-821E-014A5DB29090}" srcOrd="2" destOrd="0" parTransId="{E0DA42EB-1AEF-47F9-8022-F9F0A4846086}" sibTransId="{B4AA4744-BC38-4938-B306-3854EDC26F1E}"/>
    <dgm:cxn modelId="{3312D708-7261-484E-BABC-BBC772F6C9DA}" srcId="{5D0C479D-F29A-46CA-B256-282F091F53EF}" destId="{A7A79C77-4120-4BFD-8106-DA946FD77E98}" srcOrd="2" destOrd="0" parTransId="{B68590FB-5B25-45F3-95CB-6A261938A783}" sibTransId="{C5D45838-19FB-4143-AF0A-4DE443D3CAD0}"/>
    <dgm:cxn modelId="{1C80481A-31E4-46A6-A775-58D14DDC55FF}" type="presOf" srcId="{FF0BC729-B33A-47F6-A39A-EDC271D03618}" destId="{A464DC41-1042-46B2-8C4F-43595C6B93E6}" srcOrd="0" destOrd="0" presId="urn:microsoft.com/office/officeart/2005/8/layout/lProcess2"/>
    <dgm:cxn modelId="{BEF1AA20-F0BF-4943-A751-0D6C3B10EB7B}" type="presOf" srcId="{FF0BC729-B33A-47F6-A39A-EDC271D03618}" destId="{76C141F0-E13E-4006-8958-BD9F8C6CC2F1}" srcOrd="1" destOrd="0" presId="urn:microsoft.com/office/officeart/2005/8/layout/lProcess2"/>
    <dgm:cxn modelId="{4F6EBA3F-2485-43C6-AB36-A467EBAD16BD}" type="presOf" srcId="{5D0C479D-F29A-46CA-B256-282F091F53EF}" destId="{D522768E-88EE-4D9C-A12E-B0353ADFB359}" srcOrd="0" destOrd="0" presId="urn:microsoft.com/office/officeart/2005/8/layout/lProcess2"/>
    <dgm:cxn modelId="{719E6E40-B3F3-48E4-85BE-2E26548C3FE8}" srcId="{5D0C479D-F29A-46CA-B256-282F091F53EF}" destId="{ED86AA8B-F79C-446A-8475-F70006E30F89}" srcOrd="0" destOrd="0" parTransId="{7A3D63F9-7FBB-4904-AEFC-D7A06EA7F797}" sibTransId="{562CBE95-77CC-4460-9155-2BBFA3B2E50C}"/>
    <dgm:cxn modelId="{FBBD0F5B-8715-4591-B641-FA435D92B3D5}" srcId="{AFD46D4A-6DB8-4BC9-B29E-E86F3AAB56A1}" destId="{5D0C479D-F29A-46CA-B256-282F091F53EF}" srcOrd="1" destOrd="0" parTransId="{D26B360E-75CF-433F-A472-C2FC2AB1EC43}" sibTransId="{4C588172-09CA-4BC4-AD0C-5C88AD327448}"/>
    <dgm:cxn modelId="{A593305B-C084-421B-BCB7-F1ED026DE471}" srcId="{E4DC562F-686E-47A9-A880-5BB8A8C18940}" destId="{481B3EEA-8103-463C-9F3D-54C1CA4EFF82}" srcOrd="1" destOrd="0" parTransId="{52070B11-5677-4A57-9D47-B3CE7D8F7B4F}" sibTransId="{62E067CB-1D1A-4DF1-88B7-C64197848D3D}"/>
    <dgm:cxn modelId="{BEFBDD68-42B7-43B2-B38C-B15D966E8CA8}" type="presOf" srcId="{1E0F1ABC-7E5A-4C9B-8F35-C2DACFD5A407}" destId="{E7E620F7-7AFB-49EB-AD60-8E1DE6844A4C}" srcOrd="0" destOrd="0" presId="urn:microsoft.com/office/officeart/2005/8/layout/lProcess2"/>
    <dgm:cxn modelId="{C870686D-F5B5-44F3-ADF2-D6317B93ECA9}" srcId="{FF0BC729-B33A-47F6-A39A-EDC271D03618}" destId="{AB59FE8F-EA99-489A-BA9B-56F8A876CD7B}" srcOrd="0" destOrd="0" parTransId="{C8752083-4E9F-41C7-AF40-B0C5F04C29DF}" sibTransId="{D46B3766-9C4F-444A-9F27-1AF72194E67E}"/>
    <dgm:cxn modelId="{C0670B70-5DA7-41BE-9D88-DC97435BABE2}" srcId="{5D0C479D-F29A-46CA-B256-282F091F53EF}" destId="{1E0F1ABC-7E5A-4C9B-8F35-C2DACFD5A407}" srcOrd="1" destOrd="0" parTransId="{A35BB4AC-55E1-499D-90B5-E6E4C5E61A41}" sibTransId="{AEFE93D6-FE61-4FF7-A396-AF836A74D585}"/>
    <dgm:cxn modelId="{E8A99C53-38DB-46F4-B735-AE7F3D641FC9}" type="presOf" srcId="{AFD46D4A-6DB8-4BC9-B29E-E86F3AAB56A1}" destId="{8198DA87-7F02-4726-93F0-3A21F29C5EAF}" srcOrd="0" destOrd="0" presId="urn:microsoft.com/office/officeart/2005/8/layout/lProcess2"/>
    <dgm:cxn modelId="{A9BB2674-1374-491E-9244-6A6839DA41F0}" type="presOf" srcId="{B61F344C-AC60-4B1E-8F31-FBD69051BB8C}" destId="{C6AC8CBB-8220-4FF5-AB53-69B4DCE445CC}" srcOrd="0" destOrd="0" presId="urn:microsoft.com/office/officeart/2005/8/layout/lProcess2"/>
    <dgm:cxn modelId="{9A02B476-F602-467B-9B65-6FAA11FD8391}" type="presOf" srcId="{E4DC562F-686E-47A9-A880-5BB8A8C18940}" destId="{D99D8A75-E509-464D-B636-4EF6417A92CD}" srcOrd="1" destOrd="0" presId="urn:microsoft.com/office/officeart/2005/8/layout/lProcess2"/>
    <dgm:cxn modelId="{9C32EC81-8ABE-4D34-A5B7-29909FE28979}" type="presOf" srcId="{E4DC562F-686E-47A9-A880-5BB8A8C18940}" destId="{3275468D-E118-4118-A703-127A902488C0}" srcOrd="0" destOrd="0" presId="urn:microsoft.com/office/officeart/2005/8/layout/lProcess2"/>
    <dgm:cxn modelId="{727C3883-856C-4F68-999A-4C19F0AF432B}" type="presOf" srcId="{481B3EEA-8103-463C-9F3D-54C1CA4EFF82}" destId="{33059CDC-4F96-40FC-8F20-1F01556D76FD}" srcOrd="0" destOrd="0" presId="urn:microsoft.com/office/officeart/2005/8/layout/lProcess2"/>
    <dgm:cxn modelId="{3572058D-00E1-421D-A9EA-B25A5A629A30}" srcId="{E4DC562F-686E-47A9-A880-5BB8A8C18940}" destId="{B61F344C-AC60-4B1E-8F31-FBD69051BB8C}" srcOrd="2" destOrd="0" parTransId="{926E30B7-71C4-4892-B58A-20E5F61B9EC8}" sibTransId="{92F484C8-9865-4305-B00A-DC05CB281985}"/>
    <dgm:cxn modelId="{230DA691-15D2-4755-A6C8-0DBA0D0B5434}" type="presOf" srcId="{AB59FE8F-EA99-489A-BA9B-56F8A876CD7B}" destId="{3E41BCA3-E60B-406A-86A7-75D1C7E6ED53}" srcOrd="0" destOrd="0" presId="urn:microsoft.com/office/officeart/2005/8/layout/lProcess2"/>
    <dgm:cxn modelId="{1A8F9A93-623A-4CBB-825D-A5099FB0D97A}" type="presOf" srcId="{EE03CAD5-810D-4761-A13A-845CB180CE46}" destId="{AC9AA847-B192-4946-A89C-ACE98C1B9A96}" srcOrd="0" destOrd="0" presId="urn:microsoft.com/office/officeart/2005/8/layout/lProcess2"/>
    <dgm:cxn modelId="{F7622697-CC4B-46AA-859B-C9C4120E18A2}" type="presOf" srcId="{A1269B68-4727-48D1-821E-014A5DB29090}" destId="{2C615645-4B01-452D-8663-30636357F997}" srcOrd="0" destOrd="0" presId="urn:microsoft.com/office/officeart/2005/8/layout/lProcess2"/>
    <dgm:cxn modelId="{1DC837A9-1A6D-4FB9-86F2-A1F10153771B}" type="presOf" srcId="{ED86AA8B-F79C-446A-8475-F70006E30F89}" destId="{9715EA2C-701F-456A-A6DE-9201D342CC42}" srcOrd="0" destOrd="0" presId="urn:microsoft.com/office/officeart/2005/8/layout/lProcess2"/>
    <dgm:cxn modelId="{CC0EB1C6-E9AE-4B05-B349-0C1FE27F38AC}" srcId="{AFD46D4A-6DB8-4BC9-B29E-E86F3AAB56A1}" destId="{E4DC562F-686E-47A9-A880-5BB8A8C18940}" srcOrd="0" destOrd="0" parTransId="{577D1EFA-8892-47F2-AFB8-09574159BD92}" sibTransId="{F027AB36-A33C-4EED-A8B8-257DBE361929}"/>
    <dgm:cxn modelId="{B0CC7ADA-2B09-4BB3-82FF-E657A6528B83}" type="presOf" srcId="{A7A79C77-4120-4BFD-8106-DA946FD77E98}" destId="{284D46D1-5E9F-429E-9D41-76BF758B5E59}" srcOrd="0" destOrd="0" presId="urn:microsoft.com/office/officeart/2005/8/layout/lProcess2"/>
    <dgm:cxn modelId="{0A737DE0-F23D-4350-97C3-38E1EC69852A}" srcId="{FF0BC729-B33A-47F6-A39A-EDC271D03618}" destId="{EE03CAD5-810D-4761-A13A-845CB180CE46}" srcOrd="1" destOrd="0" parTransId="{00E144E0-E047-4835-987D-6DFAB9BB6B61}" sibTransId="{56F3FB52-5F10-4A78-9135-0432591DED5E}"/>
    <dgm:cxn modelId="{A2C762EB-1173-4AF3-A6AE-479FA9636D8A}" type="presOf" srcId="{B530C056-DC22-4ABC-8185-2AA6C0169FC8}" destId="{50202E14-30CC-4CA8-9FDE-E30C14D023D0}" srcOrd="0" destOrd="0" presId="urn:microsoft.com/office/officeart/2005/8/layout/lProcess2"/>
    <dgm:cxn modelId="{8BFC35F1-6280-46ED-A93C-69A9378C676D}" srcId="{AFD46D4A-6DB8-4BC9-B29E-E86F3AAB56A1}" destId="{FF0BC729-B33A-47F6-A39A-EDC271D03618}" srcOrd="2" destOrd="0" parTransId="{07268B46-96E7-45CA-A042-FCDCA46B70B9}" sibTransId="{40EC9F60-90E6-4A78-A36A-4640923DF12E}"/>
    <dgm:cxn modelId="{0220EFF6-88D7-43DD-BA91-C4D800AD97DB}" type="presOf" srcId="{5D0C479D-F29A-46CA-B256-282F091F53EF}" destId="{94CD584E-5FF7-4916-B0B4-6364B9DA29EC}" srcOrd="1" destOrd="0" presId="urn:microsoft.com/office/officeart/2005/8/layout/lProcess2"/>
    <dgm:cxn modelId="{8223A0FB-E120-4A51-B878-6B828D968764}" srcId="{E4DC562F-686E-47A9-A880-5BB8A8C18940}" destId="{B530C056-DC22-4ABC-8185-2AA6C0169FC8}" srcOrd="0" destOrd="0" parTransId="{435AB289-08D7-48E9-A419-634A5D67C649}" sibTransId="{474F230F-1AB9-491A-BC32-5FD630E2E869}"/>
    <dgm:cxn modelId="{7619FCA8-79C5-4E05-86DB-00F766BAF9AB}" type="presParOf" srcId="{8198DA87-7F02-4726-93F0-3A21F29C5EAF}" destId="{4BD6CF6D-7604-4330-A638-A16F94AD61B9}" srcOrd="0" destOrd="0" presId="urn:microsoft.com/office/officeart/2005/8/layout/lProcess2"/>
    <dgm:cxn modelId="{DD8AAB96-B520-4E9C-A41A-00361B3E033E}" type="presParOf" srcId="{4BD6CF6D-7604-4330-A638-A16F94AD61B9}" destId="{3275468D-E118-4118-A703-127A902488C0}" srcOrd="0" destOrd="0" presId="urn:microsoft.com/office/officeart/2005/8/layout/lProcess2"/>
    <dgm:cxn modelId="{022A4E86-12E0-4403-A6D9-4369B1EFBE0E}" type="presParOf" srcId="{4BD6CF6D-7604-4330-A638-A16F94AD61B9}" destId="{D99D8A75-E509-464D-B636-4EF6417A92CD}" srcOrd="1" destOrd="0" presId="urn:microsoft.com/office/officeart/2005/8/layout/lProcess2"/>
    <dgm:cxn modelId="{0C2C14DF-D422-442D-B987-A9938F52BC17}" type="presParOf" srcId="{4BD6CF6D-7604-4330-A638-A16F94AD61B9}" destId="{A6676C5D-EF89-4EDE-AE8B-44328758F782}" srcOrd="2" destOrd="0" presId="urn:microsoft.com/office/officeart/2005/8/layout/lProcess2"/>
    <dgm:cxn modelId="{AA6592A6-EBBD-48C2-A372-98872A8986C6}" type="presParOf" srcId="{A6676C5D-EF89-4EDE-AE8B-44328758F782}" destId="{FCD2A089-7CEF-4394-8299-6E04F8CE148B}" srcOrd="0" destOrd="0" presId="urn:microsoft.com/office/officeart/2005/8/layout/lProcess2"/>
    <dgm:cxn modelId="{E9D2573A-A8DA-4FE0-B9E8-072EB56859D1}" type="presParOf" srcId="{FCD2A089-7CEF-4394-8299-6E04F8CE148B}" destId="{50202E14-30CC-4CA8-9FDE-E30C14D023D0}" srcOrd="0" destOrd="0" presId="urn:microsoft.com/office/officeart/2005/8/layout/lProcess2"/>
    <dgm:cxn modelId="{14980826-FC4E-46A3-A80B-D23779FAC4E0}" type="presParOf" srcId="{FCD2A089-7CEF-4394-8299-6E04F8CE148B}" destId="{E2BFC7F9-8088-444F-889A-727E545150E9}" srcOrd="1" destOrd="0" presId="urn:microsoft.com/office/officeart/2005/8/layout/lProcess2"/>
    <dgm:cxn modelId="{9C9A4664-D4D8-4D90-8637-EFC6D2C53A5D}" type="presParOf" srcId="{FCD2A089-7CEF-4394-8299-6E04F8CE148B}" destId="{33059CDC-4F96-40FC-8F20-1F01556D76FD}" srcOrd="2" destOrd="0" presId="urn:microsoft.com/office/officeart/2005/8/layout/lProcess2"/>
    <dgm:cxn modelId="{0D986E16-C57C-4285-979F-93716D8C967B}" type="presParOf" srcId="{FCD2A089-7CEF-4394-8299-6E04F8CE148B}" destId="{18818B16-3C5D-4FBC-8209-00A47EECD983}" srcOrd="3" destOrd="0" presId="urn:microsoft.com/office/officeart/2005/8/layout/lProcess2"/>
    <dgm:cxn modelId="{C69EFBF7-EEAC-4EA9-BF69-2BBC71B9ACAF}" type="presParOf" srcId="{FCD2A089-7CEF-4394-8299-6E04F8CE148B}" destId="{C6AC8CBB-8220-4FF5-AB53-69B4DCE445CC}" srcOrd="4" destOrd="0" presId="urn:microsoft.com/office/officeart/2005/8/layout/lProcess2"/>
    <dgm:cxn modelId="{4F52D725-CA08-4139-82EB-ED244F54C059}" type="presParOf" srcId="{8198DA87-7F02-4726-93F0-3A21F29C5EAF}" destId="{15D78364-0F2E-4A7B-9900-EFDFBD8184CC}" srcOrd="1" destOrd="0" presId="urn:microsoft.com/office/officeart/2005/8/layout/lProcess2"/>
    <dgm:cxn modelId="{0919BD42-E32A-479F-BD82-D2EE6854DEC5}" type="presParOf" srcId="{8198DA87-7F02-4726-93F0-3A21F29C5EAF}" destId="{68F0C87D-C562-48FF-AFE7-8925FD616C79}" srcOrd="2" destOrd="0" presId="urn:microsoft.com/office/officeart/2005/8/layout/lProcess2"/>
    <dgm:cxn modelId="{925CA106-7A79-417E-BC91-0AEEB4A59A77}" type="presParOf" srcId="{68F0C87D-C562-48FF-AFE7-8925FD616C79}" destId="{D522768E-88EE-4D9C-A12E-B0353ADFB359}" srcOrd="0" destOrd="0" presId="urn:microsoft.com/office/officeart/2005/8/layout/lProcess2"/>
    <dgm:cxn modelId="{9FC6982D-7990-49E7-A229-903DB75246AC}" type="presParOf" srcId="{68F0C87D-C562-48FF-AFE7-8925FD616C79}" destId="{94CD584E-5FF7-4916-B0B4-6364B9DA29EC}" srcOrd="1" destOrd="0" presId="urn:microsoft.com/office/officeart/2005/8/layout/lProcess2"/>
    <dgm:cxn modelId="{538A659A-7ABC-4D4B-B3DA-EEB7A644DD36}" type="presParOf" srcId="{68F0C87D-C562-48FF-AFE7-8925FD616C79}" destId="{DDA6445C-98CF-4B81-AAC9-B8A16D8C13EE}" srcOrd="2" destOrd="0" presId="urn:microsoft.com/office/officeart/2005/8/layout/lProcess2"/>
    <dgm:cxn modelId="{ED7519BD-C5E4-4EFB-BAAA-BE7F15DD59D6}" type="presParOf" srcId="{DDA6445C-98CF-4B81-AAC9-B8A16D8C13EE}" destId="{3BA07167-5AB8-46C2-8F18-1C8591552345}" srcOrd="0" destOrd="0" presId="urn:microsoft.com/office/officeart/2005/8/layout/lProcess2"/>
    <dgm:cxn modelId="{0C5DF317-5A7E-4D05-8D0E-58FF91D479AA}" type="presParOf" srcId="{3BA07167-5AB8-46C2-8F18-1C8591552345}" destId="{9715EA2C-701F-456A-A6DE-9201D342CC42}" srcOrd="0" destOrd="0" presId="urn:microsoft.com/office/officeart/2005/8/layout/lProcess2"/>
    <dgm:cxn modelId="{4AC346B6-99C7-4FA7-8322-2EF8F80E5E02}" type="presParOf" srcId="{3BA07167-5AB8-46C2-8F18-1C8591552345}" destId="{CFDD53AB-03AF-4EF3-9989-D46D8BF586B0}" srcOrd="1" destOrd="0" presId="urn:microsoft.com/office/officeart/2005/8/layout/lProcess2"/>
    <dgm:cxn modelId="{6ABD88F2-EAF1-4197-AEA2-759A3FC32ABF}" type="presParOf" srcId="{3BA07167-5AB8-46C2-8F18-1C8591552345}" destId="{E7E620F7-7AFB-49EB-AD60-8E1DE6844A4C}" srcOrd="2" destOrd="0" presId="urn:microsoft.com/office/officeart/2005/8/layout/lProcess2"/>
    <dgm:cxn modelId="{ED91B6BD-FC77-4C42-8D8D-B16FBB334F31}" type="presParOf" srcId="{3BA07167-5AB8-46C2-8F18-1C8591552345}" destId="{8CF9FC4D-6581-4C24-ADA0-BED5BA57FD0F}" srcOrd="3" destOrd="0" presId="urn:microsoft.com/office/officeart/2005/8/layout/lProcess2"/>
    <dgm:cxn modelId="{6DA1CE37-E6CC-4F70-A4C5-3D6F4965A807}" type="presParOf" srcId="{3BA07167-5AB8-46C2-8F18-1C8591552345}" destId="{284D46D1-5E9F-429E-9D41-76BF758B5E59}" srcOrd="4" destOrd="0" presId="urn:microsoft.com/office/officeart/2005/8/layout/lProcess2"/>
    <dgm:cxn modelId="{F8A5CC6C-D6A8-45E5-B63D-C8643C11E818}" type="presParOf" srcId="{8198DA87-7F02-4726-93F0-3A21F29C5EAF}" destId="{BA7C1A00-1949-4E20-BAA4-A321FF95A174}" srcOrd="3" destOrd="0" presId="urn:microsoft.com/office/officeart/2005/8/layout/lProcess2"/>
    <dgm:cxn modelId="{B86D1FBF-9CC5-45C8-B71E-1F0AAD829ECF}" type="presParOf" srcId="{8198DA87-7F02-4726-93F0-3A21F29C5EAF}" destId="{B45A8AE1-C0B3-4E36-BB7B-390E7E77EEF9}" srcOrd="4" destOrd="0" presId="urn:microsoft.com/office/officeart/2005/8/layout/lProcess2"/>
    <dgm:cxn modelId="{B893DE95-46E5-4114-83D5-8A3AE3E94861}" type="presParOf" srcId="{B45A8AE1-C0B3-4E36-BB7B-390E7E77EEF9}" destId="{A464DC41-1042-46B2-8C4F-43595C6B93E6}" srcOrd="0" destOrd="0" presId="urn:microsoft.com/office/officeart/2005/8/layout/lProcess2"/>
    <dgm:cxn modelId="{63CF4BAA-7306-44A3-BE51-1E3B5AEAEECF}" type="presParOf" srcId="{B45A8AE1-C0B3-4E36-BB7B-390E7E77EEF9}" destId="{76C141F0-E13E-4006-8958-BD9F8C6CC2F1}" srcOrd="1" destOrd="0" presId="urn:microsoft.com/office/officeart/2005/8/layout/lProcess2"/>
    <dgm:cxn modelId="{6B9A3EEC-447E-406C-AFF8-6DBF7E237ED5}" type="presParOf" srcId="{B45A8AE1-C0B3-4E36-BB7B-390E7E77EEF9}" destId="{BAA3EE0B-FFF3-4504-964B-AC801935A58C}" srcOrd="2" destOrd="0" presId="urn:microsoft.com/office/officeart/2005/8/layout/lProcess2"/>
    <dgm:cxn modelId="{76C92EE0-2F94-4B02-BB05-3228C1643407}" type="presParOf" srcId="{BAA3EE0B-FFF3-4504-964B-AC801935A58C}" destId="{4DDF9F01-209A-4E10-AB90-2F6D4BE330AD}" srcOrd="0" destOrd="0" presId="urn:microsoft.com/office/officeart/2005/8/layout/lProcess2"/>
    <dgm:cxn modelId="{A13A9824-500F-4CF3-AEE5-F1D93BDAB51C}" type="presParOf" srcId="{4DDF9F01-209A-4E10-AB90-2F6D4BE330AD}" destId="{3E41BCA3-E60B-406A-86A7-75D1C7E6ED53}" srcOrd="0" destOrd="0" presId="urn:microsoft.com/office/officeart/2005/8/layout/lProcess2"/>
    <dgm:cxn modelId="{5CBB696B-C579-437B-AEFA-E4063EE98759}" type="presParOf" srcId="{4DDF9F01-209A-4E10-AB90-2F6D4BE330AD}" destId="{1706B532-1091-47AE-BE38-CA663F9D3834}" srcOrd="1" destOrd="0" presId="urn:microsoft.com/office/officeart/2005/8/layout/lProcess2"/>
    <dgm:cxn modelId="{BEDACBC6-D2CF-4313-9747-02BB357202EF}" type="presParOf" srcId="{4DDF9F01-209A-4E10-AB90-2F6D4BE330AD}" destId="{AC9AA847-B192-4946-A89C-ACE98C1B9A96}" srcOrd="2" destOrd="0" presId="urn:microsoft.com/office/officeart/2005/8/layout/lProcess2"/>
    <dgm:cxn modelId="{DB968601-668B-4A50-A17F-341E3F915832}" type="presParOf" srcId="{4DDF9F01-209A-4E10-AB90-2F6D4BE330AD}" destId="{A343D14E-E977-4A62-9799-B462C020B6A8}" srcOrd="3" destOrd="0" presId="urn:microsoft.com/office/officeart/2005/8/layout/lProcess2"/>
    <dgm:cxn modelId="{5176F799-43FC-4BFB-A9BB-67FAA3697EAB}" type="presParOf" srcId="{4DDF9F01-209A-4E10-AB90-2F6D4BE330AD}" destId="{2C615645-4B01-452D-8663-30636357F997}"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FF0C1E-EA01-4B90-B807-68342033F65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2B522532-E740-4071-ACE4-7820CF686362}">
      <dgm:prSet phldrT="[Text]"/>
      <dgm:spPr>
        <a:solidFill>
          <a:schemeClr val="accent5">
            <a:lumMod val="50000"/>
          </a:schemeClr>
        </a:solidFill>
        <a:ln>
          <a:solidFill>
            <a:srgbClr val="7030A0"/>
          </a:solidFill>
        </a:ln>
      </dgm:spPr>
      <dgm:t>
        <a:bodyPr/>
        <a:lstStyle/>
        <a:p>
          <a:r>
            <a:rPr lang="en-GB"/>
            <a:t>Direct Liaison </a:t>
          </a:r>
        </a:p>
      </dgm:t>
    </dgm:pt>
    <dgm:pt modelId="{23792FBB-900B-43CE-AA5D-C3D142FDD96B}" type="parTrans" cxnId="{2FC440E4-39DB-41D8-8012-847F83E87672}">
      <dgm:prSet/>
      <dgm:spPr/>
      <dgm:t>
        <a:bodyPr/>
        <a:lstStyle/>
        <a:p>
          <a:endParaRPr lang="en-GB"/>
        </a:p>
      </dgm:t>
    </dgm:pt>
    <dgm:pt modelId="{5EAE7A65-CCFA-45B1-9240-A9125F560B34}" type="sibTrans" cxnId="{2FC440E4-39DB-41D8-8012-847F83E87672}">
      <dgm:prSet/>
      <dgm:spPr>
        <a:solidFill>
          <a:srgbClr val="E0005A"/>
        </a:solidFill>
      </dgm:spPr>
      <dgm:t>
        <a:bodyPr/>
        <a:lstStyle/>
        <a:p>
          <a:endParaRPr lang="en-GB"/>
        </a:p>
      </dgm:t>
    </dgm:pt>
    <dgm:pt modelId="{FBA8DB39-A1F6-4E83-B730-6822D121BAC7}">
      <dgm:prSet phldrT="[Text]"/>
      <dgm:spPr>
        <a:solidFill>
          <a:schemeClr val="accent5">
            <a:lumMod val="5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t>UK Social Worker travelling overseas/ Joint Assessment</a:t>
          </a:r>
        </a:p>
        <a:p>
          <a:pPr marL="0" lvl="0" defTabSz="711200">
            <a:lnSpc>
              <a:spcPct val="90000"/>
            </a:lnSpc>
            <a:spcBef>
              <a:spcPct val="0"/>
            </a:spcBef>
            <a:spcAft>
              <a:spcPct val="35000"/>
            </a:spcAft>
            <a:buNone/>
          </a:pPr>
          <a:endParaRPr lang="en-GB"/>
        </a:p>
      </dgm:t>
    </dgm:pt>
    <dgm:pt modelId="{E58A2056-8F23-427E-8D92-998540CCC63D}" type="parTrans" cxnId="{F2463206-7209-4B81-AEE0-7493F0E60183}">
      <dgm:prSet/>
      <dgm:spPr/>
      <dgm:t>
        <a:bodyPr/>
        <a:lstStyle/>
        <a:p>
          <a:endParaRPr lang="en-GB"/>
        </a:p>
      </dgm:t>
    </dgm:pt>
    <dgm:pt modelId="{7B67C9D4-C92D-4FF9-BE7A-09F13A8A9633}" type="sibTrans" cxnId="{F2463206-7209-4B81-AEE0-7493F0E60183}">
      <dgm:prSet/>
      <dgm:spPr>
        <a:solidFill>
          <a:srgbClr val="E0005A"/>
        </a:solidFill>
      </dgm:spPr>
      <dgm:t>
        <a:bodyPr/>
        <a:lstStyle/>
        <a:p>
          <a:endParaRPr lang="en-GB"/>
        </a:p>
      </dgm:t>
    </dgm:pt>
    <dgm:pt modelId="{B964BDDC-ACC0-45B2-8C84-61D7278BFCAF}">
      <dgm:prSet phldrT="[Text]"/>
      <dgm:spPr>
        <a:solidFill>
          <a:schemeClr val="accent5">
            <a:lumMod val="5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t>Prospective carer(s) travelling  to UK</a:t>
          </a:r>
        </a:p>
      </dgm:t>
    </dgm:pt>
    <dgm:pt modelId="{C51EDED6-0150-463D-B9B4-27289A082928}" type="parTrans" cxnId="{B386FEAC-A217-4DEA-8EBE-7460D9831C9B}">
      <dgm:prSet/>
      <dgm:spPr/>
      <dgm:t>
        <a:bodyPr/>
        <a:lstStyle/>
        <a:p>
          <a:endParaRPr lang="en-GB"/>
        </a:p>
      </dgm:t>
    </dgm:pt>
    <dgm:pt modelId="{0C1F6FE7-F236-4CD1-BB17-FFE087FC7478}" type="sibTrans" cxnId="{B386FEAC-A217-4DEA-8EBE-7460D9831C9B}">
      <dgm:prSet/>
      <dgm:spPr>
        <a:solidFill>
          <a:srgbClr val="E0005A"/>
        </a:solidFill>
      </dgm:spPr>
      <dgm:t>
        <a:bodyPr/>
        <a:lstStyle/>
        <a:p>
          <a:endParaRPr lang="en-GB"/>
        </a:p>
      </dgm:t>
    </dgm:pt>
    <dgm:pt modelId="{F0E50BF3-8A39-4F03-9AAF-12DA60CD8A75}">
      <dgm:prSet phldrT="[Text]"/>
      <dgm:spPr>
        <a:solidFill>
          <a:schemeClr val="accent5">
            <a:lumMod val="50000"/>
          </a:schemeClr>
        </a:solidFill>
      </dgm:spPr>
      <dgm:t>
        <a:bodyPr/>
        <a:lstStyle/>
        <a:p>
          <a:r>
            <a:rPr lang="en-GB"/>
            <a:t>Remote assessments/ Complementary Assessment</a:t>
          </a:r>
        </a:p>
      </dgm:t>
    </dgm:pt>
    <dgm:pt modelId="{CA2DAF79-1670-450E-884B-D6EF957C4589}" type="parTrans" cxnId="{584EE87D-50DD-422D-92D3-25D08FDD62D6}">
      <dgm:prSet/>
      <dgm:spPr/>
      <dgm:t>
        <a:bodyPr/>
        <a:lstStyle/>
        <a:p>
          <a:endParaRPr lang="en-GB"/>
        </a:p>
      </dgm:t>
    </dgm:pt>
    <dgm:pt modelId="{8F5205DF-4A17-4154-9463-B5ED8AB9515E}" type="sibTrans" cxnId="{584EE87D-50DD-422D-92D3-25D08FDD62D6}">
      <dgm:prSet/>
      <dgm:spPr>
        <a:solidFill>
          <a:srgbClr val="E0005A"/>
        </a:solidFill>
      </dgm:spPr>
      <dgm:t>
        <a:bodyPr/>
        <a:lstStyle/>
        <a:p>
          <a:endParaRPr lang="en-GB"/>
        </a:p>
      </dgm:t>
    </dgm:pt>
    <dgm:pt modelId="{B1EFED52-76F0-480F-9058-4448EBAAA2CA}">
      <dgm:prSet phldrT="[Text]"/>
      <dgm:spPr>
        <a:solidFill>
          <a:schemeClr val="accent5">
            <a:lumMod val="50000"/>
          </a:schemeClr>
        </a:solidFill>
      </dgm:spPr>
      <dgm:t>
        <a:bodyPr/>
        <a:lstStyle/>
        <a:p>
          <a:r>
            <a:rPr lang="en-GB"/>
            <a:t>Split Assessment</a:t>
          </a:r>
        </a:p>
      </dgm:t>
    </dgm:pt>
    <dgm:pt modelId="{F52ECBD7-AF34-49BE-A870-FF18AF8F63AA}" type="parTrans" cxnId="{C8F41393-35C9-45EC-8BAE-AE4B69E55CB9}">
      <dgm:prSet/>
      <dgm:spPr/>
      <dgm:t>
        <a:bodyPr/>
        <a:lstStyle/>
        <a:p>
          <a:endParaRPr lang="en-GB"/>
        </a:p>
      </dgm:t>
    </dgm:pt>
    <dgm:pt modelId="{CFD6E34B-5B2C-4500-BB74-B5232D49BB12}" type="sibTrans" cxnId="{C8F41393-35C9-45EC-8BAE-AE4B69E55CB9}">
      <dgm:prSet/>
      <dgm:spPr>
        <a:solidFill>
          <a:srgbClr val="DA426D"/>
        </a:solidFill>
      </dgm:spPr>
      <dgm:t>
        <a:bodyPr/>
        <a:lstStyle/>
        <a:p>
          <a:endParaRPr lang="en-GB"/>
        </a:p>
      </dgm:t>
    </dgm:pt>
    <dgm:pt modelId="{A941BF50-9872-4E58-B4D1-D155EE6D6135}" type="pres">
      <dgm:prSet presAssocID="{01FF0C1E-EA01-4B90-B807-68342033F65D}" presName="cycle" presStyleCnt="0">
        <dgm:presLayoutVars>
          <dgm:dir/>
          <dgm:resizeHandles val="exact"/>
        </dgm:presLayoutVars>
      </dgm:prSet>
      <dgm:spPr/>
    </dgm:pt>
    <dgm:pt modelId="{EF5EBD87-B121-40FE-BBE7-75C36593357C}" type="pres">
      <dgm:prSet presAssocID="{2B522532-E740-4071-ACE4-7820CF686362}" presName="node" presStyleLbl="node1" presStyleIdx="0" presStyleCnt="5">
        <dgm:presLayoutVars>
          <dgm:bulletEnabled val="1"/>
        </dgm:presLayoutVars>
      </dgm:prSet>
      <dgm:spPr/>
    </dgm:pt>
    <dgm:pt modelId="{F4347DEA-13A2-485F-90B9-23A147EC54FF}" type="pres">
      <dgm:prSet presAssocID="{5EAE7A65-CCFA-45B1-9240-A9125F560B34}" presName="sibTrans" presStyleLbl="sibTrans2D1" presStyleIdx="0" presStyleCnt="5"/>
      <dgm:spPr/>
    </dgm:pt>
    <dgm:pt modelId="{25C62B39-D850-4933-86BB-3B117BB18D93}" type="pres">
      <dgm:prSet presAssocID="{5EAE7A65-CCFA-45B1-9240-A9125F560B34}" presName="connectorText" presStyleLbl="sibTrans2D1" presStyleIdx="0" presStyleCnt="5"/>
      <dgm:spPr/>
    </dgm:pt>
    <dgm:pt modelId="{515E1573-287A-4FCB-91FB-0C231F502E1C}" type="pres">
      <dgm:prSet presAssocID="{FBA8DB39-A1F6-4E83-B730-6822D121BAC7}" presName="node" presStyleLbl="node1" presStyleIdx="1" presStyleCnt="5" custScaleX="99461" custScaleY="101817">
        <dgm:presLayoutVars>
          <dgm:bulletEnabled val="1"/>
        </dgm:presLayoutVars>
      </dgm:prSet>
      <dgm:spPr/>
    </dgm:pt>
    <dgm:pt modelId="{871BC2E1-DF91-4D08-94D8-93AD98BE583D}" type="pres">
      <dgm:prSet presAssocID="{7B67C9D4-C92D-4FF9-BE7A-09F13A8A9633}" presName="sibTrans" presStyleLbl="sibTrans2D1" presStyleIdx="1" presStyleCnt="5"/>
      <dgm:spPr/>
    </dgm:pt>
    <dgm:pt modelId="{B4913324-1E3C-4568-9186-DED75E48FA60}" type="pres">
      <dgm:prSet presAssocID="{7B67C9D4-C92D-4FF9-BE7A-09F13A8A9633}" presName="connectorText" presStyleLbl="sibTrans2D1" presStyleIdx="1" presStyleCnt="5"/>
      <dgm:spPr/>
    </dgm:pt>
    <dgm:pt modelId="{9BE76AC7-3399-4D9D-ABC1-67AF3125B19C}" type="pres">
      <dgm:prSet presAssocID="{B964BDDC-ACC0-45B2-8C84-61D7278BFCAF}" presName="node" presStyleLbl="node1" presStyleIdx="2" presStyleCnt="5">
        <dgm:presLayoutVars>
          <dgm:bulletEnabled val="1"/>
        </dgm:presLayoutVars>
      </dgm:prSet>
      <dgm:spPr/>
    </dgm:pt>
    <dgm:pt modelId="{225125C6-1260-44E9-BE07-9DE2ACF2A401}" type="pres">
      <dgm:prSet presAssocID="{0C1F6FE7-F236-4CD1-BB17-FFE087FC7478}" presName="sibTrans" presStyleLbl="sibTrans2D1" presStyleIdx="2" presStyleCnt="5"/>
      <dgm:spPr/>
    </dgm:pt>
    <dgm:pt modelId="{79A871C6-920F-4B28-9656-73964C213415}" type="pres">
      <dgm:prSet presAssocID="{0C1F6FE7-F236-4CD1-BB17-FFE087FC7478}" presName="connectorText" presStyleLbl="sibTrans2D1" presStyleIdx="2" presStyleCnt="5"/>
      <dgm:spPr/>
    </dgm:pt>
    <dgm:pt modelId="{B982A873-274E-46D8-8BAB-A011A5008D8F}" type="pres">
      <dgm:prSet presAssocID="{F0E50BF3-8A39-4F03-9AAF-12DA60CD8A75}" presName="node" presStyleLbl="node1" presStyleIdx="3" presStyleCnt="5">
        <dgm:presLayoutVars>
          <dgm:bulletEnabled val="1"/>
        </dgm:presLayoutVars>
      </dgm:prSet>
      <dgm:spPr/>
    </dgm:pt>
    <dgm:pt modelId="{BD3BD113-F8A0-45C6-9890-7CE098A96E4C}" type="pres">
      <dgm:prSet presAssocID="{8F5205DF-4A17-4154-9463-B5ED8AB9515E}" presName="sibTrans" presStyleLbl="sibTrans2D1" presStyleIdx="3" presStyleCnt="5"/>
      <dgm:spPr/>
    </dgm:pt>
    <dgm:pt modelId="{67D9D845-9D04-441A-BC91-BD290DA55A77}" type="pres">
      <dgm:prSet presAssocID="{8F5205DF-4A17-4154-9463-B5ED8AB9515E}" presName="connectorText" presStyleLbl="sibTrans2D1" presStyleIdx="3" presStyleCnt="5"/>
      <dgm:spPr/>
    </dgm:pt>
    <dgm:pt modelId="{7D9C75CC-E54D-4959-B411-8746F6BF9485}" type="pres">
      <dgm:prSet presAssocID="{B1EFED52-76F0-480F-9058-4448EBAAA2CA}" presName="node" presStyleLbl="node1" presStyleIdx="4" presStyleCnt="5">
        <dgm:presLayoutVars>
          <dgm:bulletEnabled val="1"/>
        </dgm:presLayoutVars>
      </dgm:prSet>
      <dgm:spPr/>
    </dgm:pt>
    <dgm:pt modelId="{BC4AC00F-B53D-4EEC-975A-DDF02C841C83}" type="pres">
      <dgm:prSet presAssocID="{CFD6E34B-5B2C-4500-BB74-B5232D49BB12}" presName="sibTrans" presStyleLbl="sibTrans2D1" presStyleIdx="4" presStyleCnt="5"/>
      <dgm:spPr/>
    </dgm:pt>
    <dgm:pt modelId="{5B1FDC06-E406-4638-885A-15E255162A81}" type="pres">
      <dgm:prSet presAssocID="{CFD6E34B-5B2C-4500-BB74-B5232D49BB12}" presName="connectorText" presStyleLbl="sibTrans2D1" presStyleIdx="4" presStyleCnt="5"/>
      <dgm:spPr/>
    </dgm:pt>
  </dgm:ptLst>
  <dgm:cxnLst>
    <dgm:cxn modelId="{63839C03-90A4-4833-BF15-6ECACA9A2D8A}" type="presOf" srcId="{B1EFED52-76F0-480F-9058-4448EBAAA2CA}" destId="{7D9C75CC-E54D-4959-B411-8746F6BF9485}" srcOrd="0" destOrd="0" presId="urn:microsoft.com/office/officeart/2005/8/layout/cycle2"/>
    <dgm:cxn modelId="{F2463206-7209-4B81-AEE0-7493F0E60183}" srcId="{01FF0C1E-EA01-4B90-B807-68342033F65D}" destId="{FBA8DB39-A1F6-4E83-B730-6822D121BAC7}" srcOrd="1" destOrd="0" parTransId="{E58A2056-8F23-427E-8D92-998540CCC63D}" sibTransId="{7B67C9D4-C92D-4FF9-BE7A-09F13A8A9633}"/>
    <dgm:cxn modelId="{44A4C41A-8363-4EEE-A5EF-5CC376F09CE6}" type="presOf" srcId="{01FF0C1E-EA01-4B90-B807-68342033F65D}" destId="{A941BF50-9872-4E58-B4D1-D155EE6D6135}" srcOrd="0" destOrd="0" presId="urn:microsoft.com/office/officeart/2005/8/layout/cycle2"/>
    <dgm:cxn modelId="{113A781C-3801-44FC-9146-380A7EF4C43D}" type="presOf" srcId="{CFD6E34B-5B2C-4500-BB74-B5232D49BB12}" destId="{5B1FDC06-E406-4638-885A-15E255162A81}" srcOrd="1" destOrd="0" presId="urn:microsoft.com/office/officeart/2005/8/layout/cycle2"/>
    <dgm:cxn modelId="{411CF72B-A502-476D-99DF-A6088D507D8E}" type="presOf" srcId="{8F5205DF-4A17-4154-9463-B5ED8AB9515E}" destId="{BD3BD113-F8A0-45C6-9890-7CE098A96E4C}" srcOrd="0" destOrd="0" presId="urn:microsoft.com/office/officeart/2005/8/layout/cycle2"/>
    <dgm:cxn modelId="{52E5AF61-9C82-4DE6-877C-FB4141DC8D7C}" type="presOf" srcId="{5EAE7A65-CCFA-45B1-9240-A9125F560B34}" destId="{25C62B39-D850-4933-86BB-3B117BB18D93}" srcOrd="1" destOrd="0" presId="urn:microsoft.com/office/officeart/2005/8/layout/cycle2"/>
    <dgm:cxn modelId="{29552F4E-AC37-4280-A3E9-90A9C03D884F}" type="presOf" srcId="{2B522532-E740-4071-ACE4-7820CF686362}" destId="{EF5EBD87-B121-40FE-BBE7-75C36593357C}" srcOrd="0" destOrd="0" presId="urn:microsoft.com/office/officeart/2005/8/layout/cycle2"/>
    <dgm:cxn modelId="{8A988E74-0141-4757-BDDE-9C75137493A1}" type="presOf" srcId="{7B67C9D4-C92D-4FF9-BE7A-09F13A8A9633}" destId="{871BC2E1-DF91-4D08-94D8-93AD98BE583D}" srcOrd="0" destOrd="0" presId="urn:microsoft.com/office/officeart/2005/8/layout/cycle2"/>
    <dgm:cxn modelId="{7F90CD7C-8BB9-4162-971D-E2FAC53EAF21}" type="presOf" srcId="{8F5205DF-4A17-4154-9463-B5ED8AB9515E}" destId="{67D9D845-9D04-441A-BC91-BD290DA55A77}" srcOrd="1" destOrd="0" presId="urn:microsoft.com/office/officeart/2005/8/layout/cycle2"/>
    <dgm:cxn modelId="{584EE87D-50DD-422D-92D3-25D08FDD62D6}" srcId="{01FF0C1E-EA01-4B90-B807-68342033F65D}" destId="{F0E50BF3-8A39-4F03-9AAF-12DA60CD8A75}" srcOrd="3" destOrd="0" parTransId="{CA2DAF79-1670-450E-884B-D6EF957C4589}" sibTransId="{8F5205DF-4A17-4154-9463-B5ED8AB9515E}"/>
    <dgm:cxn modelId="{1A3FAC8D-CAD9-45AE-9272-E193E7A31C6E}" type="presOf" srcId="{F0E50BF3-8A39-4F03-9AAF-12DA60CD8A75}" destId="{B982A873-274E-46D8-8BAB-A011A5008D8F}" srcOrd="0" destOrd="0" presId="urn:microsoft.com/office/officeart/2005/8/layout/cycle2"/>
    <dgm:cxn modelId="{AFE4E48E-CA2B-4A35-BF5E-41D8F34147D0}" type="presOf" srcId="{7B67C9D4-C92D-4FF9-BE7A-09F13A8A9633}" destId="{B4913324-1E3C-4568-9186-DED75E48FA60}" srcOrd="1" destOrd="0" presId="urn:microsoft.com/office/officeart/2005/8/layout/cycle2"/>
    <dgm:cxn modelId="{C8F41393-35C9-45EC-8BAE-AE4B69E55CB9}" srcId="{01FF0C1E-EA01-4B90-B807-68342033F65D}" destId="{B1EFED52-76F0-480F-9058-4448EBAAA2CA}" srcOrd="4" destOrd="0" parTransId="{F52ECBD7-AF34-49BE-A870-FF18AF8F63AA}" sibTransId="{CFD6E34B-5B2C-4500-BB74-B5232D49BB12}"/>
    <dgm:cxn modelId="{B386FEAC-A217-4DEA-8EBE-7460D9831C9B}" srcId="{01FF0C1E-EA01-4B90-B807-68342033F65D}" destId="{B964BDDC-ACC0-45B2-8C84-61D7278BFCAF}" srcOrd="2" destOrd="0" parTransId="{C51EDED6-0150-463D-B9B4-27289A082928}" sibTransId="{0C1F6FE7-F236-4CD1-BB17-FFE087FC7478}"/>
    <dgm:cxn modelId="{BB060DC3-44A0-4124-A4FC-2ADA452E3876}" type="presOf" srcId="{FBA8DB39-A1F6-4E83-B730-6822D121BAC7}" destId="{515E1573-287A-4FCB-91FB-0C231F502E1C}" srcOrd="0" destOrd="0" presId="urn:microsoft.com/office/officeart/2005/8/layout/cycle2"/>
    <dgm:cxn modelId="{041B1ED0-B10A-4FD3-808A-2A3FCEA615B3}" type="presOf" srcId="{5EAE7A65-CCFA-45B1-9240-A9125F560B34}" destId="{F4347DEA-13A2-485F-90B9-23A147EC54FF}" srcOrd="0" destOrd="0" presId="urn:microsoft.com/office/officeart/2005/8/layout/cycle2"/>
    <dgm:cxn modelId="{FB0F8ED8-A246-4C3F-AE67-8039866D547F}" type="presOf" srcId="{CFD6E34B-5B2C-4500-BB74-B5232D49BB12}" destId="{BC4AC00F-B53D-4EEC-975A-DDF02C841C83}" srcOrd="0" destOrd="0" presId="urn:microsoft.com/office/officeart/2005/8/layout/cycle2"/>
    <dgm:cxn modelId="{B030CADA-4EC5-4903-84B0-C0C2B2F4C98D}" type="presOf" srcId="{B964BDDC-ACC0-45B2-8C84-61D7278BFCAF}" destId="{9BE76AC7-3399-4D9D-ABC1-67AF3125B19C}" srcOrd="0" destOrd="0" presId="urn:microsoft.com/office/officeart/2005/8/layout/cycle2"/>
    <dgm:cxn modelId="{F861EADB-4DE4-4BCB-A173-2FA0FC404EDC}" type="presOf" srcId="{0C1F6FE7-F236-4CD1-BB17-FFE087FC7478}" destId="{225125C6-1260-44E9-BE07-9DE2ACF2A401}" srcOrd="0" destOrd="0" presId="urn:microsoft.com/office/officeart/2005/8/layout/cycle2"/>
    <dgm:cxn modelId="{DE6E89DC-9BEB-48D7-96A3-7C037C7A154B}" type="presOf" srcId="{0C1F6FE7-F236-4CD1-BB17-FFE087FC7478}" destId="{79A871C6-920F-4B28-9656-73964C213415}" srcOrd="1" destOrd="0" presId="urn:microsoft.com/office/officeart/2005/8/layout/cycle2"/>
    <dgm:cxn modelId="{2FC440E4-39DB-41D8-8012-847F83E87672}" srcId="{01FF0C1E-EA01-4B90-B807-68342033F65D}" destId="{2B522532-E740-4071-ACE4-7820CF686362}" srcOrd="0" destOrd="0" parTransId="{23792FBB-900B-43CE-AA5D-C3D142FDD96B}" sibTransId="{5EAE7A65-CCFA-45B1-9240-A9125F560B34}"/>
    <dgm:cxn modelId="{2CAB8665-1C70-41CD-9DE6-76A4FB34C14D}" type="presParOf" srcId="{A941BF50-9872-4E58-B4D1-D155EE6D6135}" destId="{EF5EBD87-B121-40FE-BBE7-75C36593357C}" srcOrd="0" destOrd="0" presId="urn:microsoft.com/office/officeart/2005/8/layout/cycle2"/>
    <dgm:cxn modelId="{9C3B5FD7-3643-49C1-B8C5-305300424E06}" type="presParOf" srcId="{A941BF50-9872-4E58-B4D1-D155EE6D6135}" destId="{F4347DEA-13A2-485F-90B9-23A147EC54FF}" srcOrd="1" destOrd="0" presId="urn:microsoft.com/office/officeart/2005/8/layout/cycle2"/>
    <dgm:cxn modelId="{07C9D2ED-E864-4A90-8C44-4076234F2EC0}" type="presParOf" srcId="{F4347DEA-13A2-485F-90B9-23A147EC54FF}" destId="{25C62B39-D850-4933-86BB-3B117BB18D93}" srcOrd="0" destOrd="0" presId="urn:microsoft.com/office/officeart/2005/8/layout/cycle2"/>
    <dgm:cxn modelId="{66FA51FF-9D9B-4C17-83DC-305D851F0625}" type="presParOf" srcId="{A941BF50-9872-4E58-B4D1-D155EE6D6135}" destId="{515E1573-287A-4FCB-91FB-0C231F502E1C}" srcOrd="2" destOrd="0" presId="urn:microsoft.com/office/officeart/2005/8/layout/cycle2"/>
    <dgm:cxn modelId="{200660E2-C1C0-4266-8E84-61A7EEEA7D0D}" type="presParOf" srcId="{A941BF50-9872-4E58-B4D1-D155EE6D6135}" destId="{871BC2E1-DF91-4D08-94D8-93AD98BE583D}" srcOrd="3" destOrd="0" presId="urn:microsoft.com/office/officeart/2005/8/layout/cycle2"/>
    <dgm:cxn modelId="{034BDF37-B273-434E-BF0A-1ADAEA42CD93}" type="presParOf" srcId="{871BC2E1-DF91-4D08-94D8-93AD98BE583D}" destId="{B4913324-1E3C-4568-9186-DED75E48FA60}" srcOrd="0" destOrd="0" presId="urn:microsoft.com/office/officeart/2005/8/layout/cycle2"/>
    <dgm:cxn modelId="{962DE2E4-4329-40BD-898C-94C07485E113}" type="presParOf" srcId="{A941BF50-9872-4E58-B4D1-D155EE6D6135}" destId="{9BE76AC7-3399-4D9D-ABC1-67AF3125B19C}" srcOrd="4" destOrd="0" presId="urn:microsoft.com/office/officeart/2005/8/layout/cycle2"/>
    <dgm:cxn modelId="{3BEC2EA1-2FFD-41B8-8A10-366320B95C6F}" type="presParOf" srcId="{A941BF50-9872-4E58-B4D1-D155EE6D6135}" destId="{225125C6-1260-44E9-BE07-9DE2ACF2A401}" srcOrd="5" destOrd="0" presId="urn:microsoft.com/office/officeart/2005/8/layout/cycle2"/>
    <dgm:cxn modelId="{392678C3-4EF8-41E7-B528-9574A67D561D}" type="presParOf" srcId="{225125C6-1260-44E9-BE07-9DE2ACF2A401}" destId="{79A871C6-920F-4B28-9656-73964C213415}" srcOrd="0" destOrd="0" presId="urn:microsoft.com/office/officeart/2005/8/layout/cycle2"/>
    <dgm:cxn modelId="{94C55C49-A7C8-4DFA-9A1A-5142E3D15EEB}" type="presParOf" srcId="{A941BF50-9872-4E58-B4D1-D155EE6D6135}" destId="{B982A873-274E-46D8-8BAB-A011A5008D8F}" srcOrd="6" destOrd="0" presId="urn:microsoft.com/office/officeart/2005/8/layout/cycle2"/>
    <dgm:cxn modelId="{3E608565-8D56-4105-9C58-C6F21BAA9B39}" type="presParOf" srcId="{A941BF50-9872-4E58-B4D1-D155EE6D6135}" destId="{BD3BD113-F8A0-45C6-9890-7CE098A96E4C}" srcOrd="7" destOrd="0" presId="urn:microsoft.com/office/officeart/2005/8/layout/cycle2"/>
    <dgm:cxn modelId="{60610A85-C73E-4581-8D29-DF0F4B50AD3E}" type="presParOf" srcId="{BD3BD113-F8A0-45C6-9890-7CE098A96E4C}" destId="{67D9D845-9D04-441A-BC91-BD290DA55A77}" srcOrd="0" destOrd="0" presId="urn:microsoft.com/office/officeart/2005/8/layout/cycle2"/>
    <dgm:cxn modelId="{8575E0A2-E742-44E2-B035-3568241FAADF}" type="presParOf" srcId="{A941BF50-9872-4E58-B4D1-D155EE6D6135}" destId="{7D9C75CC-E54D-4959-B411-8746F6BF9485}" srcOrd="8" destOrd="0" presId="urn:microsoft.com/office/officeart/2005/8/layout/cycle2"/>
    <dgm:cxn modelId="{CAAB7D58-6B4F-4F8D-B8DB-B322905A2B9B}" type="presParOf" srcId="{A941BF50-9872-4E58-B4D1-D155EE6D6135}" destId="{BC4AC00F-B53D-4EEC-975A-DDF02C841C83}" srcOrd="9" destOrd="0" presId="urn:microsoft.com/office/officeart/2005/8/layout/cycle2"/>
    <dgm:cxn modelId="{42AFCCCF-AC78-40DF-9EBD-D2E1FF0BF62C}" type="presParOf" srcId="{BC4AC00F-B53D-4EEC-975A-DDF02C841C83}" destId="{5B1FDC06-E406-4638-885A-15E255162A8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5468D-E118-4118-A703-127A902488C0}">
      <dsp:nvSpPr>
        <dsp:cNvPr id="0" name=""/>
        <dsp:cNvSpPr/>
      </dsp:nvSpPr>
      <dsp:spPr>
        <a:xfrm>
          <a:off x="0" y="0"/>
          <a:ext cx="3460625" cy="4800208"/>
        </a:xfrm>
        <a:prstGeom prst="roundRect">
          <a:avLst>
            <a:gd name="adj" fmla="val 10000"/>
          </a:avLst>
        </a:prstGeom>
        <a:solidFill>
          <a:sysClr val="window" lastClr="FFFFFF"/>
        </a:solidFill>
        <a:ln w="57150">
          <a:solidFill>
            <a:srgbClr val="572C52"/>
          </a:solid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a:solidFill>
                <a:srgbClr val="572C52"/>
              </a:solidFill>
              <a:latin typeface="Calibri" panose="020F0502020204030204"/>
              <a:ea typeface="+mn-ea"/>
              <a:cs typeface="+mn-cs"/>
            </a:rPr>
            <a:t>CFAB</a:t>
          </a:r>
        </a:p>
      </dsp:txBody>
      <dsp:txXfrm>
        <a:off x="42178" y="42178"/>
        <a:ext cx="3376269" cy="1355706"/>
      </dsp:txXfrm>
    </dsp:sp>
    <dsp:sp modelId="{50202E14-30CC-4CA8-9FDE-E30C14D023D0}">
      <dsp:nvSpPr>
        <dsp:cNvPr id="0" name=""/>
        <dsp:cNvSpPr/>
      </dsp:nvSpPr>
      <dsp:spPr>
        <a:xfrm>
          <a:off x="308745" y="1236060"/>
          <a:ext cx="2945352" cy="772330"/>
        </a:xfrm>
        <a:prstGeom prst="roundRect">
          <a:avLst>
            <a:gd name="adj" fmla="val 10000"/>
          </a:avLst>
        </a:prstGeom>
        <a:solidFill>
          <a:schemeClr val="bg1"/>
        </a:solidFill>
        <a:ln w="57150" cap="flat" cmpd="sng" algn="ctr">
          <a:solidFill>
            <a:srgbClr val="DA42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Calibri" panose="020F0502020204030204"/>
              <a:ea typeface="+mn-ea"/>
              <a:cs typeface="+mn-cs"/>
            </a:rPr>
            <a:t>UK Member of International Social Service (ISS)</a:t>
          </a:r>
        </a:p>
      </dsp:txBody>
      <dsp:txXfrm>
        <a:off x="331366" y="1258681"/>
        <a:ext cx="2900110" cy="727088"/>
      </dsp:txXfrm>
    </dsp:sp>
    <dsp:sp modelId="{33059CDC-4F96-40FC-8F20-1F01556D76FD}">
      <dsp:nvSpPr>
        <dsp:cNvPr id="0" name=""/>
        <dsp:cNvSpPr/>
      </dsp:nvSpPr>
      <dsp:spPr>
        <a:xfrm>
          <a:off x="309492" y="2195014"/>
          <a:ext cx="2943857" cy="1062335"/>
        </a:xfrm>
        <a:prstGeom prst="roundRect">
          <a:avLst>
            <a:gd name="adj" fmla="val 10000"/>
          </a:avLst>
        </a:prstGeom>
        <a:noFill/>
        <a:ln w="57150" cap="flat" cmpd="sng" algn="ctr">
          <a:solidFill>
            <a:srgbClr val="DA42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Calibri" panose="020F0502020204030204"/>
              <a:ea typeface="+mn-ea"/>
              <a:cs typeface="+mn-cs"/>
            </a:rPr>
            <a:t>Cooperation through ISS partners and locally based ISWs worldwide </a:t>
          </a:r>
        </a:p>
      </dsp:txBody>
      <dsp:txXfrm>
        <a:off x="340607" y="2226129"/>
        <a:ext cx="2881627" cy="1000105"/>
      </dsp:txXfrm>
    </dsp:sp>
    <dsp:sp modelId="{C6AC8CBB-8220-4FF5-AB53-69B4DCE445CC}">
      <dsp:nvSpPr>
        <dsp:cNvPr id="0" name=""/>
        <dsp:cNvSpPr/>
      </dsp:nvSpPr>
      <dsp:spPr>
        <a:xfrm>
          <a:off x="243782" y="3407186"/>
          <a:ext cx="2975722" cy="1152979"/>
        </a:xfrm>
        <a:prstGeom prst="roundRect">
          <a:avLst>
            <a:gd name="adj" fmla="val 10000"/>
          </a:avLst>
        </a:prstGeom>
        <a:noFill/>
        <a:ln w="57150" cap="flat" cmpd="sng" algn="ctr">
          <a:solidFill>
            <a:srgbClr val="DA42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Calibri" panose="020F0502020204030204"/>
              <a:ea typeface="+mn-ea"/>
              <a:cs typeface="+mn-cs"/>
            </a:rPr>
            <a:t>Assessments, record checks, welfare visits, post placement support...etc </a:t>
          </a:r>
        </a:p>
      </dsp:txBody>
      <dsp:txXfrm>
        <a:off x="277552" y="3440956"/>
        <a:ext cx="2908182" cy="1085439"/>
      </dsp:txXfrm>
    </dsp:sp>
    <dsp:sp modelId="{D522768E-88EE-4D9C-A12E-B0353ADFB359}">
      <dsp:nvSpPr>
        <dsp:cNvPr id="0" name=""/>
        <dsp:cNvSpPr/>
      </dsp:nvSpPr>
      <dsp:spPr>
        <a:xfrm>
          <a:off x="3721503" y="0"/>
          <a:ext cx="3460625" cy="4800208"/>
        </a:xfrm>
        <a:prstGeom prst="roundRect">
          <a:avLst>
            <a:gd name="adj" fmla="val 10000"/>
          </a:avLst>
        </a:prstGeom>
        <a:solidFill>
          <a:sysClr val="window" lastClr="FFFFFF"/>
        </a:solidFill>
        <a:ln w="57150">
          <a:solidFill>
            <a:srgbClr val="572C52"/>
          </a:solid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a:solidFill>
                <a:srgbClr val="572C52"/>
              </a:solidFill>
              <a:latin typeface="Calibri" panose="020F0502020204030204"/>
              <a:ea typeface="+mn-ea"/>
              <a:cs typeface="+mn-cs"/>
            </a:rPr>
            <a:t>Central Authority</a:t>
          </a:r>
        </a:p>
      </dsp:txBody>
      <dsp:txXfrm>
        <a:off x="3763681" y="42178"/>
        <a:ext cx="3376269" cy="1355706"/>
      </dsp:txXfrm>
    </dsp:sp>
    <dsp:sp modelId="{9715EA2C-701F-456A-A6DE-9201D342CC42}">
      <dsp:nvSpPr>
        <dsp:cNvPr id="0" name=""/>
        <dsp:cNvSpPr/>
      </dsp:nvSpPr>
      <dsp:spPr>
        <a:xfrm>
          <a:off x="4033292" y="1292026"/>
          <a:ext cx="2768500" cy="718836"/>
        </a:xfrm>
        <a:prstGeom prst="roundRect">
          <a:avLst>
            <a:gd name="adj" fmla="val 10000"/>
          </a:avLst>
        </a:prstGeom>
        <a:noFill/>
        <a:ln w="50800" cap="flat" cmpd="sng" algn="ctr">
          <a:solidFill>
            <a:srgbClr val="DA42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Calibri" panose="020F0502020204030204"/>
              <a:ea typeface="+mn-ea"/>
              <a:cs typeface="+mn-cs"/>
            </a:rPr>
            <a:t>Designated by Hague 1996 Convention*</a:t>
          </a:r>
        </a:p>
      </dsp:txBody>
      <dsp:txXfrm>
        <a:off x="4054346" y="1313080"/>
        <a:ext cx="2726392" cy="676728"/>
      </dsp:txXfrm>
    </dsp:sp>
    <dsp:sp modelId="{E7E620F7-7AFB-49EB-AD60-8E1DE6844A4C}">
      <dsp:nvSpPr>
        <dsp:cNvPr id="0" name=""/>
        <dsp:cNvSpPr/>
      </dsp:nvSpPr>
      <dsp:spPr>
        <a:xfrm>
          <a:off x="4023367" y="2167377"/>
          <a:ext cx="2781263" cy="933515"/>
        </a:xfrm>
        <a:prstGeom prst="roundRect">
          <a:avLst>
            <a:gd name="adj" fmla="val 10000"/>
          </a:avLst>
        </a:prstGeom>
        <a:noFill/>
        <a:ln w="57150" cap="flat" cmpd="sng" algn="ctr">
          <a:solidFill>
            <a:srgbClr val="DA42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Calibri" panose="020F0502020204030204"/>
              <a:ea typeface="+mn-ea"/>
              <a:cs typeface="+mn-cs"/>
            </a:rPr>
            <a:t>Cooperation through Central Authority in each state </a:t>
          </a:r>
        </a:p>
      </dsp:txBody>
      <dsp:txXfrm>
        <a:off x="4050709" y="2194719"/>
        <a:ext cx="2726579" cy="878831"/>
      </dsp:txXfrm>
    </dsp:sp>
    <dsp:sp modelId="{284D46D1-5E9F-429E-9D41-76BF758B5E59}">
      <dsp:nvSpPr>
        <dsp:cNvPr id="0" name=""/>
        <dsp:cNvSpPr/>
      </dsp:nvSpPr>
      <dsp:spPr>
        <a:xfrm>
          <a:off x="4034731" y="3252653"/>
          <a:ext cx="2834169" cy="1307156"/>
        </a:xfrm>
        <a:prstGeom prst="roundRect">
          <a:avLst>
            <a:gd name="adj" fmla="val 10000"/>
          </a:avLst>
        </a:prstGeom>
        <a:noFill/>
        <a:ln w="57150" cap="flat" cmpd="sng" algn="ctr">
          <a:solidFill>
            <a:srgbClr val="DA42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Calibri" panose="020F0502020204030204"/>
              <a:ea typeface="+mn-ea"/>
              <a:cs typeface="+mn-cs"/>
            </a:rPr>
            <a:t>Information and Cooperation, assessment and other services depend on the country </a:t>
          </a:r>
        </a:p>
      </dsp:txBody>
      <dsp:txXfrm>
        <a:off x="4073016" y="3290938"/>
        <a:ext cx="2757599" cy="1230586"/>
      </dsp:txXfrm>
    </dsp:sp>
    <dsp:sp modelId="{A464DC41-1042-46B2-8C4F-43595C6B93E6}">
      <dsp:nvSpPr>
        <dsp:cNvPr id="0" name=""/>
        <dsp:cNvSpPr/>
      </dsp:nvSpPr>
      <dsp:spPr>
        <a:xfrm>
          <a:off x="7441676" y="0"/>
          <a:ext cx="3460625" cy="4800208"/>
        </a:xfrm>
        <a:prstGeom prst="roundRect">
          <a:avLst>
            <a:gd name="adj" fmla="val 10000"/>
          </a:avLst>
        </a:prstGeom>
        <a:solidFill>
          <a:sysClr val="window" lastClr="FFFFFF"/>
        </a:solidFill>
        <a:ln w="57150">
          <a:solidFill>
            <a:srgbClr val="572C52"/>
          </a:solid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a:solidFill>
                <a:srgbClr val="572C52"/>
              </a:solidFill>
              <a:latin typeface="Calibri" panose="020F0502020204030204"/>
              <a:ea typeface="+mn-ea"/>
              <a:cs typeface="+mn-cs"/>
            </a:rPr>
            <a:t>Embassies/ High Commissions</a:t>
          </a:r>
        </a:p>
      </dsp:txBody>
      <dsp:txXfrm>
        <a:off x="7483854" y="42178"/>
        <a:ext cx="3376269" cy="1355706"/>
      </dsp:txXfrm>
    </dsp:sp>
    <dsp:sp modelId="{3E41BCA3-E60B-406A-86A7-75D1C7E6ED53}">
      <dsp:nvSpPr>
        <dsp:cNvPr id="0" name=""/>
        <dsp:cNvSpPr/>
      </dsp:nvSpPr>
      <dsp:spPr>
        <a:xfrm>
          <a:off x="7734985" y="1325734"/>
          <a:ext cx="2839512" cy="820041"/>
        </a:xfrm>
        <a:prstGeom prst="roundRect">
          <a:avLst>
            <a:gd name="adj" fmla="val 10000"/>
          </a:avLst>
        </a:prstGeom>
        <a:solidFill>
          <a:schemeClr val="bg1"/>
        </a:solidFill>
        <a:ln w="57150" cap="flat" cmpd="sng" algn="ctr">
          <a:solidFill>
            <a:srgbClr val="DA42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Calibri" panose="020F0502020204030204"/>
              <a:ea typeface="+mn-ea"/>
              <a:cs typeface="+mn-cs"/>
            </a:rPr>
            <a:t>A country's diplomatic mission in a foreign country</a:t>
          </a:r>
        </a:p>
      </dsp:txBody>
      <dsp:txXfrm>
        <a:off x="7759003" y="1349752"/>
        <a:ext cx="2791476" cy="772005"/>
      </dsp:txXfrm>
    </dsp:sp>
    <dsp:sp modelId="{AC9AA847-B192-4946-A89C-ACE98C1B9A96}">
      <dsp:nvSpPr>
        <dsp:cNvPr id="0" name=""/>
        <dsp:cNvSpPr/>
      </dsp:nvSpPr>
      <dsp:spPr>
        <a:xfrm>
          <a:off x="7746031" y="2295746"/>
          <a:ext cx="2851915" cy="849913"/>
        </a:xfrm>
        <a:prstGeom prst="roundRect">
          <a:avLst>
            <a:gd name="adj" fmla="val 10000"/>
          </a:avLst>
        </a:prstGeom>
        <a:noFill/>
        <a:ln w="57150" cap="flat" cmpd="sng" algn="ctr">
          <a:solidFill>
            <a:srgbClr val="DA42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Calibri" panose="020F0502020204030204"/>
              <a:ea typeface="+mn-ea"/>
              <a:cs typeface="+mn-cs"/>
            </a:rPr>
            <a:t>Representing and supporting their nationals in another country</a:t>
          </a:r>
        </a:p>
      </dsp:txBody>
      <dsp:txXfrm>
        <a:off x="7770924" y="2320639"/>
        <a:ext cx="2802129" cy="800127"/>
      </dsp:txXfrm>
    </dsp:sp>
    <dsp:sp modelId="{2C615645-4B01-452D-8663-30636357F997}">
      <dsp:nvSpPr>
        <dsp:cNvPr id="0" name=""/>
        <dsp:cNvSpPr/>
      </dsp:nvSpPr>
      <dsp:spPr>
        <a:xfrm>
          <a:off x="7754516" y="3254057"/>
          <a:ext cx="2834944" cy="1305308"/>
        </a:xfrm>
        <a:prstGeom prst="roundRect">
          <a:avLst>
            <a:gd name="adj" fmla="val 10000"/>
          </a:avLst>
        </a:prstGeom>
        <a:noFill/>
        <a:ln w="57150" cap="flat" cmpd="sng" algn="ctr">
          <a:solidFill>
            <a:srgbClr val="DA426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Calibri" panose="020F0502020204030204"/>
              <a:ea typeface="+mn-ea"/>
              <a:cs typeface="+mn-cs"/>
            </a:rPr>
            <a:t>Generic information about laws, service, support and procedures in other country</a:t>
          </a:r>
        </a:p>
      </dsp:txBody>
      <dsp:txXfrm>
        <a:off x="7792747" y="3292288"/>
        <a:ext cx="2758482" cy="1228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EBD87-B121-40FE-BBE7-75C36593357C}">
      <dsp:nvSpPr>
        <dsp:cNvPr id="0" name=""/>
        <dsp:cNvSpPr/>
      </dsp:nvSpPr>
      <dsp:spPr>
        <a:xfrm>
          <a:off x="3816753" y="2439"/>
          <a:ext cx="1651791" cy="1651791"/>
        </a:xfrm>
        <a:prstGeom prst="ellipse">
          <a:avLst/>
        </a:prstGeom>
        <a:solidFill>
          <a:schemeClr val="accent5">
            <a:lumMod val="5000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Direct Liaison </a:t>
          </a:r>
        </a:p>
      </dsp:txBody>
      <dsp:txXfrm>
        <a:off x="4058652" y="244338"/>
        <a:ext cx="1167993" cy="1167993"/>
      </dsp:txXfrm>
    </dsp:sp>
    <dsp:sp modelId="{F4347DEA-13A2-485F-90B9-23A147EC54FF}">
      <dsp:nvSpPr>
        <dsp:cNvPr id="0" name=""/>
        <dsp:cNvSpPr/>
      </dsp:nvSpPr>
      <dsp:spPr>
        <a:xfrm rot="2160000">
          <a:off x="5415951" y="1270358"/>
          <a:ext cx="437484" cy="557479"/>
        </a:xfrm>
        <a:prstGeom prst="rightArrow">
          <a:avLst>
            <a:gd name="adj1" fmla="val 60000"/>
            <a:gd name="adj2" fmla="val 50000"/>
          </a:avLst>
        </a:prstGeom>
        <a:solidFill>
          <a:srgbClr val="E000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5428484" y="1343282"/>
        <a:ext cx="306239" cy="334487"/>
      </dsp:txXfrm>
    </dsp:sp>
    <dsp:sp modelId="{515E1573-287A-4FCB-91FB-0C231F502E1C}">
      <dsp:nvSpPr>
        <dsp:cNvPr id="0" name=""/>
        <dsp:cNvSpPr/>
      </dsp:nvSpPr>
      <dsp:spPr>
        <a:xfrm>
          <a:off x="5827042" y="1444759"/>
          <a:ext cx="1642888" cy="1681804"/>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1200"/>
            <a:t>UK Social Worker travelling overseas/ Joint Assessment</a:t>
          </a:r>
        </a:p>
        <a:p>
          <a:pPr marL="0" lvl="0" algn="ctr" defTabSz="711200">
            <a:lnSpc>
              <a:spcPct val="90000"/>
            </a:lnSpc>
            <a:spcBef>
              <a:spcPct val="0"/>
            </a:spcBef>
            <a:spcAft>
              <a:spcPct val="35000"/>
            </a:spcAft>
            <a:buNone/>
          </a:pPr>
          <a:endParaRPr lang="en-GB" sz="1200" kern="1200"/>
        </a:p>
      </dsp:txBody>
      <dsp:txXfrm>
        <a:off x="6067637" y="1691053"/>
        <a:ext cx="1161698" cy="1189216"/>
      </dsp:txXfrm>
    </dsp:sp>
    <dsp:sp modelId="{871BC2E1-DF91-4D08-94D8-93AD98BE583D}">
      <dsp:nvSpPr>
        <dsp:cNvPr id="0" name=""/>
        <dsp:cNvSpPr/>
      </dsp:nvSpPr>
      <dsp:spPr>
        <a:xfrm rot="6480000">
          <a:off x="6051323" y="3180528"/>
          <a:ext cx="431670" cy="557479"/>
        </a:xfrm>
        <a:prstGeom prst="rightArrow">
          <a:avLst>
            <a:gd name="adj1" fmla="val 60000"/>
            <a:gd name="adj2" fmla="val 50000"/>
          </a:avLst>
        </a:prstGeom>
        <a:solidFill>
          <a:srgbClr val="E000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6136083" y="3230443"/>
        <a:ext cx="302169" cy="334487"/>
      </dsp:txXfrm>
    </dsp:sp>
    <dsp:sp modelId="{9BE76AC7-3399-4D9D-ABC1-67AF3125B19C}">
      <dsp:nvSpPr>
        <dsp:cNvPr id="0" name=""/>
        <dsp:cNvSpPr/>
      </dsp:nvSpPr>
      <dsp:spPr>
        <a:xfrm>
          <a:off x="5056429" y="3817769"/>
          <a:ext cx="1651791" cy="1651791"/>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1200"/>
            <a:t>Prospective carer(s) travelling  to UK</a:t>
          </a:r>
        </a:p>
      </dsp:txBody>
      <dsp:txXfrm>
        <a:off x="5298328" y="4059668"/>
        <a:ext cx="1167993" cy="1167993"/>
      </dsp:txXfrm>
    </dsp:sp>
    <dsp:sp modelId="{225125C6-1260-44E9-BE07-9DE2ACF2A401}">
      <dsp:nvSpPr>
        <dsp:cNvPr id="0" name=""/>
        <dsp:cNvSpPr/>
      </dsp:nvSpPr>
      <dsp:spPr>
        <a:xfrm rot="10800000">
          <a:off x="4435758" y="4364925"/>
          <a:ext cx="438607" cy="557479"/>
        </a:xfrm>
        <a:prstGeom prst="rightArrow">
          <a:avLst>
            <a:gd name="adj1" fmla="val 60000"/>
            <a:gd name="adj2" fmla="val 50000"/>
          </a:avLst>
        </a:prstGeom>
        <a:solidFill>
          <a:srgbClr val="E000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4567340" y="4476421"/>
        <a:ext cx="307025" cy="334487"/>
      </dsp:txXfrm>
    </dsp:sp>
    <dsp:sp modelId="{B982A873-274E-46D8-8BAB-A011A5008D8F}">
      <dsp:nvSpPr>
        <dsp:cNvPr id="0" name=""/>
        <dsp:cNvSpPr/>
      </dsp:nvSpPr>
      <dsp:spPr>
        <a:xfrm>
          <a:off x="2577077" y="3817769"/>
          <a:ext cx="1651791" cy="1651791"/>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Remote assessments/ Complementary Assessment</a:t>
          </a:r>
        </a:p>
      </dsp:txBody>
      <dsp:txXfrm>
        <a:off x="2818976" y="4059668"/>
        <a:ext cx="1167993" cy="1167993"/>
      </dsp:txXfrm>
    </dsp:sp>
    <dsp:sp modelId="{BD3BD113-F8A0-45C6-9890-7CE098A96E4C}">
      <dsp:nvSpPr>
        <dsp:cNvPr id="0" name=""/>
        <dsp:cNvSpPr/>
      </dsp:nvSpPr>
      <dsp:spPr>
        <a:xfrm rot="15120000">
          <a:off x="2804424" y="3197729"/>
          <a:ext cx="438607" cy="557479"/>
        </a:xfrm>
        <a:prstGeom prst="rightArrow">
          <a:avLst>
            <a:gd name="adj1" fmla="val 60000"/>
            <a:gd name="adj2" fmla="val 50000"/>
          </a:avLst>
        </a:prstGeom>
        <a:solidFill>
          <a:srgbClr val="E000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2890546" y="3371796"/>
        <a:ext cx="307025" cy="334487"/>
      </dsp:txXfrm>
    </dsp:sp>
    <dsp:sp modelId="{7D9C75CC-E54D-4959-B411-8746F6BF9485}">
      <dsp:nvSpPr>
        <dsp:cNvPr id="0" name=""/>
        <dsp:cNvSpPr/>
      </dsp:nvSpPr>
      <dsp:spPr>
        <a:xfrm>
          <a:off x="1810915" y="1459765"/>
          <a:ext cx="1651791" cy="1651791"/>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Split Assessment</a:t>
          </a:r>
        </a:p>
      </dsp:txBody>
      <dsp:txXfrm>
        <a:off x="2052814" y="1701664"/>
        <a:ext cx="1167993" cy="1167993"/>
      </dsp:txXfrm>
    </dsp:sp>
    <dsp:sp modelId="{BC4AC00F-B53D-4EEC-975A-DDF02C841C83}">
      <dsp:nvSpPr>
        <dsp:cNvPr id="0" name=""/>
        <dsp:cNvSpPr/>
      </dsp:nvSpPr>
      <dsp:spPr>
        <a:xfrm rot="19440000">
          <a:off x="3410383" y="1285554"/>
          <a:ext cx="438607" cy="557479"/>
        </a:xfrm>
        <a:prstGeom prst="rightArrow">
          <a:avLst>
            <a:gd name="adj1" fmla="val 60000"/>
            <a:gd name="adj2" fmla="val 50000"/>
          </a:avLst>
        </a:prstGeom>
        <a:solidFill>
          <a:srgbClr val="DA426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422948" y="1435721"/>
        <a:ext cx="307025" cy="33448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98E38-02C3-4329-8D81-5D3F9C98A63F}" type="datetimeFigureOut">
              <a:rPr lang="en-GB" smtClean="0"/>
              <a:t>26/06/2025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769D1-5B27-407A-A00F-73ED988A60F3}" type="slidenum">
              <a:rPr lang="en-GB" smtClean="0"/>
              <a:t>‹#›</a:t>
            </a:fld>
            <a:endParaRPr lang="en-GB"/>
          </a:p>
        </p:txBody>
      </p:sp>
    </p:spTree>
    <p:extLst>
      <p:ext uri="{BB962C8B-B14F-4D97-AF65-F5344CB8AC3E}">
        <p14:creationId xmlns:p14="http://schemas.microsoft.com/office/powerpoint/2010/main" val="1683945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3769D1-5B27-407A-A00F-73ED988A60F3}" type="slidenum">
              <a:rPr lang="en-GB" smtClean="0"/>
              <a:t>1</a:t>
            </a:fld>
            <a:endParaRPr lang="en-GB"/>
          </a:p>
        </p:txBody>
      </p:sp>
    </p:spTree>
    <p:extLst>
      <p:ext uri="{BB962C8B-B14F-4D97-AF65-F5344CB8AC3E}">
        <p14:creationId xmlns:p14="http://schemas.microsoft.com/office/powerpoint/2010/main" val="1291149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00BF0-5A8B-9025-B9CE-28296ECCEF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86F3C-C82D-C8EA-986C-298721FC1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917EAD-FC88-C4A4-5C4B-7958E456BF8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E7DC22A-505C-604D-43DF-DC4544EB9D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769D1-5B27-407A-A00F-73ED988A60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77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02726-6838-4AB1-D459-4D9E937E2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3E6BC-82A3-CEF8-379E-E02514EE72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E8192-D73C-0668-6AFF-857A5A1224DF}"/>
              </a:ext>
            </a:extLst>
          </p:cNvPr>
          <p:cNvSpPr>
            <a:spLocks noGrp="1"/>
          </p:cNvSpPr>
          <p:nvPr>
            <p:ph type="body" idx="1"/>
          </p:nvPr>
        </p:nvSpPr>
        <p:spPr/>
        <p:txBody>
          <a:bodyPr/>
          <a:lstStyle/>
          <a:p>
            <a:r>
              <a:rPr lang="en-GB" dirty="0"/>
              <a:t>Go through 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Hague 96 (</a:t>
            </a:r>
            <a:r>
              <a:rPr lang="en-GB" sz="1200" b="0" i="0" kern="1200" dirty="0">
                <a:solidFill>
                  <a:schemeClr val="tx1"/>
                </a:solidFill>
                <a:effectLst/>
                <a:latin typeface="+mn-lt"/>
                <a:ea typeface="+mn-ea"/>
                <a:cs typeface="+mn-cs"/>
              </a:rPr>
              <a:t>The Hague Convention on parental responsibility and protection of children)</a:t>
            </a:r>
            <a:r>
              <a:rPr lang="en-GB" dirty="0"/>
              <a:t> – By </a:t>
            </a:r>
            <a:r>
              <a:rPr lang="en-US" dirty="0"/>
              <a:t>way of summary it is an international treaty which applies between the UK and a number of Contracting States worldwide, including all the EU Member States.</a:t>
            </a:r>
          </a:p>
          <a:p>
            <a:endParaRPr lang="en-GB" dirty="0"/>
          </a:p>
          <a:p>
            <a:pPr marL="228600" indent="-228600">
              <a:buAutoNum type="arabicPeriod"/>
            </a:pPr>
            <a:r>
              <a:rPr lang="en-GB" dirty="0"/>
              <a:t>Competent jurisdiction (Emergency or Substantive) - which country’s courts have the power to make decisions about a child, a matter of where the child is habitually resident </a:t>
            </a:r>
            <a:r>
              <a:rPr lang="en-GB" sz="1200" i="1" dirty="0"/>
              <a:t>the place which reflects some degree of integration by the child in a social and family environment</a:t>
            </a:r>
          </a:p>
          <a:p>
            <a:pPr marL="228600" indent="-228600">
              <a:buAutoNum type="arabicPeriod"/>
            </a:pPr>
            <a:r>
              <a:rPr lang="en-GB" sz="1200" i="0" dirty="0" err="1"/>
              <a:t>Coorperation</a:t>
            </a:r>
            <a:r>
              <a:rPr lang="en-GB" sz="1200" i="0" dirty="0"/>
              <a:t> through Hague 96</a:t>
            </a:r>
          </a:p>
          <a:p>
            <a:pPr marL="228600" indent="-228600">
              <a:buAutoNum type="arabicPeriod"/>
            </a:pPr>
            <a:r>
              <a:rPr lang="en-GB" i="0" dirty="0"/>
              <a:t>https://www.familylawweek.co.uk/judgments/leicester-city-council-v-s-2014-ewhc-1575-fam/ - </a:t>
            </a:r>
            <a:r>
              <a:rPr lang="en-GB" i="1" dirty="0"/>
              <a:t>demonstrates the need for a more structured approach when information or evidence is being sought from another jurisdiction and when local authorities, courts, or others are communicating with, or seeking to obtain the cooperation of, the relevant authorities in another Member State.</a:t>
            </a:r>
          </a:p>
          <a:p>
            <a:pPr marL="228600" indent="-228600">
              <a:buAutoNum type="arabicPeriod"/>
            </a:pPr>
            <a:r>
              <a:rPr lang="en-GB" i="0" dirty="0"/>
              <a:t>Notify embassy if a national is in care proceedings</a:t>
            </a:r>
          </a:p>
        </p:txBody>
      </p:sp>
      <p:sp>
        <p:nvSpPr>
          <p:cNvPr id="4" name="Slide Number Placeholder 3">
            <a:extLst>
              <a:ext uri="{FF2B5EF4-FFF2-40B4-BE49-F238E27FC236}">
                <a16:creationId xmlns:a16="http://schemas.microsoft.com/office/drawing/2014/main" id="{CE4C019C-F2AE-A653-43F2-82324F27754F}"/>
              </a:ext>
            </a:extLst>
          </p:cNvPr>
          <p:cNvSpPr>
            <a:spLocks noGrp="1"/>
          </p:cNvSpPr>
          <p:nvPr>
            <p:ph type="sldNum" sz="quarter" idx="5"/>
          </p:nvPr>
        </p:nvSpPr>
        <p:spPr/>
        <p:txBody>
          <a:bodyPr/>
          <a:lstStyle/>
          <a:p>
            <a:fld id="{553769D1-5B27-407A-A00F-73ED988A60F3}" type="slidenum">
              <a:rPr lang="en-GB" smtClean="0"/>
              <a:t>11</a:t>
            </a:fld>
            <a:endParaRPr lang="en-GB"/>
          </a:p>
        </p:txBody>
      </p:sp>
    </p:spTree>
    <p:extLst>
      <p:ext uri="{BB962C8B-B14F-4D97-AF65-F5344CB8AC3E}">
        <p14:creationId xmlns:p14="http://schemas.microsoft.com/office/powerpoint/2010/main" val="320738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Let’s now look at how you may be able to obtain assessments and information from other countries.</a:t>
            </a:r>
          </a:p>
          <a:p>
            <a:endParaRPr lang="en-US" dirty="0"/>
          </a:p>
          <a:p>
            <a:r>
              <a:rPr lang="en-US" dirty="0"/>
              <a:t>The key agencies involved in this process are listed here with a breakdown of who does what, as sometimes people are not sure about the difference between CFAB and the Central Authority. </a:t>
            </a:r>
          </a:p>
          <a:p>
            <a:endParaRPr lang="en-US" dirty="0"/>
          </a:p>
          <a:p>
            <a:r>
              <a:rPr lang="en-US" dirty="0"/>
              <a:t>Let's start with CFAB. As already mentioned, we are members of the ISS network and work on a voluntary basis with our partners world-wide. This can be in Hague or non-Hague countries to provide social work services.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Obtaining assessments overseas is also within the scope of the </a:t>
            </a:r>
            <a:r>
              <a:rPr lang="en-US" b="1" dirty="0"/>
              <a:t>Hague 1996 Convention</a:t>
            </a:r>
            <a:r>
              <a:rPr lang="en-US" dirty="0"/>
              <a:t>. Contracting countries to the Hague Convention designate a Central Authority, who cooperate with other Central Authorities to provide service such as assessments, welfare visits, alerting other countries to a child at risk as well as transferring jurisdiction and seeking consent to place a child in another country. More information on Hague 1996 can be found on our factsheet on our website </a:t>
            </a:r>
          </a:p>
          <a:p>
            <a:endParaRPr lang="en-US" dirty="0"/>
          </a:p>
          <a:p>
            <a:r>
              <a:rPr lang="en-US" dirty="0"/>
              <a:t>You may also have the option of liaising with the </a:t>
            </a:r>
            <a:r>
              <a:rPr lang="en-US" b="1" dirty="0"/>
              <a:t>embassy of the country</a:t>
            </a:r>
            <a:r>
              <a:rPr lang="en-US" dirty="0"/>
              <a:t>. FCDO have a list and contact details. Embassies can provide generic information on the laws and procedures of their country. They offer assistance and support to their citizens and they issue visas, passports and emergency travel documents for their citizens. If you are working with a British family in the other country the Foreign Commonwealth and Development Office may be able to assist depending on the circumstances. </a:t>
            </a:r>
          </a:p>
          <a:p>
            <a:endParaRPr lang="en-US" dirty="0"/>
          </a:p>
          <a:p>
            <a:endParaRPr lang="en-US" dirty="0"/>
          </a:p>
          <a:p>
            <a:pPr marL="171450" indent="-171450">
              <a:buFont typeface="Arial,Sans-Serif"/>
              <a:buChar char="•"/>
            </a:pPr>
            <a:endParaRPr lang="en-US" dirty="0"/>
          </a:p>
          <a:p>
            <a:endParaRPr lang="en-GB" dirty="0">
              <a:cs typeface="Calibri"/>
            </a:endParaRPr>
          </a:p>
        </p:txBody>
      </p:sp>
      <p:sp>
        <p:nvSpPr>
          <p:cNvPr id="4" name="Slide Number Placeholder 3"/>
          <p:cNvSpPr>
            <a:spLocks noGrp="1"/>
          </p:cNvSpPr>
          <p:nvPr>
            <p:ph type="sldNum" sz="quarter" idx="5"/>
          </p:nvPr>
        </p:nvSpPr>
        <p:spPr/>
        <p:txBody>
          <a:bodyPr/>
          <a:lstStyle/>
          <a:p>
            <a:fld id="{553769D1-5B27-407A-A00F-73ED988A60F3}" type="slidenum">
              <a:rPr lang="en-GB" smtClean="0"/>
              <a:t>12</a:t>
            </a:fld>
            <a:endParaRPr lang="en-GB"/>
          </a:p>
        </p:txBody>
      </p:sp>
    </p:spTree>
    <p:extLst>
      <p:ext uri="{BB962C8B-B14F-4D97-AF65-F5344CB8AC3E}">
        <p14:creationId xmlns:p14="http://schemas.microsoft.com/office/powerpoint/2010/main" val="3162364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GB" dirty="0"/>
              <a:t>I want to focus now more closely at how CFAB may be able to assist with the process. : </a:t>
            </a:r>
          </a:p>
          <a:p>
            <a:pPr lvl="0"/>
            <a:endParaRPr lang="en-GB" dirty="0"/>
          </a:p>
          <a:p>
            <a:pPr lvl="0"/>
            <a:endParaRPr lang="en-GB" dirty="0"/>
          </a:p>
          <a:p>
            <a:pPr lvl="0"/>
            <a:r>
              <a:rPr lang="en-GB" dirty="0"/>
              <a:t>As mentioned CFAB can ask ISS network members to complete assessments in the country they are based in. Depending on the country these members can be Charities like us, a Central Authority or statutory agency./ ISW</a:t>
            </a:r>
          </a:p>
          <a:p>
            <a:pPr lvl="0"/>
            <a:endParaRPr lang="en-GB" dirty="0"/>
          </a:p>
          <a:p>
            <a:pPr lvl="0"/>
            <a:r>
              <a:rPr lang="en-GB" dirty="0"/>
              <a:t>Some of our ISW based overseas have worked in the UK previously, and they can provide comprehensive assessments which are informed by the local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CFAB have partners globally and not just 1996 Hague Convention contracting states, which means we are able to offer services in a wider range of countries.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a small charity and charge a fee for all our services and costs would need to be agreed prior to us making a referral abroad.  Cambridgeshire and Peterborough has a membership arrangement with CFAB to ensure cases are progressed quicker. Cambridgeshire and Peterborough have a membership.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lvl="0"/>
            <a:r>
              <a:rPr lang="en-GB" dirty="0"/>
              <a:t>As all our assessments are completed by workers in the country the assessments will be culturally-relevant. The carer can be assessed in their language and in their community. </a:t>
            </a:r>
          </a:p>
          <a:p>
            <a:pPr lvl="0"/>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timescales to complete assessments will vary depending on the country and who we work with, but we are usually able to advice based on our experience and can give you a more specific timeframe once the case has been referred.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should be mindful that the statutory agency in the country concerned may need to complete their own assessment – this is particularly relevant in Hague countries should you later need to seek consent for placement; but also non-Hague Countries like Tanzania and Zimbabwe (as advised by our statutory partner there).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lvl="0"/>
            <a:r>
              <a:rPr lang="en-GB" dirty="0"/>
              <a:t>The assessments we receive vary greatly, but we are transparent about this at the outset based on our previous experience of working with the country. </a:t>
            </a:r>
          </a:p>
          <a:p>
            <a:pPr lvl="0"/>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52D8-3C08-4195-A63A-150C74BB3E6D}" type="slidenum">
              <a:rPr kumimoji="0" lang="en-GB" sz="1200" b="0" i="0" u="none" strike="noStrike" kern="1200" cap="none" spc="0" normalizeH="0" baseline="0" noProof="0" smtClean="0">
                <a:ln>
                  <a:noFill/>
                </a:ln>
                <a:solidFill>
                  <a:srgbClr val="000000"/>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000000"/>
              </a:solidFill>
              <a:effectLst/>
              <a:uLnTx/>
              <a:uFillTx/>
              <a:latin typeface="Aptos"/>
              <a:ea typeface="+mn-ea"/>
              <a:cs typeface="+mn-cs"/>
            </a:endParaRPr>
          </a:p>
        </p:txBody>
      </p:sp>
    </p:spTree>
    <p:extLst>
      <p:ext uri="{BB962C8B-B14F-4D97-AF65-F5344CB8AC3E}">
        <p14:creationId xmlns:p14="http://schemas.microsoft.com/office/powerpoint/2010/main" val="447368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D763E-5F39-25A0-7F41-D067C720D86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440A4FB-C717-E589-1A64-AD9C0270D9FC}"/>
              </a:ext>
            </a:extLst>
          </p:cNvPr>
          <p:cNvSpPr txBox="1">
            <a:spLocks noGrp="1"/>
          </p:cNvSpPr>
          <p:nvPr>
            <p:ph type="body" sz="quarter" idx="1"/>
          </p:nvPr>
        </p:nvSpPr>
        <p:spPr/>
        <p:txBody>
          <a:bodyPr/>
          <a:lstStyle/>
          <a:p>
            <a:pPr lvl="0"/>
            <a:r>
              <a:rPr lang="en-GB" dirty="0"/>
              <a:t>Other than using the Central Authority or CFAB to obtain an overseas assessment, there are other ways- for example, </a:t>
            </a:r>
          </a:p>
          <a:p>
            <a:pPr lvl="0"/>
            <a:endParaRPr lang="en-GB" dirty="0"/>
          </a:p>
          <a:p>
            <a:pPr marL="228600" lvl="0" indent="-228600">
              <a:buAutoNum type="arabicPeriod"/>
            </a:pPr>
            <a:r>
              <a:rPr lang="en-GB" dirty="0"/>
              <a:t>You could establish direct co-operation with the relevant statutory agency overseas responsible for child protection or child welfare.</a:t>
            </a:r>
          </a:p>
          <a:p>
            <a:pPr marL="228600" lvl="0" indent="-228600">
              <a:buAutoNum type="arabicPeriod"/>
            </a:pPr>
            <a:endParaRPr lang="en-GB" dirty="0"/>
          </a:p>
          <a:p>
            <a:pPr lvl="0"/>
            <a:r>
              <a:rPr lang="en-GB" dirty="0"/>
              <a:t>2. As for Social workers travelling overseas to conduct assessments – we know that this still happen and really we understand why it does because of the real challenges of cross-border assessments -  but there are a number of issues to consider about this and the main one is around the legality of a social worker practising in the other country. To take the example of South Africa, we know from our partner there that it is illegal for a social worker to practice in South Africa without being licenced and regulated by the relevant professional body there, so there is the potential for a criminal offence.  </a:t>
            </a:r>
          </a:p>
          <a:p>
            <a:pPr lvl="0"/>
            <a:r>
              <a:rPr lang="en-GB" dirty="0"/>
              <a:t>There are also issues around the </a:t>
            </a:r>
            <a:r>
              <a:rPr lang="en-GB" b="1" dirty="0"/>
              <a:t>ethics and risks </a:t>
            </a:r>
            <a:r>
              <a:rPr lang="en-GB" dirty="0"/>
              <a:t>for a UK social worker of doing this, as well as the importance of </a:t>
            </a:r>
            <a:r>
              <a:rPr lang="en-GB" b="1" dirty="0"/>
              <a:t>having contextual/ cultural knowledge </a:t>
            </a:r>
            <a:r>
              <a:rPr lang="en-GB" dirty="0"/>
              <a:t>to apply to the assessment. We have developed a factsheet on these issues which can be found on our website</a:t>
            </a:r>
          </a:p>
          <a:p>
            <a:pPr lvl="0"/>
            <a:endParaRPr lang="en-GB" dirty="0"/>
          </a:p>
          <a:p>
            <a:pPr lvl="0"/>
            <a:r>
              <a:rPr lang="en-GB" dirty="0"/>
              <a:t>3. Another method we often see is a potential carer travelling to the UK for further assessment. This can facilitate an observation of a child and their prospective carer albeit in an environment which may be quite different from the actual placement environment. And it won’t always be possible for practical reasons for a carer to do this. In particular we have seen potential carers having real difficulties in accessing a </a:t>
            </a:r>
            <a:r>
              <a:rPr lang="en-GB" dirty="0" err="1"/>
              <a:t>vistor’s</a:t>
            </a:r>
            <a:r>
              <a:rPr lang="en-GB" dirty="0"/>
              <a:t> visa to come to the UK for this purpose. If it is contemplated, we would suggest that arrangements are put in place as early as possible.</a:t>
            </a:r>
          </a:p>
          <a:p>
            <a:pPr lvl="0"/>
            <a:endParaRPr lang="en-GB" dirty="0"/>
          </a:p>
          <a:p>
            <a:pPr lvl="0"/>
            <a:r>
              <a:rPr lang="en-GB" dirty="0"/>
              <a:t>4. Remote assessments we have seen increasingly post –Covid. The challenge here is that they may not capture the local context for the assessment and furthermore it may not be possible to verify precisely what is being seen on the screen. Caution needs to be applied if that method is being used in isolation. </a:t>
            </a:r>
          </a:p>
          <a:p>
            <a:pPr lvl="0"/>
            <a:endParaRPr lang="en-GB" dirty="0"/>
          </a:p>
          <a:p>
            <a:pPr lvl="0"/>
            <a:r>
              <a:rPr lang="en-GB" dirty="0"/>
              <a:t>5. Split assessments is another possibility where part of the social work assessment is done by the UK social worker virtually and some part is completed by a social worker in the UK, which would allow for local resources, home conditions and access to services to be considered. </a:t>
            </a:r>
          </a:p>
          <a:p>
            <a:pPr lvl="0"/>
            <a:endParaRPr lang="en-GB" dirty="0"/>
          </a:p>
          <a:p>
            <a:pPr lvl="0"/>
            <a:r>
              <a:rPr lang="en-GB" b="1" dirty="0"/>
              <a:t>It may be necessary to use more than one method to assess a prospective carer overseas in order to obtain an assessment which is both culturally relevant and legally compliant.</a:t>
            </a:r>
          </a:p>
        </p:txBody>
      </p:sp>
      <p:sp>
        <p:nvSpPr>
          <p:cNvPr id="4" name="Slide Number Placeholder 3">
            <a:extLst>
              <a:ext uri="{FF2B5EF4-FFF2-40B4-BE49-F238E27FC236}">
                <a16:creationId xmlns:a16="http://schemas.microsoft.com/office/drawing/2014/main" id="{C0B84660-07A6-1ABC-2505-FD20A9587D0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7139D5-926E-462E-B90B-DFFB5CDAF960}" type="slidenum">
              <a:t>14</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7A947-C892-5A85-8989-14C52AD8D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51E0C-DFD2-ED7F-09AA-0E592B1E9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22DE6-97B2-2552-4DAA-A170A608AAB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6E6208-2E2F-5397-E883-21EDE8D57503}"/>
              </a:ext>
            </a:extLst>
          </p:cNvPr>
          <p:cNvSpPr>
            <a:spLocks noGrp="1"/>
          </p:cNvSpPr>
          <p:nvPr>
            <p:ph type="sldNum" sz="quarter" idx="5"/>
          </p:nvPr>
        </p:nvSpPr>
        <p:spPr/>
        <p:txBody>
          <a:bodyPr/>
          <a:lstStyle/>
          <a:p>
            <a:fld id="{553769D1-5B27-407A-A00F-73ED988A60F3}" type="slidenum">
              <a:rPr lang="en-GB" smtClean="0"/>
              <a:t>15</a:t>
            </a:fld>
            <a:endParaRPr lang="en-GB"/>
          </a:p>
        </p:txBody>
      </p:sp>
    </p:spTree>
    <p:extLst>
      <p:ext uri="{BB962C8B-B14F-4D97-AF65-F5344CB8AC3E}">
        <p14:creationId xmlns:p14="http://schemas.microsoft.com/office/powerpoint/2010/main" val="3848400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90A35-8931-9529-12C2-997B74E1B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FA2F1-07EB-4234-9CB1-BDDEA21714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3602F-1D0F-57A7-1784-352998FB7D00}"/>
              </a:ext>
            </a:extLst>
          </p:cNvPr>
          <p:cNvSpPr>
            <a:spLocks noGrp="1"/>
          </p:cNvSpPr>
          <p:nvPr>
            <p:ph type="body" idx="1"/>
          </p:nvPr>
        </p:nvSpPr>
        <p:spPr/>
        <p:txBody>
          <a:bodyPr/>
          <a:lstStyle/>
          <a:p>
            <a:r>
              <a:rPr lang="en-GB" dirty="0"/>
              <a:t>USA and Canada</a:t>
            </a:r>
          </a:p>
        </p:txBody>
      </p:sp>
      <p:sp>
        <p:nvSpPr>
          <p:cNvPr id="4" name="Slide Number Placeholder 3">
            <a:extLst>
              <a:ext uri="{FF2B5EF4-FFF2-40B4-BE49-F238E27FC236}">
                <a16:creationId xmlns:a16="http://schemas.microsoft.com/office/drawing/2014/main" id="{602D8CA8-3E48-1AF9-80D6-CA02FED1B08B}"/>
              </a:ext>
            </a:extLst>
          </p:cNvPr>
          <p:cNvSpPr>
            <a:spLocks noGrp="1"/>
          </p:cNvSpPr>
          <p:nvPr>
            <p:ph type="sldNum" sz="quarter" idx="5"/>
          </p:nvPr>
        </p:nvSpPr>
        <p:spPr/>
        <p:txBody>
          <a:bodyPr/>
          <a:lstStyle/>
          <a:p>
            <a:fld id="{553769D1-5B27-407A-A00F-73ED988A60F3}" type="slidenum">
              <a:rPr lang="en-GB" smtClean="0"/>
              <a:t>16</a:t>
            </a:fld>
            <a:endParaRPr lang="en-GB"/>
          </a:p>
        </p:txBody>
      </p:sp>
    </p:spTree>
    <p:extLst>
      <p:ext uri="{BB962C8B-B14F-4D97-AF65-F5344CB8AC3E}">
        <p14:creationId xmlns:p14="http://schemas.microsoft.com/office/powerpoint/2010/main" val="4281888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a:p>
            <a:r>
              <a:rPr lang="fr-CA" dirty="0"/>
              <a:t>This </a:t>
            </a:r>
            <a:r>
              <a:rPr lang="fr-CA" dirty="0" err="1"/>
              <a:t>also</a:t>
            </a:r>
            <a:r>
              <a:rPr lang="fr-CA" dirty="0"/>
              <a:t> </a:t>
            </a:r>
            <a:r>
              <a:rPr lang="fr-CA" dirty="0" err="1"/>
              <a:t>applies</a:t>
            </a:r>
            <a:r>
              <a:rPr lang="fr-CA" dirty="0"/>
              <a:t> to Canada. </a:t>
            </a:r>
          </a:p>
          <a:p>
            <a:r>
              <a:rPr lang="fr-CA" dirty="0"/>
              <a:t>An </a:t>
            </a:r>
            <a:r>
              <a:rPr lang="fr-CA" dirty="0" err="1"/>
              <a:t>example</a:t>
            </a:r>
            <a:r>
              <a:rPr lang="fr-CA" dirty="0"/>
              <a:t> of how immigration can </a:t>
            </a:r>
            <a:r>
              <a:rPr lang="fr-CA" dirty="0" err="1"/>
              <a:t>determine</a:t>
            </a:r>
            <a:r>
              <a:rPr lang="fr-CA" dirty="0"/>
              <a:t> </a:t>
            </a:r>
            <a:r>
              <a:rPr lang="fr-CA" dirty="0" err="1"/>
              <a:t>what</a:t>
            </a:r>
            <a:r>
              <a:rPr lang="fr-CA" dirty="0"/>
              <a:t> </a:t>
            </a:r>
            <a:r>
              <a:rPr lang="fr-CA" dirty="0" err="1"/>
              <a:t>assessments</a:t>
            </a:r>
            <a:r>
              <a:rPr lang="fr-CA" dirty="0"/>
              <a:t> </a:t>
            </a:r>
            <a:r>
              <a:rPr lang="fr-CA" dirty="0" err="1"/>
              <a:t>need</a:t>
            </a:r>
            <a:r>
              <a:rPr lang="fr-CA" dirty="0"/>
              <a:t> to </a:t>
            </a:r>
            <a:r>
              <a:rPr lang="fr-CA" dirty="0" err="1"/>
              <a:t>take</a:t>
            </a:r>
            <a:r>
              <a:rPr lang="fr-CA" dirty="0"/>
              <a:t> place. </a:t>
            </a:r>
          </a:p>
          <a:p>
            <a:endParaRPr lang="fr-CA" dirty="0"/>
          </a:p>
          <a:p>
            <a:r>
              <a:rPr lang="fr-CA" dirty="0" err="1"/>
              <a:t>may</a:t>
            </a:r>
            <a:r>
              <a:rPr lang="fr-CA" dirty="0"/>
              <a:t> have to go </a:t>
            </a:r>
            <a:r>
              <a:rPr lang="fr-CA" dirty="0" err="1"/>
              <a:t>through</a:t>
            </a:r>
            <a:r>
              <a:rPr lang="fr-CA" dirty="0"/>
              <a:t> the International Adoption route </a:t>
            </a:r>
            <a:r>
              <a:rPr lang="fr-CA" dirty="0" err="1"/>
              <a:t>depending</a:t>
            </a:r>
            <a:r>
              <a:rPr lang="fr-CA" dirty="0"/>
              <a:t> on the immigration </a:t>
            </a:r>
            <a:r>
              <a:rPr lang="fr-CA" dirty="0" err="1"/>
              <a:t>status</a:t>
            </a:r>
            <a:r>
              <a:rPr lang="fr-CA" dirty="0"/>
              <a:t> of the </a:t>
            </a:r>
            <a:r>
              <a:rPr lang="fr-CA" dirty="0" err="1"/>
              <a:t>child</a:t>
            </a:r>
            <a:r>
              <a:rPr lang="fr-CA" dirty="0"/>
              <a:t> and/ or prospective </a:t>
            </a:r>
            <a:r>
              <a:rPr lang="fr-CA" dirty="0" err="1"/>
              <a:t>carer</a:t>
            </a:r>
            <a:r>
              <a:rPr lang="fr-CA" dirty="0"/>
              <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769D1-5B27-407A-A00F-73ED988A60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795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summarised here some of the guidance on overseas assessments here. The idea is that we should be seeking assessments which are legally compliant and culturally relevant. That is not easy.</a:t>
            </a:r>
          </a:p>
          <a:p>
            <a:endParaRPr lang="en-GB" dirty="0"/>
          </a:p>
          <a:p>
            <a:r>
              <a:rPr lang="en-GB" dirty="0"/>
              <a:t>Legally compliant can mean compliant with domestic law and the law of the country where the assessment is being completed.</a:t>
            </a:r>
          </a:p>
          <a:p>
            <a:endParaRPr lang="en-GB" dirty="0"/>
          </a:p>
          <a:p>
            <a:r>
              <a:rPr lang="en-GB" dirty="0"/>
              <a:t>It further emphasises that social workers should be engaging with professional colleagues in other countries to ensure that assessments are holistic, unless to do so would place the children or family at a risk of danger.. </a:t>
            </a:r>
          </a:p>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769D1-5B27-407A-A00F-73ED988A60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554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E9CD5-2E15-A492-0BC5-4680F8249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E1F51-64C1-C7AD-D3AD-26B132E6E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ED184-6CE1-DD28-1A4A-12B41B5095E0}"/>
              </a:ext>
            </a:extLst>
          </p:cNvPr>
          <p:cNvSpPr>
            <a:spLocks noGrp="1"/>
          </p:cNvSpPr>
          <p:nvPr>
            <p:ph type="body" idx="1"/>
          </p:nvPr>
        </p:nvSpPr>
        <p:spPr/>
        <p:txBody>
          <a:bodyPr/>
          <a:lstStyle/>
          <a:p>
            <a:r>
              <a:rPr lang="en-GB" dirty="0"/>
              <a:t>As Recorder Samuels – sitting as a deputy High Court Judge - pointed out in the case of Re K T and U, it may be necessary to use multiple methods to achieve this. I agree with this approach and it is something that we advocate for at CFAB.</a:t>
            </a:r>
          </a:p>
          <a:p>
            <a:endParaRPr lang="en-GB" dirty="0">
              <a:cs typeface="Calibri"/>
            </a:endParaRPr>
          </a:p>
          <a:p>
            <a:r>
              <a:rPr lang="en-GB" dirty="0">
                <a:cs typeface="Calibri"/>
              </a:rPr>
              <a:t>2 days ago, we (CFAB CEO) was part of a Family Group Coordinators meeting, to try to better understand how overseas family members are included in their methodology and a social worker from a UKLA gave a fascinating case study of including a Zimbabwean family in FGC as the UK and subsequent CFAB assessment was not culturally robust enough to help them make a decision. </a:t>
            </a:r>
            <a:r>
              <a:rPr lang="en-GB" sz="1200" i="1" kern="1200" dirty="0">
                <a:solidFill>
                  <a:schemeClr val="tx1"/>
                </a:solidFill>
                <a:effectLst/>
                <a:latin typeface="+mn-lt"/>
                <a:ea typeface="+mn-ea"/>
                <a:cs typeface="+mn-cs"/>
              </a:rPr>
              <a:t>FGC gave richer, deeper knowledge and access to cultural and family life.  Without the FGC, the assessment would not have been enough to support a placement decision</a:t>
            </a:r>
            <a:endParaRPr lang="en-GB" dirty="0">
              <a:cs typeface="Calibri"/>
            </a:endParaRPr>
          </a:p>
        </p:txBody>
      </p:sp>
      <p:sp>
        <p:nvSpPr>
          <p:cNvPr id="4" name="Slide Number Placeholder 3">
            <a:extLst>
              <a:ext uri="{FF2B5EF4-FFF2-40B4-BE49-F238E27FC236}">
                <a16:creationId xmlns:a16="http://schemas.microsoft.com/office/drawing/2014/main" id="{7FE340FF-3A40-CEBC-8B64-2A8ABB5657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769D1-5B27-407A-A00F-73ED988A60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71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D0A5E-ED0D-9F80-51F5-B7E6030BE4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1C1AD7-8092-6159-A5BD-78DB32F81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7B12BC-2779-5689-0D8F-E193867E783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3688DA4-0726-D75A-6D05-C7B7E0598712}"/>
              </a:ext>
            </a:extLst>
          </p:cNvPr>
          <p:cNvSpPr>
            <a:spLocks noGrp="1"/>
          </p:cNvSpPr>
          <p:nvPr>
            <p:ph type="sldNum" sz="quarter" idx="5"/>
          </p:nvPr>
        </p:nvSpPr>
        <p:spPr/>
        <p:txBody>
          <a:bodyPr/>
          <a:lstStyle/>
          <a:p>
            <a:fld id="{553769D1-5B27-407A-A00F-73ED988A60F3}" type="slidenum">
              <a:rPr lang="en-GB" smtClean="0"/>
              <a:t>2</a:t>
            </a:fld>
            <a:endParaRPr lang="en-GB"/>
          </a:p>
        </p:txBody>
      </p:sp>
    </p:spTree>
    <p:extLst>
      <p:ext uri="{BB962C8B-B14F-4D97-AF65-F5344CB8AC3E}">
        <p14:creationId xmlns:p14="http://schemas.microsoft.com/office/powerpoint/2010/main" val="3515851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88B9A-80F4-82A6-71BD-4B1704759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1BFD8A-F543-356C-E00F-5476998290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D1062-875D-BF98-E8DA-E77D610A9733}"/>
              </a:ext>
            </a:extLst>
          </p:cNvPr>
          <p:cNvSpPr>
            <a:spLocks noGrp="1"/>
          </p:cNvSpPr>
          <p:nvPr>
            <p:ph type="body" idx="1"/>
          </p:nvPr>
        </p:nvSpPr>
        <p:spPr/>
        <p:txBody>
          <a:bodyPr/>
          <a:lstStyle/>
          <a:p>
            <a:r>
              <a:rPr lang="en-GB" baseline="0" dirty="0"/>
              <a:t>from our experience, many countries require the Article 33 consent procedure to be complied with for kinship placements – including under a special guardianship order.</a:t>
            </a:r>
          </a:p>
          <a:p>
            <a:endParaRPr lang="en-GB" baseline="0" dirty="0"/>
          </a:p>
          <a:p>
            <a:r>
              <a:rPr lang="en-GB" baseline="0" dirty="0"/>
              <a:t>Unhelpfully, the DfE guidance says that Article 33 consent is not required for special guardianship placements</a:t>
            </a:r>
            <a:endParaRPr lang="en-GB" dirty="0"/>
          </a:p>
        </p:txBody>
      </p:sp>
      <p:sp>
        <p:nvSpPr>
          <p:cNvPr id="4" name="Slide Number Placeholder 3">
            <a:extLst>
              <a:ext uri="{FF2B5EF4-FFF2-40B4-BE49-F238E27FC236}">
                <a16:creationId xmlns:a16="http://schemas.microsoft.com/office/drawing/2014/main" id="{B4105C17-F3F9-4D60-632E-F52F18A7E7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769D1-5B27-407A-A00F-73ED988A60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401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5BF17-992F-0A0E-6EBC-3069A6FC7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DE756-928C-3826-0C06-CB2C6180BA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2E6318-2F57-780F-9815-AC50BDF8477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429E7F1-C2DF-BAAA-D73D-70A6DF2A9B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769D1-5B27-407A-A00F-73ED988A60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692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64401-5737-100B-CD89-A266921B8B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3B125-7136-80D7-2628-505BD6651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3C4E99-9FD1-972E-5792-D3733F392180}"/>
              </a:ext>
            </a:extLst>
          </p:cNvPr>
          <p:cNvSpPr>
            <a:spLocks noGrp="1"/>
          </p:cNvSpPr>
          <p:nvPr>
            <p:ph type="body" idx="1"/>
          </p:nvPr>
        </p:nvSpPr>
        <p:spPr/>
        <p:txBody>
          <a:bodyPr/>
          <a:lstStyle/>
          <a:p>
            <a:r>
              <a:rPr lang="en-GB" dirty="0"/>
              <a:t>Advice how to get legal advice.</a:t>
            </a:r>
          </a:p>
          <a:p>
            <a:r>
              <a:rPr lang="en-GB" dirty="0"/>
              <a:t>CFAB</a:t>
            </a:r>
          </a:p>
          <a:p>
            <a:r>
              <a:rPr lang="en-GB" sz="1200" b="0" kern="1200" dirty="0">
                <a:solidFill>
                  <a:schemeClr val="tx1"/>
                </a:solidFill>
                <a:effectLst/>
                <a:latin typeface="+mn-lt"/>
                <a:ea typeface="+mn-ea"/>
                <a:cs typeface="+mn-cs"/>
              </a:rPr>
              <a:t>The International Family Law Group </a:t>
            </a:r>
          </a:p>
          <a:p>
            <a:r>
              <a:rPr lang="en-GB" sz="1200" b="0" kern="1200" dirty="0">
                <a:solidFill>
                  <a:schemeClr val="tx1"/>
                </a:solidFill>
                <a:effectLst/>
                <a:latin typeface="+mn-lt"/>
                <a:ea typeface="+mn-ea"/>
                <a:cs typeface="+mn-cs"/>
              </a:rPr>
              <a:t>International Academy of Family Lawyers (www.IAFL.com)</a:t>
            </a:r>
            <a:endParaRPr lang="en-GB" b="0" dirty="0"/>
          </a:p>
          <a:p>
            <a:r>
              <a:rPr lang="en-GB" dirty="0"/>
              <a:t>FCDO list of English-speaking lawyers for British Nationals</a:t>
            </a:r>
          </a:p>
          <a:p>
            <a:r>
              <a:rPr lang="en-GB" dirty="0"/>
              <a:t>Country Embassy may provide a list of lawyers</a:t>
            </a:r>
          </a:p>
          <a:p>
            <a:endParaRPr lang="en-GB" dirty="0"/>
          </a:p>
        </p:txBody>
      </p:sp>
      <p:sp>
        <p:nvSpPr>
          <p:cNvPr id="4" name="Slide Number Placeholder 3">
            <a:extLst>
              <a:ext uri="{FF2B5EF4-FFF2-40B4-BE49-F238E27FC236}">
                <a16:creationId xmlns:a16="http://schemas.microsoft.com/office/drawing/2014/main" id="{A8EF2B86-88B7-FC5B-E934-FB99CE6DBC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769D1-5B27-407A-A00F-73ED988A60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438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3769D1-5B27-407A-A00F-73ED988A60F3}" type="slidenum">
              <a:rPr lang="en-GB" smtClean="0"/>
              <a:t>23</a:t>
            </a:fld>
            <a:endParaRPr lang="en-GB"/>
          </a:p>
        </p:txBody>
      </p:sp>
    </p:spTree>
    <p:extLst>
      <p:ext uri="{BB962C8B-B14F-4D97-AF65-F5344CB8AC3E}">
        <p14:creationId xmlns:p14="http://schemas.microsoft.com/office/powerpoint/2010/main" val="3261497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So first things first.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We must recognise that Social work can take many forms and is differently understood in different parts of the world, although having the same aim of advancing the causes of the vulnerable, promoting social justice, equality, fairness and human rights.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For some, formal social work is non-existent,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For others, it means development and community work,  Or resource provision,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Some social workers work in very resource-constrained environments, and part of their core strengths is creative problem-solving and as they have no choice but to derive innovative approaches to service delivery.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ptos" panose="020B0004020202020204" pitchFamily="34" charset="0"/>
                <a:ea typeface="Aptos" panose="020B0004020202020204" pitchFamily="34" charset="0"/>
                <a:cs typeface="Times New Roman" panose="02020603050405020304" pitchFamily="18" charset="0"/>
              </a:rPr>
              <a:t>Their experience and understanding of social work moulds the prospective carer’s expectations and engagement with the social worker.</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Lastly, in some places there is NO foster care system, due to the concept of Ubuntu, which… </a:t>
            </a:r>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52D8-3C08-4195-A63A-150C74BB3E6D}" type="slidenum">
              <a:rPr kumimoji="0" lang="en-GB" sz="1200" b="0" i="0" u="none" strike="noStrike" kern="1200" cap="none" spc="0" normalizeH="0" baseline="0" noProof="0" smtClean="0">
                <a:ln>
                  <a:noFill/>
                </a:ln>
                <a:solidFill>
                  <a:srgbClr val="000000"/>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srgbClr val="000000"/>
              </a:solidFill>
              <a:effectLst/>
              <a:uLnTx/>
              <a:uFillTx/>
              <a:latin typeface="Aptos"/>
              <a:ea typeface="+mn-ea"/>
              <a:cs typeface="+mn-cs"/>
            </a:endParaRPr>
          </a:p>
        </p:txBody>
      </p:sp>
    </p:spTree>
    <p:extLst>
      <p:ext uri="{BB962C8B-B14F-4D97-AF65-F5344CB8AC3E}">
        <p14:creationId xmlns:p14="http://schemas.microsoft.com/office/powerpoint/2010/main" val="3193991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E4215-F48A-065D-403E-3BC74CB6E1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354051-A559-E308-20E7-6623CCB2406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2681F1A-BE46-FB6D-E84F-86CACA4B2058}"/>
              </a:ext>
            </a:extLst>
          </p:cNvPr>
          <p:cNvSpPr>
            <a:spLocks noGrp="1"/>
          </p:cNvSpPr>
          <p:nvPr>
            <p:ph type="body" idx="1"/>
          </p:nvPr>
        </p:nvSpPr>
        <p:spPr/>
        <p:txBody>
          <a:bodyPr/>
          <a:lstStyle/>
          <a:p>
            <a:r>
              <a:rPr lang="en-GB" sz="1800" i="0" dirty="0"/>
              <a:t>Ubuntu </a:t>
            </a:r>
            <a:r>
              <a:rPr lang="en-GB" sz="1800" i="1" dirty="0"/>
              <a:t>made more popular during the Black Lives Matter movement (is Bantu, meaning - I am, because we are); A village raises a child, so it is the responsibility and duty of family members to care for the child.</a:t>
            </a:r>
          </a:p>
          <a:p>
            <a:endParaRPr lang="en-GB" sz="1800" i="1" dirty="0"/>
          </a:p>
          <a:p>
            <a:r>
              <a:rPr lang="en-GB" sz="1800" i="0" dirty="0"/>
              <a:t>Other indigenous concepts include:</a:t>
            </a:r>
          </a:p>
          <a:p>
            <a:endParaRPr lang="en-GB" sz="1800" i="0" dirty="0"/>
          </a:p>
          <a:p>
            <a:r>
              <a:rPr lang="en-GB" sz="1800" i="0" dirty="0"/>
              <a:t>IKIBIRI (a Kirundi word –a Bantu language spoken in Burundi) that means “working together” or “coming together”. So, communities will rally together and support one another with the aim of achieving a common goal. This is practised for community sanitation, for financial aid, for life events like weddings and funerals, for farming and harvesting, and no surprise – for </a:t>
            </a:r>
            <a:r>
              <a:rPr lang="en-GB" sz="1800" b="1" i="0" dirty="0"/>
              <a:t>CHILD CARE</a:t>
            </a:r>
            <a:r>
              <a:rPr lang="en-GB" sz="1800" i="0" dirty="0"/>
              <a:t>!</a:t>
            </a:r>
          </a:p>
          <a:p>
            <a:endParaRPr lang="en-GB" sz="1800" i="0" dirty="0"/>
          </a:p>
          <a:p>
            <a:r>
              <a:rPr lang="en-GB" sz="1800" i="0" dirty="0"/>
              <a:t>WHANAU is </a:t>
            </a:r>
            <a:r>
              <a:rPr lang="en-GB" sz="1800" i="0" dirty="0" err="1"/>
              <a:t>Maori</a:t>
            </a:r>
            <a:r>
              <a:rPr lang="en-GB" sz="1800" i="0" dirty="0"/>
              <a:t> language for ‘extended family’ and it fosters the notion of relationship, responsibilities, and obligations, which enable all adults to take a parenting role for </a:t>
            </a:r>
            <a:r>
              <a:rPr lang="en-GB" sz="1800" i="0" dirty="0" err="1"/>
              <a:t>Maori</a:t>
            </a:r>
            <a:r>
              <a:rPr lang="en-GB" sz="1800" i="0" dirty="0"/>
              <a:t> children, hence an obligation and responsibility of collective wellbeing. So issues like contingency planning in a placement breakdown takes a different form and you can have a long list of people putting themselves forward.</a:t>
            </a:r>
          </a:p>
          <a:p>
            <a:endParaRPr lang="en-GB" sz="1800" i="0" dirty="0"/>
          </a:p>
          <a:p>
            <a:r>
              <a:rPr lang="en-GB" sz="1800" b="1" i="0" dirty="0"/>
              <a:t>Elder’s wisdom </a:t>
            </a:r>
            <a:r>
              <a:rPr lang="en-GB" sz="1800" i="0" dirty="0"/>
              <a:t>- the family may be used to taking child protection concerns to respected family members, e.g., extended family head, group of elders, community head, religious head, etc whose wisdom and decisions are respected, rather than to a formal body. </a:t>
            </a:r>
          </a:p>
          <a:p>
            <a:r>
              <a:rPr lang="en-GB" sz="1800" i="0" dirty="0"/>
              <a:t>Any escalation would go to the Police. So you may get nothing from Social Service checks as there is no formal record, but gain a lot from reference taking with these heads, as with my recent Kenya case.</a:t>
            </a:r>
          </a:p>
          <a:p>
            <a:endParaRPr lang="en-GB" sz="1800" i="0" dirty="0"/>
          </a:p>
          <a:p>
            <a:endParaRPr lang="en-GB" sz="1800" i="0" dirty="0"/>
          </a:p>
          <a:p>
            <a:r>
              <a:rPr lang="en-GB" sz="1800" i="0" dirty="0"/>
              <a:t>In communities with these </a:t>
            </a:r>
            <a:r>
              <a:rPr lang="en-GB" sz="1800" i="0" dirty="0" err="1"/>
              <a:t>indiginouc</a:t>
            </a:r>
            <a:r>
              <a:rPr lang="en-GB" sz="1800" i="0" dirty="0"/>
              <a:t> concepts, families are not used to sharing personal information (e.g. background history, finances, etc) that is required to inform a full assessment for example. The social worker may not be welcomed into their personal space (e.g. bedroom), as they would view this as intrusive, even rude.</a:t>
            </a:r>
          </a:p>
          <a:p>
            <a:endParaRPr lang="en-GB" sz="1800" i="0" dirty="0"/>
          </a:p>
          <a:p>
            <a:r>
              <a:rPr lang="en-GB" sz="1800" i="0" dirty="0"/>
              <a:t>Therefore, working with this kind of family can be challenging, you can expect the ebb and flow of trust and suspicion; warmth and reluctance to share information; a vibrant story telling of “how I met my wife” to a quick coldness when the social worker says “so tell me about your previous relationships”; I understand you want to see the room that the child will live in, but how dare you ask to see my bedroom. A criminal records check? Do you insult me in my house? Medical checks? Do I look sick to you? My finances? You want a copy of my statement of account? </a:t>
            </a:r>
          </a:p>
          <a:p>
            <a:endParaRPr lang="en-GB" sz="1800" i="0" dirty="0"/>
          </a:p>
          <a:p>
            <a:r>
              <a:rPr lang="en-GB" sz="1800" i="0" dirty="0"/>
              <a:t>On the flip side, you could get disguised compliance (tell this person what he or she and they people that sent him in the UK want and need to hear so they can get out of our space ASAP)</a:t>
            </a:r>
            <a:r>
              <a:rPr lang="en-GB" sz="1800" i="1" dirty="0"/>
              <a:t>.</a:t>
            </a:r>
          </a:p>
          <a:p>
            <a:endParaRPr lang="en-GB" sz="1800" i="1" dirty="0"/>
          </a:p>
          <a:p>
            <a:r>
              <a:rPr lang="en-GB" sz="1800" i="1" dirty="0"/>
              <a:t>An example is the question around physical chastisement</a:t>
            </a:r>
          </a:p>
          <a:p>
            <a:r>
              <a:rPr lang="en-GB" sz="1800" i="0" dirty="0"/>
              <a:t>Spirituality also plays an important role (Christianity, Islam, Hinduism, Sikhism, Judaism, Buddhism, etc) in people’s lives and impacts their values, routines and beliefs. </a:t>
            </a:r>
          </a:p>
          <a:p>
            <a:r>
              <a:rPr lang="en-GB" sz="1800" i="0" dirty="0"/>
              <a:t>For example, physical chastisement may take its root from the biblical text of </a:t>
            </a:r>
            <a:r>
              <a:rPr lang="en-GB" sz="1800" i="1" dirty="0"/>
              <a:t>“spare the rod and spoil the child”, </a:t>
            </a:r>
          </a:p>
          <a:p>
            <a:r>
              <a:rPr lang="en-GB" sz="1800" i="0" dirty="0"/>
              <a:t>So, if this view is ingrained in their spirituality, it can be difficult to change. So you may initially get a “no we do not cane a child in this house” to sayings like “Look, what a child’s ear doesn’t hear then the child’s buttocks will!”.</a:t>
            </a:r>
          </a:p>
          <a:p>
            <a:endParaRPr lang="en-GB" sz="1800" i="0" dirty="0"/>
          </a:p>
          <a:p>
            <a:r>
              <a:rPr lang="en-GB" sz="1800" i="0" dirty="0"/>
              <a:t>What I hope is not lost in these examples, apart from the fact there are extra layers of challenges that the social worker overseas may have to carefully navigate and in a culturally sensitive manner (something to think about when a social worker is traveling from here to there OR when asking an ISW from one country to travel to another country – Nigeria for example is 36 states, 250 plus ethnic groups and near 500 languages. This that IT TAKES TIME!</a:t>
            </a:r>
          </a:p>
          <a:p>
            <a:endParaRPr lang="en-GB" sz="1800" i="0" dirty="0"/>
          </a:p>
        </p:txBody>
      </p:sp>
      <p:sp>
        <p:nvSpPr>
          <p:cNvPr id="4" name="Slide Number Placeholder 3">
            <a:extLst>
              <a:ext uri="{FF2B5EF4-FFF2-40B4-BE49-F238E27FC236}">
                <a16:creationId xmlns:a16="http://schemas.microsoft.com/office/drawing/2014/main" id="{B674366C-0569-0128-12C6-F84F448F91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52D8-3C08-4195-A63A-150C74BB3E6D}" type="slidenum">
              <a:rPr kumimoji="0" lang="en-GB" sz="1200" b="0" i="0" u="none" strike="noStrike" kern="1200" cap="none" spc="0" normalizeH="0" baseline="0" noProof="0" smtClean="0">
                <a:ln>
                  <a:noFill/>
                </a:ln>
                <a:solidFill>
                  <a:srgbClr val="000000"/>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srgbClr val="000000"/>
              </a:solidFill>
              <a:effectLst/>
              <a:uLnTx/>
              <a:uFillTx/>
              <a:latin typeface="Aptos"/>
              <a:ea typeface="+mn-ea"/>
              <a:cs typeface="+mn-cs"/>
            </a:endParaRPr>
          </a:p>
        </p:txBody>
      </p:sp>
    </p:spTree>
    <p:extLst>
      <p:ext uri="{BB962C8B-B14F-4D97-AF65-F5344CB8AC3E}">
        <p14:creationId xmlns:p14="http://schemas.microsoft.com/office/powerpoint/2010/main" val="3533158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7A7B7-6DCB-D023-9130-1D8B554307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F754-5352-F4F7-C6AB-88898D7C58E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1DE381E-4050-0031-C324-56BD9AC224BD}"/>
              </a:ext>
            </a:extLst>
          </p:cNvPr>
          <p:cNvSpPr>
            <a:spLocks noGrp="1"/>
          </p:cNvSpPr>
          <p:nvPr>
            <p:ph type="body" idx="1"/>
          </p:nvPr>
        </p:nvSpPr>
        <p:spPr/>
        <p:txBody>
          <a:bodyPr/>
          <a:lstStyle/>
          <a:p>
            <a:pPr>
              <a:lnSpc>
                <a:spcPct val="107000"/>
              </a:lnSpc>
              <a:spcAft>
                <a:spcPts val="800"/>
              </a:spcAft>
            </a:pPr>
            <a:r>
              <a:rPr lang="en-US" dirty="0"/>
              <a:t>Which segues us nicely to the matter of TIMEFRAMES.</a:t>
            </a:r>
          </a:p>
          <a:p>
            <a:pPr>
              <a:lnSpc>
                <a:spcPct val="107000"/>
              </a:lnSpc>
              <a:spcAft>
                <a:spcPts val="800"/>
              </a:spcAft>
            </a:pPr>
            <a:r>
              <a:rPr lang="en-US" dirty="0"/>
              <a:t>One of the key things to consider when working in collaboration with overseas authorities is that there may be a number of factors that can result in delays that will affect the timeframe of the case.</a:t>
            </a:r>
            <a:r>
              <a:rPr lang="en-GB"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kern="100" dirty="0">
                <a:effectLst/>
                <a:latin typeface="Aptos" panose="020B0004020202020204" pitchFamily="34" charset="0"/>
                <a:ea typeface="Aptos" panose="020B0004020202020204" pitchFamily="34" charset="0"/>
                <a:cs typeface="Times New Roman" panose="02020603050405020304" pitchFamily="18" charset="0"/>
              </a:rPr>
              <a:t>1. A social worker may not be able to start an assessment immediately due to issues of bureaucracy, for example a number of our partners are statutory agencies who will have their protocols to follow. They will have other work commitments that they prioritise, including child protection matters, and just because we are making a referral, this will not mean that the case will have priority. There may also be very limited resources. We had one colleague explain how he can only use the department’s car for home visit once or so a week</a:t>
            </a:r>
          </a:p>
          <a:p>
            <a:pPr>
              <a:lnSpc>
                <a:spcPct val="107000"/>
              </a:lnSpc>
              <a:spcAft>
                <a:spcPts val="800"/>
              </a:spcAft>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kern="100" dirty="0">
                <a:effectLst/>
                <a:latin typeface="Aptos" panose="020B0004020202020204" pitchFamily="34" charset="0"/>
                <a:ea typeface="Aptos" panose="020B0004020202020204" pitchFamily="34" charset="0"/>
                <a:cs typeface="Times New Roman" panose="02020603050405020304" pitchFamily="18" charset="0"/>
              </a:rPr>
              <a:t>2. Record checks: Some are ISWs and charities, who need to attend an office in person to process statutory checks and follow up/ prompt for outcomes.</a:t>
            </a:r>
          </a:p>
          <a:p>
            <a:pPr>
              <a:lnSpc>
                <a:spcPct val="107000"/>
              </a:lnSpc>
              <a:spcAft>
                <a:spcPts val="800"/>
              </a:spcAft>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kern="100" dirty="0">
                <a:effectLst/>
                <a:latin typeface="Aptos" panose="020B0004020202020204" pitchFamily="34" charset="0"/>
                <a:ea typeface="Aptos" panose="020B0004020202020204" pitchFamily="34" charset="0"/>
                <a:cs typeface="Times New Roman" panose="02020603050405020304" pitchFamily="18" charset="0"/>
              </a:rPr>
              <a:t>3. They may be experiencing political instability.  This can affect local social workers’ safety and their ability to prioritise your referrals. </a:t>
            </a:r>
          </a:p>
          <a:p>
            <a:pPr>
              <a:lnSpc>
                <a:spcPct val="107000"/>
              </a:lnSpc>
              <a:spcAft>
                <a:spcPts val="800"/>
              </a:spcAft>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kern="100" dirty="0">
                <a:effectLst/>
                <a:latin typeface="Aptos" panose="020B0004020202020204" pitchFamily="34" charset="0"/>
                <a:ea typeface="Aptos" panose="020B0004020202020204" pitchFamily="34" charset="0"/>
                <a:cs typeface="Times New Roman" panose="02020603050405020304" pitchFamily="18" charset="0"/>
              </a:rPr>
              <a:t>4. Similarly, </a:t>
            </a:r>
            <a:r>
              <a:rPr lang="en-GB" b="1" kern="100" dirty="0">
                <a:effectLst/>
                <a:latin typeface="Aptos" panose="020B0004020202020204" pitchFamily="34" charset="0"/>
                <a:ea typeface="Aptos" panose="020B0004020202020204" pitchFamily="34" charset="0"/>
                <a:cs typeface="Times New Roman" panose="02020603050405020304" pitchFamily="18" charset="0"/>
              </a:rPr>
              <a:t>extreme weather or natural disasters</a:t>
            </a:r>
            <a:r>
              <a:rPr lang="en-GB" kern="100" dirty="0">
                <a:effectLst/>
                <a:latin typeface="Aptos" panose="020B0004020202020204" pitchFamily="34" charset="0"/>
                <a:ea typeface="Aptos" panose="020B0004020202020204" pitchFamily="34" charset="0"/>
                <a:cs typeface="Times New Roman" panose="02020603050405020304" pitchFamily="18" charset="0"/>
              </a:rPr>
              <a:t>, like flooding in Bangladesh usually there was one around September/ October last year. Which is generally their Monsoon season, can hinder travel and assessments. </a:t>
            </a:r>
          </a:p>
          <a:p>
            <a:pPr>
              <a:lnSpc>
                <a:spcPct val="107000"/>
              </a:lnSpc>
              <a:spcAft>
                <a:spcPts val="800"/>
              </a:spcAft>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kern="100" dirty="0">
                <a:effectLst/>
                <a:latin typeface="Aptos" panose="020B0004020202020204" pitchFamily="34" charset="0"/>
                <a:ea typeface="Aptos" panose="020B0004020202020204" pitchFamily="34" charset="0"/>
                <a:cs typeface="Times New Roman" panose="02020603050405020304" pitchFamily="18" charset="0"/>
              </a:rPr>
              <a:t>5. There may be long distance travels involved. They may need to fly across the country or have lengthy drives</a:t>
            </a:r>
            <a:r>
              <a:rPr lang="en-GB" kern="100" dirty="0">
                <a:latin typeface="Aptos" panose="020B0004020202020204" pitchFamily="34" charset="0"/>
                <a:ea typeface="Aptos" panose="020B0004020202020204" pitchFamily="34" charset="0"/>
                <a:cs typeface="Times New Roman" panose="02020603050405020304" pitchFamily="18" charset="0"/>
              </a:rPr>
              <a:t> or the flights out to the family who may be available once a week, which</a:t>
            </a:r>
            <a:r>
              <a:rPr lang="en-GB" kern="100" dirty="0">
                <a:effectLst/>
                <a:latin typeface="Aptos" panose="020B0004020202020204" pitchFamily="34" charset="0"/>
                <a:ea typeface="Aptos" panose="020B0004020202020204" pitchFamily="34" charset="0"/>
                <a:cs typeface="Times New Roman" panose="02020603050405020304" pitchFamily="18" charset="0"/>
              </a:rPr>
              <a:t> can extend the assessment process. </a:t>
            </a:r>
          </a:p>
          <a:p>
            <a:pPr>
              <a:lnSpc>
                <a:spcPct val="107000"/>
              </a:lnSpc>
              <a:spcAft>
                <a:spcPts val="800"/>
              </a:spcAft>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kern="100" dirty="0">
                <a:effectLst/>
                <a:latin typeface="Aptos" panose="020B0004020202020204" pitchFamily="34" charset="0"/>
                <a:ea typeface="Aptos" panose="020B0004020202020204" pitchFamily="34" charset="0"/>
                <a:cs typeface="Times New Roman" panose="02020603050405020304" pitchFamily="18" charset="0"/>
              </a:rPr>
              <a:t>6. Some countries may have extended holidays, for example around religious holidays.  Families may not be available for visits during these times too, such as during fasting.</a:t>
            </a:r>
          </a:p>
          <a:p>
            <a:pPr>
              <a:lnSpc>
                <a:spcPct val="107000"/>
              </a:lnSpc>
              <a:spcAft>
                <a:spcPts val="800"/>
              </a:spcAft>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kern="100" dirty="0">
                <a:latin typeface="Aptos" panose="020B0004020202020204" pitchFamily="34" charset="0"/>
                <a:ea typeface="Aptos" panose="020B0004020202020204" pitchFamily="34" charset="0"/>
                <a:cs typeface="Times New Roman" panose="02020603050405020304" pitchFamily="18" charset="0"/>
              </a:rPr>
              <a:t>I</a:t>
            </a:r>
            <a:r>
              <a:rPr lang="en-GB" kern="100" dirty="0">
                <a:effectLst/>
                <a:latin typeface="Aptos" panose="020B0004020202020204" pitchFamily="34" charset="0"/>
                <a:ea typeface="Aptos" panose="020B0004020202020204" pitchFamily="34" charset="0"/>
                <a:cs typeface="Times New Roman" panose="02020603050405020304" pitchFamily="18" charset="0"/>
              </a:rPr>
              <a:t>t is important to pre-empt these challenges </a:t>
            </a:r>
            <a:r>
              <a:rPr lang="en-GB" kern="100" dirty="0">
                <a:latin typeface="Aptos" panose="020B0004020202020204" pitchFamily="34" charset="0"/>
                <a:ea typeface="Aptos" panose="020B0004020202020204" pitchFamily="34" charset="0"/>
                <a:cs typeface="Times New Roman" panose="02020603050405020304" pitchFamily="18" charset="0"/>
              </a:rPr>
              <a:t>and plan</a:t>
            </a:r>
            <a:r>
              <a:rPr lang="en-GB" kern="100" dirty="0">
                <a:effectLst/>
                <a:latin typeface="Aptos" panose="020B0004020202020204" pitchFamily="34" charset="0"/>
                <a:ea typeface="Aptos" panose="020B0004020202020204" pitchFamily="34" charset="0"/>
                <a:cs typeface="Times New Roman" panose="02020603050405020304" pitchFamily="18" charset="0"/>
              </a:rPr>
              <a:t> assessments around these to try and avoid unnecessary delays. </a:t>
            </a:r>
          </a:p>
          <a:p>
            <a:pPr>
              <a:lnSpc>
                <a:spcPct val="107000"/>
              </a:lnSpc>
              <a:spcAft>
                <a:spcPts val="800"/>
              </a:spcAft>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kern="100" dirty="0">
                <a:effectLst/>
                <a:latin typeface="Aptos" panose="020B0004020202020204" pitchFamily="34" charset="0"/>
                <a:ea typeface="Aptos" panose="020B0004020202020204" pitchFamily="34" charset="0"/>
                <a:cs typeface="Times New Roman" panose="02020603050405020304" pitchFamily="18" charset="0"/>
              </a:rPr>
              <a:t>It is why we advocate for UK social workers to undertake the initial viability assessment or screening themselves. This can be done remotely and then referring for a full assessment is positive.</a:t>
            </a:r>
          </a:p>
          <a:p>
            <a:pPr>
              <a:lnSpc>
                <a:spcPct val="107000"/>
              </a:lnSpc>
              <a:spcAft>
                <a:spcPts val="800"/>
              </a:spcAft>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59D67C0C-0F78-3BAA-8A95-A2979CE361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52D8-3C08-4195-A63A-150C74BB3E6D}" type="slidenum">
              <a:rPr kumimoji="0" lang="en-GB" sz="1200" b="0" i="0" u="none" strike="noStrike" kern="1200" cap="none" spc="0" normalizeH="0" baseline="0" noProof="0" smtClean="0">
                <a:ln>
                  <a:noFill/>
                </a:ln>
                <a:solidFill>
                  <a:srgbClr val="000000"/>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000000"/>
              </a:solidFill>
              <a:effectLst/>
              <a:uLnTx/>
              <a:uFillTx/>
              <a:latin typeface="Aptos"/>
              <a:ea typeface="+mn-ea"/>
              <a:cs typeface="+mn-cs"/>
            </a:endParaRPr>
          </a:p>
        </p:txBody>
      </p:sp>
    </p:spTree>
    <p:extLst>
      <p:ext uri="{BB962C8B-B14F-4D97-AF65-F5344CB8AC3E}">
        <p14:creationId xmlns:p14="http://schemas.microsoft.com/office/powerpoint/2010/main" val="1769083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7000"/>
              </a:lnSpc>
              <a:spcAft>
                <a:spcPts val="800"/>
              </a:spcAft>
            </a:pPr>
            <a:r>
              <a:rPr lang="en-GB" kern="100" dirty="0">
                <a:effectLst/>
                <a:latin typeface="Aptos" panose="020B0004020202020204" pitchFamily="34" charset="0"/>
                <a:ea typeface="Aptos" panose="020B0004020202020204" pitchFamily="34" charset="0"/>
                <a:cs typeface="Times New Roman" panose="02020603050405020304" pitchFamily="18" charset="0"/>
              </a:rPr>
              <a:t>Communication also poses a key barrier in cross-border assessments. </a:t>
            </a:r>
          </a:p>
          <a:p>
            <a:pPr>
              <a:lnSpc>
                <a:spcPct val="107000"/>
              </a:lnSpc>
              <a:spcAft>
                <a:spcPts val="800"/>
              </a:spcAft>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kern="100" dirty="0">
                <a:effectLst/>
                <a:latin typeface="Aptos" panose="020B0004020202020204" pitchFamily="34" charset="0"/>
                <a:ea typeface="Aptos" panose="020B0004020202020204" pitchFamily="34" charset="0"/>
                <a:cs typeface="Times New Roman" panose="02020603050405020304" pitchFamily="18" charset="0"/>
              </a:rPr>
              <a:t>English may not be their first language, and assessments may be conducted in the native language of the social worker, then written in English or translated.  This process can lead to delays and sometimes even when translations are made, the social concepts may not be explained adequately, which can lead to miscommunication. </a:t>
            </a:r>
          </a:p>
          <a:p>
            <a:pPr>
              <a:lnSpc>
                <a:spcPct val="107000"/>
              </a:lnSpc>
              <a:spcAft>
                <a:spcPts val="800"/>
              </a:spcAft>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kern="100" dirty="0">
                <a:latin typeface="Aptos" panose="020B0004020202020204" pitchFamily="34" charset="0"/>
                <a:ea typeface="Aptos" panose="020B0004020202020204" pitchFamily="34" charset="0"/>
                <a:cs typeface="Times New Roman" panose="02020603050405020304" pitchFamily="18" charset="0"/>
              </a:rPr>
              <a:t>Even with the use of interpreters, where the </a:t>
            </a:r>
            <a:r>
              <a:rPr lang="en-GB" kern="100" dirty="0">
                <a:effectLst/>
                <a:latin typeface="Aptos" panose="020B0004020202020204" pitchFamily="34" charset="0"/>
                <a:ea typeface="Aptos" panose="020B0004020202020204" pitchFamily="34" charset="0"/>
                <a:cs typeface="Times New Roman" panose="02020603050405020304" pitchFamily="18" charset="0"/>
              </a:rPr>
              <a:t>assessing social worker may speak a different language or dialect to the prospective carer, this can sometimes be hard to arrange particularly in remote areas. It can also be difficult to find an interpreter who speaks the family’s dialect if this is a minority language.</a:t>
            </a:r>
            <a:endParaRPr lang="en-GB"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kern="100" dirty="0">
                <a:latin typeface="Aptos" panose="020B0004020202020204" pitchFamily="34" charset="0"/>
                <a:ea typeface="Aptos" panose="020B0004020202020204" pitchFamily="34" charset="0"/>
                <a:cs typeface="Times New Roman" panose="02020603050405020304" pitchFamily="18" charset="0"/>
              </a:rPr>
              <a:t>If you choose to arrange this, as a UKLA, then you have to of course consider the time difference, potential issues of co</a:t>
            </a:r>
            <a:r>
              <a:rPr lang="en-GB" kern="100" dirty="0">
                <a:effectLst/>
                <a:latin typeface="Aptos" panose="020B0004020202020204" pitchFamily="34" charset="0"/>
                <a:ea typeface="Aptos" panose="020B0004020202020204" pitchFamily="34" charset="0"/>
                <a:cs typeface="Times New Roman" panose="02020603050405020304" pitchFamily="18" charset="0"/>
              </a:rPr>
              <a:t>nnecting interpreters to calls due to weak internet connection, or low telephone coverage.</a:t>
            </a:r>
          </a:p>
          <a:p>
            <a:pPr>
              <a:lnSpc>
                <a:spcPct val="107000"/>
              </a:lnSpc>
              <a:spcAft>
                <a:spcPts val="800"/>
              </a:spcAft>
            </a:pPr>
            <a:r>
              <a:rPr lang="en-GB"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52D8-3C08-4195-A63A-150C74BB3E6D}" type="slidenum">
              <a:rPr kumimoji="0" lang="en-GB" sz="1200" b="0" i="0" u="none" strike="noStrike" kern="1200" cap="none" spc="0" normalizeH="0" baseline="0" noProof="0" smtClean="0">
                <a:ln>
                  <a:noFill/>
                </a:ln>
                <a:solidFill>
                  <a:srgbClr val="000000"/>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srgbClr val="000000"/>
              </a:solidFill>
              <a:effectLst/>
              <a:uLnTx/>
              <a:uFillTx/>
              <a:latin typeface="Aptos"/>
              <a:ea typeface="+mn-ea"/>
              <a:cs typeface="+mn-cs"/>
            </a:endParaRPr>
          </a:p>
        </p:txBody>
      </p:sp>
    </p:spTree>
    <p:extLst>
      <p:ext uri="{BB962C8B-B14F-4D97-AF65-F5344CB8AC3E}">
        <p14:creationId xmlns:p14="http://schemas.microsoft.com/office/powerpoint/2010/main" val="253721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FDB5A-177E-18AE-DD22-517B2AB8D6E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CF30112-69A8-5E0A-8401-133C8AEF9451}"/>
              </a:ext>
            </a:extLst>
          </p:cNvPr>
          <p:cNvSpPr txBox="1">
            <a:spLocks noGrp="1"/>
          </p:cNvSpPr>
          <p:nvPr>
            <p:ph type="body" sz="quarter" idx="1"/>
          </p:nvPr>
        </p:nvSpPr>
        <p:spPr>
          <a:xfrm>
            <a:off x="685800" y="4572000"/>
            <a:ext cx="5486400" cy="3600450"/>
          </a:xfrm>
        </p:spPr>
        <p:txBody>
          <a:bodyPr/>
          <a:lstStyle/>
          <a:p>
            <a:r>
              <a:rPr lang="en-US" dirty="0"/>
              <a:t>We </a:t>
            </a:r>
            <a:r>
              <a:rPr lang="en-US" dirty="0" err="1"/>
              <a:t>recognise</a:t>
            </a:r>
            <a:r>
              <a:rPr lang="en-US" dirty="0"/>
              <a:t> the barriers that using acronyms can create when completing assessments in the UK. Even within the UK, I am sure there are acronyms that applies to England and not necessarily Scotland and vice versa.</a:t>
            </a:r>
          </a:p>
          <a:p>
            <a:endParaRPr lang="en-US" dirty="0"/>
          </a:p>
          <a:p>
            <a:r>
              <a:rPr lang="en-US" dirty="0"/>
              <a:t>This slide shows commonly used acronyms that we have seen in referral forms intended for overseas work.</a:t>
            </a:r>
          </a:p>
          <a:p>
            <a:endParaRPr lang="en-US" dirty="0"/>
          </a:p>
          <a:p>
            <a:r>
              <a:rPr lang="en-US" dirty="0"/>
              <a:t>While some of these may not be familiar to the social worker abroad, It may even have an entirely different </a:t>
            </a:r>
            <a:r>
              <a:rPr lang="en-US" dirty="0" err="1"/>
              <a:t>meaning,and</a:t>
            </a:r>
            <a:r>
              <a:rPr lang="en-US" dirty="0"/>
              <a:t> therefore lead to a misunderstanding.….</a:t>
            </a:r>
          </a:p>
          <a:p>
            <a:endParaRPr lang="en-US" dirty="0"/>
          </a:p>
          <a:p>
            <a:r>
              <a:rPr lang="en-US" dirty="0"/>
              <a:t>So imagine being a social worker in another country trying to decipher what these mean or having a false meaning for these terms. Even if the acronyms can be worked out, the social work terminology may be unclear and require explanation for proper understanding.</a:t>
            </a:r>
          </a:p>
          <a:p>
            <a:endParaRPr lang="en-US" dirty="0"/>
          </a:p>
          <a:p>
            <a:r>
              <a:rPr lang="en-US" dirty="0"/>
              <a:t>So:</a:t>
            </a:r>
          </a:p>
          <a:p>
            <a:pPr marL="171450" indent="-171450">
              <a:buFontTx/>
              <a:buChar char="-"/>
            </a:pPr>
            <a:r>
              <a:rPr lang="en-US" dirty="0"/>
              <a:t>Spell out the acronym</a:t>
            </a:r>
          </a:p>
          <a:p>
            <a:pPr marL="171450" indent="-171450">
              <a:buFontTx/>
              <a:buChar char="-"/>
            </a:pPr>
            <a:r>
              <a:rPr lang="en-US" dirty="0"/>
              <a:t>Include a list of questions and areas you would like the overseas worker to explore, and</a:t>
            </a:r>
          </a:p>
          <a:p>
            <a:pPr marL="171450" indent="-171450">
              <a:buFontTx/>
              <a:buChar char="-"/>
            </a:pPr>
            <a:r>
              <a:rPr lang="en-US" dirty="0"/>
              <a:t>Ensure all key documents or information are translated if the official language of the other country is not English</a:t>
            </a:r>
          </a:p>
          <a:p>
            <a:endParaRPr lang="en-US" dirty="0"/>
          </a:p>
          <a:p>
            <a:r>
              <a:rPr lang="en-US" b="1" dirty="0"/>
              <a:t>SGO is only known in the UK and maybe Australia. So always seek legal advice in advance from the other country to ascertain how the order would be recognized or mirrored.</a:t>
            </a:r>
          </a:p>
          <a:p>
            <a:pPr lvl="0"/>
            <a:endParaRPr lang="en-US" b="1" dirty="0"/>
          </a:p>
        </p:txBody>
      </p:sp>
      <p:sp>
        <p:nvSpPr>
          <p:cNvPr id="4" name="Slide Number Placeholder 3">
            <a:extLst>
              <a:ext uri="{FF2B5EF4-FFF2-40B4-BE49-F238E27FC236}">
                <a16:creationId xmlns:a16="http://schemas.microsoft.com/office/drawing/2014/main" id="{BD803099-E002-C3A1-2C36-71BD83D9C23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6A86925D-6434-4CD5-BFA5-D42AD978690B}" type="slidenum">
              <a:rPr kumimoji="0" sz="1800" b="0" i="0" u="none" strike="noStrike" kern="0" cap="none" spc="0" normalizeH="0" baseline="0" noProof="0">
                <a:ln>
                  <a:noFill/>
                </a:ln>
                <a:solidFill>
                  <a:srgbClr val="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28</a:t>
            </a:fld>
            <a:endParaRPr kumimoji="0" lang="en-GB" sz="1200" b="0" i="0" u="none" strike="noStrike" kern="1200" cap="none" spc="0" normalizeH="0" baseline="0" noProof="0">
              <a:ln>
                <a:noFill/>
              </a:ln>
              <a:solidFill>
                <a:srgbClr val="000000"/>
              </a:solidFill>
              <a:effectLst/>
              <a:uLnTx/>
              <a:uFillTx/>
              <a:latin typeface="Aptos"/>
              <a:ea typeface="+mn-ea"/>
              <a:cs typeface="+mn-cs"/>
            </a:endParaRPr>
          </a:p>
        </p:txBody>
      </p:sp>
    </p:spTree>
    <p:extLst>
      <p:ext uri="{BB962C8B-B14F-4D97-AF65-F5344CB8AC3E}">
        <p14:creationId xmlns:p14="http://schemas.microsoft.com/office/powerpoint/2010/main" val="1084159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Lastly, working across borders involves navigating complex cultural and legal differences. From gender roles, to daily routines, to education systems.</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There can be different cultural norms around physical affection, sleeping arrangements, and social interaction, for example, a teenager may be sharing a room with a number of other children as it may be considered more important to separate by gender than age. </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As we have learnt, the influence of the wider community can impact family decisions. We have sometimes found for example that prospective carers may hesitate to provide references due to fears of the community learning about the Local Authority’s involvement and for fear of repercussions or stigma.</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So Understanding these dynamics is essential, as this doesn’t necessarily reflect a lack of engagement for the family, or mean that the family won’t be open with the child about their story. </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More importantly, we have to trust the local professional. </a:t>
            </a:r>
          </a:p>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Local social workers can provide valuable cultural insights, and advise on community resources. Local social workers can help us understand the processes and timeframes of obtaining social service record checks or police checks and in some cases where SS checks does not exist, they can collect important information from alternative sources (like speaking with the community head) or references </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Not all countries have robust child protection mechanisms and some systems may only cover their citizens.</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Finally Legal differences present another hurdle, particularly regarding physical punishment laws. In some countries, corporal punishment is lawful as long as this is ‘reasonable and moderate’.  Even when carers agree to adjust their parenting strategies, cultural acceptance of such practices and the ongoing use of the cane in educational establishments complicates the situation further.</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Addressing these challenges requires careful consideration of cultural contexts, community influences, and legal frameworks to ensure the well-being of the child in a cross-border setting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52D8-3C08-4195-A63A-150C74BB3E6D}" type="slidenum">
              <a:rPr kumimoji="0" lang="en-GB" sz="1200" b="0" i="0" u="none" strike="noStrike" kern="1200" cap="none" spc="0" normalizeH="0" baseline="0" noProof="0" smtClean="0">
                <a:ln>
                  <a:noFill/>
                </a:ln>
                <a:solidFill>
                  <a:srgbClr val="000000"/>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srgbClr val="000000"/>
              </a:solidFill>
              <a:effectLst/>
              <a:uLnTx/>
              <a:uFillTx/>
              <a:latin typeface="Aptos"/>
              <a:ea typeface="+mn-ea"/>
              <a:cs typeface="+mn-cs"/>
            </a:endParaRPr>
          </a:p>
        </p:txBody>
      </p:sp>
    </p:spTree>
    <p:extLst>
      <p:ext uri="{BB962C8B-B14F-4D97-AF65-F5344CB8AC3E}">
        <p14:creationId xmlns:p14="http://schemas.microsoft.com/office/powerpoint/2010/main" val="2950404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42fbff11a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2fbff11a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MN-</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769D1-5B27-407A-A00F-73ED988A60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087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769D1-5B27-407A-A00F-73ED988A60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3769D1-5B27-407A-A00F-73ED988A60F3}" type="slidenum">
              <a:rPr lang="en-GB" smtClean="0"/>
              <a:t>32</a:t>
            </a:fld>
            <a:endParaRPr lang="en-GB"/>
          </a:p>
        </p:txBody>
      </p:sp>
    </p:spTree>
    <p:extLst>
      <p:ext uri="{BB962C8B-B14F-4D97-AF65-F5344CB8AC3E}">
        <p14:creationId xmlns:p14="http://schemas.microsoft.com/office/powerpoint/2010/main" val="295696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43f45da26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43f45da26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469610ac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469610ac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42fbff11a5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42fbff11a5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dirty="0"/>
              <a:t>International Police checks can be obtained through </a:t>
            </a:r>
            <a:r>
              <a:rPr lang="en-GB" sz="1200" b="0" i="0" u="none" strike="noStrike" kern="1200" baseline="0" dirty="0">
                <a:solidFill>
                  <a:schemeClr val="tx1"/>
                </a:solidFill>
                <a:latin typeface="+mn-lt"/>
                <a:ea typeface="+mn-ea"/>
                <a:cs typeface="+mn-cs"/>
              </a:rPr>
              <a:t>ACRO Criminal Records Office is a national police unit in the UK. </a:t>
            </a:r>
          </a:p>
          <a:p>
            <a:r>
              <a:rPr lang="en-GB" sz="1200" b="0" i="1" u="none" strike="noStrike" kern="1200" baseline="0" dirty="0">
                <a:solidFill>
                  <a:schemeClr val="tx1"/>
                </a:solidFill>
                <a:latin typeface="+mn-lt"/>
                <a:ea typeface="+mn-ea"/>
                <a:cs typeface="+mn-cs"/>
              </a:rPr>
              <a:t>Hosted by Hampshire and Isle of Wight Constabulary, </a:t>
            </a:r>
          </a:p>
          <a:p>
            <a:r>
              <a:rPr lang="en-GB" sz="1200" b="0" i="1" u="none" strike="noStrike" kern="1200" baseline="0" dirty="0">
                <a:solidFill>
                  <a:schemeClr val="tx1"/>
                </a:solidFill>
                <a:latin typeface="+mn-lt"/>
                <a:ea typeface="+mn-ea"/>
                <a:cs typeface="+mn-cs"/>
              </a:rPr>
              <a:t>ACRO provides a range of policing related services for members of the public, international law enforcement organisations and non-police agencies. You can access information about our key services for members of the public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There is a small fee and they normally respond within a few days and can get police checks within a few weeks. </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469610ac7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469610ac7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566D31F5-C3EA-6201-1A27-117CA4E1BA82}"/>
            </a:ext>
          </a:extLst>
        </p:cNvPr>
        <p:cNvGrpSpPr/>
        <p:nvPr/>
      </p:nvGrpSpPr>
      <p:grpSpPr>
        <a:xfrm>
          <a:off x="0" y="0"/>
          <a:ext cx="0" cy="0"/>
          <a:chOff x="0" y="0"/>
          <a:chExt cx="0" cy="0"/>
        </a:xfrm>
      </p:grpSpPr>
      <p:sp>
        <p:nvSpPr>
          <p:cNvPr id="111" name="Google Shape;111;g3469610ac77_0_10:notes">
            <a:extLst>
              <a:ext uri="{FF2B5EF4-FFF2-40B4-BE49-F238E27FC236}">
                <a16:creationId xmlns:a16="http://schemas.microsoft.com/office/drawing/2014/main" id="{679F0ACF-8833-204B-D912-BC423CF0E0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469610ac77_0_10:notes">
            <a:extLst>
              <a:ext uri="{FF2B5EF4-FFF2-40B4-BE49-F238E27FC236}">
                <a16:creationId xmlns:a16="http://schemas.microsoft.com/office/drawing/2014/main" id="{9BBBD238-C7D1-C27B-6B89-5991C298DD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Cultural Life Library – Nigeria, Romania, Jamaica and Pakistan.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kern="1200" dirty="0">
                <a:solidFill>
                  <a:schemeClr val="tx1"/>
                </a:solidFill>
                <a:effectLst/>
                <a:latin typeface="+mn-lt"/>
                <a:ea typeface="+mn-ea"/>
                <a:cs typeface="+mn-cs"/>
              </a:rPr>
              <a:t>a series of guides for social workers introducing them to the history and culture of families in diaspora communities in the UK. CFAB initiated this project because serious case reviews have highlighted that social work professionals sometimes require further support to work with families whose culture or religion is unfamiliar to them.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kern="1200" dirty="0">
                <a:solidFill>
                  <a:schemeClr val="tx1"/>
                </a:solidFill>
                <a:effectLst/>
                <a:latin typeface="+mn-lt"/>
                <a:ea typeface="+mn-ea"/>
                <a:cs typeface="+mn-cs"/>
              </a:rPr>
              <a:t>Another reason for our </a:t>
            </a:r>
            <a:r>
              <a:rPr lang="en-GB" dirty="0">
                <a:solidFill>
                  <a:srgbClr val="572C52"/>
                </a:solidFill>
                <a:latin typeface="Century Gothic"/>
                <a:ea typeface="Century Gothic"/>
                <a:cs typeface="Century Gothic"/>
                <a:sym typeface="Century Gothic"/>
              </a:rPr>
              <a:t>Cultural Inclusive Practice training</a:t>
            </a:r>
            <a:endParaRPr dirty="0"/>
          </a:p>
        </p:txBody>
      </p:sp>
    </p:spTree>
    <p:extLst>
      <p:ext uri="{BB962C8B-B14F-4D97-AF65-F5344CB8AC3E}">
        <p14:creationId xmlns:p14="http://schemas.microsoft.com/office/powerpoint/2010/main" val="930144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11251-4612-54E9-8983-E3B443605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D430B4-0FC0-FB9A-B0EA-9996112D82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3D9003-194B-5AAF-FB55-DA59221440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23132"/>
                </a:solidFill>
                <a:effectLst/>
                <a:uLnTx/>
                <a:uFillTx/>
                <a:latin typeface="Open Sans" panose="020B0606030504020204" pitchFamily="34" charset="0"/>
                <a:ea typeface="+mn-ea"/>
                <a:cs typeface="+mn-cs"/>
              </a:rPr>
              <a:t>This means nearly 1 in 3 children in England and Wales and 1 in 4 children in Scotland have a foreign-born parent.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23132"/>
                </a:solidFill>
                <a:effectLst/>
                <a:uLnTx/>
                <a:uFillTx/>
                <a:latin typeface="Open Sans" panose="020B0606030504020204" pitchFamily="34" charset="0"/>
                <a:ea typeface="+mn-ea"/>
                <a:cs typeface="+mn-cs"/>
              </a:rPr>
              <a:t>There are some areas where this statistic is significantly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323132"/>
              </a:solidFill>
              <a:effectLst/>
              <a:uLnTx/>
              <a:uFillTx/>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323132"/>
              </a:solidFill>
              <a:effectLst/>
              <a:uLnTx/>
              <a:uFillTx/>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23132"/>
                </a:solidFill>
                <a:effectLst/>
                <a:uLnTx/>
                <a:uFillTx/>
                <a:latin typeface="Open Sans" panose="020B0606030504020204" pitchFamily="34" charset="0"/>
                <a:ea typeface="+mn-ea"/>
                <a:cs typeface="+mn-cs"/>
              </a:rPr>
              <a:t>What this suggests is that you are very likely to work on cases involving children and families with international connections, sometimes with multiple transnational family connections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323132"/>
              </a:solidFill>
              <a:effectLst/>
              <a:uLnTx/>
              <a:uFillTx/>
              <a:latin typeface="Open Sans" panose="020B0606030504020204" pitchFamily="34" charset="0"/>
              <a:ea typeface="+mn-ea"/>
              <a:cs typeface="+mn-cs"/>
            </a:endParaRPr>
          </a:p>
          <a:p>
            <a:endParaRPr lang="en-GB" dirty="0"/>
          </a:p>
        </p:txBody>
      </p:sp>
      <p:sp>
        <p:nvSpPr>
          <p:cNvPr id="4" name="Slide Number Placeholder 3">
            <a:extLst>
              <a:ext uri="{FF2B5EF4-FFF2-40B4-BE49-F238E27FC236}">
                <a16:creationId xmlns:a16="http://schemas.microsoft.com/office/drawing/2014/main" id="{CAC70588-C61A-42FE-14DA-1D3815CFA9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769D1-5B27-407A-A00F-73ED988A60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41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67A6-08E4-ABC0-5612-69CC22D9C4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1CC8E4-73E8-EC8C-48C2-42BFF778C9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AC0E22-5722-8BF1-610A-E87589558040}"/>
              </a:ext>
            </a:extLst>
          </p:cNvPr>
          <p:cNvSpPr>
            <a:spLocks noGrp="1"/>
          </p:cNvSpPr>
          <p:nvPr>
            <p:ph type="dt" sz="half" idx="10"/>
          </p:nvPr>
        </p:nvSpPr>
        <p:spPr/>
        <p:txBody>
          <a:bodyPr/>
          <a:lstStyle/>
          <a:p>
            <a:fld id="{DBEFDA42-75BE-4882-915A-C8A823FD9169}" type="datetimeFigureOut">
              <a:rPr lang="en-GB" smtClean="0"/>
              <a:t>26/06/2025</a:t>
            </a:fld>
            <a:endParaRPr lang="en-GB"/>
          </a:p>
        </p:txBody>
      </p:sp>
      <p:sp>
        <p:nvSpPr>
          <p:cNvPr id="5" name="Footer Placeholder 4">
            <a:extLst>
              <a:ext uri="{FF2B5EF4-FFF2-40B4-BE49-F238E27FC236}">
                <a16:creationId xmlns:a16="http://schemas.microsoft.com/office/drawing/2014/main" id="{00087B67-C5CB-A52D-22F0-EAF0EA4719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DAFA11-D30A-6CCF-4DCC-E2F4B070DEC0}"/>
              </a:ext>
            </a:extLst>
          </p:cNvPr>
          <p:cNvSpPr>
            <a:spLocks noGrp="1"/>
          </p:cNvSpPr>
          <p:nvPr>
            <p:ph type="sldNum" sz="quarter" idx="12"/>
          </p:nvPr>
        </p:nvSpPr>
        <p:spPr/>
        <p:txBody>
          <a:bodyPr/>
          <a:lstStyle/>
          <a:p>
            <a:fld id="{B45195B5-D8F7-43A4-A8D1-D3AB7785507E}" type="slidenum">
              <a:rPr lang="en-GB" smtClean="0"/>
              <a:t>‹#›</a:t>
            </a:fld>
            <a:endParaRPr lang="en-GB"/>
          </a:p>
        </p:txBody>
      </p:sp>
    </p:spTree>
    <p:extLst>
      <p:ext uri="{BB962C8B-B14F-4D97-AF65-F5344CB8AC3E}">
        <p14:creationId xmlns:p14="http://schemas.microsoft.com/office/powerpoint/2010/main" val="364694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D7B4-0923-2864-2699-8291F5ED4C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F1B7DB-F6E3-66FC-50AA-87932C9088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12294B-50D2-86D9-54D2-F95B1361FE50}"/>
              </a:ext>
            </a:extLst>
          </p:cNvPr>
          <p:cNvSpPr>
            <a:spLocks noGrp="1"/>
          </p:cNvSpPr>
          <p:nvPr>
            <p:ph type="dt" sz="half" idx="10"/>
          </p:nvPr>
        </p:nvSpPr>
        <p:spPr/>
        <p:txBody>
          <a:bodyPr/>
          <a:lstStyle/>
          <a:p>
            <a:fld id="{DBEFDA42-75BE-4882-915A-C8A823FD9169}" type="datetimeFigureOut">
              <a:rPr lang="en-GB" smtClean="0"/>
              <a:t>26/06/2025</a:t>
            </a:fld>
            <a:endParaRPr lang="en-GB"/>
          </a:p>
        </p:txBody>
      </p:sp>
      <p:sp>
        <p:nvSpPr>
          <p:cNvPr id="5" name="Footer Placeholder 4">
            <a:extLst>
              <a:ext uri="{FF2B5EF4-FFF2-40B4-BE49-F238E27FC236}">
                <a16:creationId xmlns:a16="http://schemas.microsoft.com/office/drawing/2014/main" id="{BCB1AB11-9FFE-B756-C9B9-267B1D358C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628182-F45C-D723-30CB-A956739727BC}"/>
              </a:ext>
            </a:extLst>
          </p:cNvPr>
          <p:cNvSpPr>
            <a:spLocks noGrp="1"/>
          </p:cNvSpPr>
          <p:nvPr>
            <p:ph type="sldNum" sz="quarter" idx="12"/>
          </p:nvPr>
        </p:nvSpPr>
        <p:spPr/>
        <p:txBody>
          <a:bodyPr/>
          <a:lstStyle/>
          <a:p>
            <a:fld id="{B45195B5-D8F7-43A4-A8D1-D3AB7785507E}" type="slidenum">
              <a:rPr lang="en-GB" smtClean="0"/>
              <a:t>‹#›</a:t>
            </a:fld>
            <a:endParaRPr lang="en-GB"/>
          </a:p>
        </p:txBody>
      </p:sp>
    </p:spTree>
    <p:extLst>
      <p:ext uri="{BB962C8B-B14F-4D97-AF65-F5344CB8AC3E}">
        <p14:creationId xmlns:p14="http://schemas.microsoft.com/office/powerpoint/2010/main" val="383264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9C9B36-FE4F-B3E8-B220-BDFD4A0E5A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D4D633-06A1-DF52-7CA8-AA7137B361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88B136-4158-767D-AC62-28C21BC0EE3E}"/>
              </a:ext>
            </a:extLst>
          </p:cNvPr>
          <p:cNvSpPr>
            <a:spLocks noGrp="1"/>
          </p:cNvSpPr>
          <p:nvPr>
            <p:ph type="dt" sz="half" idx="10"/>
          </p:nvPr>
        </p:nvSpPr>
        <p:spPr/>
        <p:txBody>
          <a:bodyPr/>
          <a:lstStyle/>
          <a:p>
            <a:fld id="{DBEFDA42-75BE-4882-915A-C8A823FD9169}" type="datetimeFigureOut">
              <a:rPr lang="en-GB" smtClean="0"/>
              <a:t>26/06/2025</a:t>
            </a:fld>
            <a:endParaRPr lang="en-GB"/>
          </a:p>
        </p:txBody>
      </p:sp>
      <p:sp>
        <p:nvSpPr>
          <p:cNvPr id="5" name="Footer Placeholder 4">
            <a:extLst>
              <a:ext uri="{FF2B5EF4-FFF2-40B4-BE49-F238E27FC236}">
                <a16:creationId xmlns:a16="http://schemas.microsoft.com/office/drawing/2014/main" id="{BB3A80C0-6121-9DD8-0CE2-82C4417E50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5EF622-CCFB-E89B-84C0-7E6FC693DA10}"/>
              </a:ext>
            </a:extLst>
          </p:cNvPr>
          <p:cNvSpPr>
            <a:spLocks noGrp="1"/>
          </p:cNvSpPr>
          <p:nvPr>
            <p:ph type="sldNum" sz="quarter" idx="12"/>
          </p:nvPr>
        </p:nvSpPr>
        <p:spPr/>
        <p:txBody>
          <a:bodyPr/>
          <a:lstStyle/>
          <a:p>
            <a:fld id="{B45195B5-D8F7-43A4-A8D1-D3AB7785507E}" type="slidenum">
              <a:rPr lang="en-GB" smtClean="0"/>
              <a:t>‹#›</a:t>
            </a:fld>
            <a:endParaRPr lang="en-GB"/>
          </a:p>
        </p:txBody>
      </p:sp>
    </p:spTree>
    <p:extLst>
      <p:ext uri="{BB962C8B-B14F-4D97-AF65-F5344CB8AC3E}">
        <p14:creationId xmlns:p14="http://schemas.microsoft.com/office/powerpoint/2010/main" val="1039205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81670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42391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44424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CD87-BA60-4C1E-E565-9CBB03AD2BE3}"/>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BEFA65DB-871A-7F3D-C84E-BD3DB1828132}"/>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8AB96E64-89BF-D1C7-85EC-01991814E4BA}"/>
              </a:ext>
            </a:extLst>
          </p:cNvPr>
          <p:cNvSpPr txBox="1">
            <a:spLocks noGrp="1"/>
          </p:cNvSpPr>
          <p:nvPr>
            <p:ph type="dt" sz="half" idx="7"/>
          </p:nvPr>
        </p:nvSpPr>
        <p:spPr/>
        <p:txBody>
          <a:bodyPr/>
          <a:lstStyle>
            <a:lvl1pPr>
              <a:defRPr/>
            </a:lvl1pPr>
          </a:lstStyle>
          <a:p>
            <a:pPr lvl="0"/>
            <a:fld id="{82869516-B752-4AA5-84EA-7027022CB5F9}" type="datetime1">
              <a:rPr lang="en-GB"/>
              <a:pPr lvl="0"/>
              <a:t>26/06/2025</a:t>
            </a:fld>
            <a:endParaRPr lang="en-GB"/>
          </a:p>
        </p:txBody>
      </p:sp>
      <p:sp>
        <p:nvSpPr>
          <p:cNvPr id="5" name="Footer Placeholder 4">
            <a:extLst>
              <a:ext uri="{FF2B5EF4-FFF2-40B4-BE49-F238E27FC236}">
                <a16:creationId xmlns:a16="http://schemas.microsoft.com/office/drawing/2014/main" id="{A56C2322-5AD7-4DC6-3CD3-375FB0B7975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69F0F07-AD6E-59B9-6B9B-6C69D3D69A2D}"/>
              </a:ext>
            </a:extLst>
          </p:cNvPr>
          <p:cNvSpPr txBox="1">
            <a:spLocks noGrp="1"/>
          </p:cNvSpPr>
          <p:nvPr>
            <p:ph type="sldNum" sz="quarter" idx="8"/>
          </p:nvPr>
        </p:nvSpPr>
        <p:spPr/>
        <p:txBody>
          <a:bodyPr/>
          <a:lstStyle>
            <a:lvl1pPr>
              <a:defRPr/>
            </a:lvl1pPr>
          </a:lstStyle>
          <a:p>
            <a:pPr lvl="0"/>
            <a:fld id="{1D2A0435-9291-419A-9EFB-25434845A9E4}" type="slidenum">
              <a:t>‹#›</a:t>
            </a:fld>
            <a:endParaRPr lang="en-GB"/>
          </a:p>
        </p:txBody>
      </p:sp>
    </p:spTree>
    <p:extLst>
      <p:ext uri="{BB962C8B-B14F-4D97-AF65-F5344CB8AC3E}">
        <p14:creationId xmlns:p14="http://schemas.microsoft.com/office/powerpoint/2010/main" val="31415153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2B12F-4A2D-A25D-0145-2B7876337FE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7E7F315-606B-41EA-1C7B-98B9AF32FF37}"/>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0634BE-A632-E1E8-B37E-94674EFBB6C8}"/>
              </a:ext>
            </a:extLst>
          </p:cNvPr>
          <p:cNvSpPr txBox="1">
            <a:spLocks noGrp="1"/>
          </p:cNvSpPr>
          <p:nvPr>
            <p:ph type="dt" sz="half" idx="7"/>
          </p:nvPr>
        </p:nvSpPr>
        <p:spPr/>
        <p:txBody>
          <a:bodyPr/>
          <a:lstStyle>
            <a:lvl1pPr>
              <a:defRPr/>
            </a:lvl1pPr>
          </a:lstStyle>
          <a:p>
            <a:pPr lvl="0"/>
            <a:fld id="{1C1D4090-53B4-4A2C-9C38-0222FA0CA734}" type="datetime1">
              <a:rPr lang="en-GB"/>
              <a:pPr lvl="0"/>
              <a:t>26/06/2025</a:t>
            </a:fld>
            <a:endParaRPr lang="en-GB"/>
          </a:p>
        </p:txBody>
      </p:sp>
      <p:sp>
        <p:nvSpPr>
          <p:cNvPr id="5" name="Footer Placeholder 4">
            <a:extLst>
              <a:ext uri="{FF2B5EF4-FFF2-40B4-BE49-F238E27FC236}">
                <a16:creationId xmlns:a16="http://schemas.microsoft.com/office/drawing/2014/main" id="{3FFCE5DD-45E0-4157-9B6D-E89AC233233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5A890A0-CCBB-73E3-5F32-CF1A1AEDB3A8}"/>
              </a:ext>
            </a:extLst>
          </p:cNvPr>
          <p:cNvSpPr txBox="1">
            <a:spLocks noGrp="1"/>
          </p:cNvSpPr>
          <p:nvPr>
            <p:ph type="sldNum" sz="quarter" idx="8"/>
          </p:nvPr>
        </p:nvSpPr>
        <p:spPr/>
        <p:txBody>
          <a:bodyPr/>
          <a:lstStyle>
            <a:lvl1pPr>
              <a:defRPr/>
            </a:lvl1pPr>
          </a:lstStyle>
          <a:p>
            <a:pPr lvl="0"/>
            <a:fld id="{5146F555-0739-42C9-BFF9-B1D984C74238}" type="slidenum">
              <a:t>‹#›</a:t>
            </a:fld>
            <a:endParaRPr lang="en-GB"/>
          </a:p>
        </p:txBody>
      </p:sp>
    </p:spTree>
    <p:extLst>
      <p:ext uri="{BB962C8B-B14F-4D97-AF65-F5344CB8AC3E}">
        <p14:creationId xmlns:p14="http://schemas.microsoft.com/office/powerpoint/2010/main" val="9479692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8F474-C305-E401-3A71-84D2DC500419}"/>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3AF9D85-D14A-7A57-08E8-14A5042BED4C}"/>
              </a:ext>
            </a:extLst>
          </p:cNvPr>
          <p:cNvSpPr txBox="1">
            <a:spLocks noGrp="1"/>
          </p:cNvSpPr>
          <p:nvPr>
            <p:ph type="body" idx="1"/>
          </p:nvPr>
        </p:nvSpPr>
        <p:spPr>
          <a:xfrm>
            <a:off x="831847" y="4589465"/>
            <a:ext cx="10515600" cy="1500182"/>
          </a:xfrm>
        </p:spPr>
        <p:txBody>
          <a:bodyPr/>
          <a:lstStyle>
            <a:lvl1pPr marL="0" indent="0">
              <a:buNone/>
              <a:defRPr sz="2400">
                <a:solidFill>
                  <a:srgbClr val="767676"/>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1B645C41-6262-0A05-A410-CA7A9EA31D88}"/>
              </a:ext>
            </a:extLst>
          </p:cNvPr>
          <p:cNvSpPr txBox="1">
            <a:spLocks noGrp="1"/>
          </p:cNvSpPr>
          <p:nvPr>
            <p:ph type="dt" sz="half" idx="7"/>
          </p:nvPr>
        </p:nvSpPr>
        <p:spPr/>
        <p:txBody>
          <a:bodyPr/>
          <a:lstStyle>
            <a:lvl1pPr>
              <a:defRPr/>
            </a:lvl1pPr>
          </a:lstStyle>
          <a:p>
            <a:pPr lvl="0"/>
            <a:fld id="{A31E201E-E83E-4B7A-A05F-CECBABE14E83}" type="datetime1">
              <a:rPr lang="en-GB"/>
              <a:pPr lvl="0"/>
              <a:t>26/06/2025</a:t>
            </a:fld>
            <a:endParaRPr lang="en-GB"/>
          </a:p>
        </p:txBody>
      </p:sp>
      <p:sp>
        <p:nvSpPr>
          <p:cNvPr id="5" name="Footer Placeholder 4">
            <a:extLst>
              <a:ext uri="{FF2B5EF4-FFF2-40B4-BE49-F238E27FC236}">
                <a16:creationId xmlns:a16="http://schemas.microsoft.com/office/drawing/2014/main" id="{CE96B55D-F100-FCAA-199D-858DFF5BFB4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59DD6D4-0005-6869-5648-98B854302AA8}"/>
              </a:ext>
            </a:extLst>
          </p:cNvPr>
          <p:cNvSpPr txBox="1">
            <a:spLocks noGrp="1"/>
          </p:cNvSpPr>
          <p:nvPr>
            <p:ph type="sldNum" sz="quarter" idx="8"/>
          </p:nvPr>
        </p:nvSpPr>
        <p:spPr/>
        <p:txBody>
          <a:bodyPr/>
          <a:lstStyle>
            <a:lvl1pPr>
              <a:defRPr/>
            </a:lvl1pPr>
          </a:lstStyle>
          <a:p>
            <a:pPr lvl="0"/>
            <a:fld id="{2F49BB0E-F5A7-4A5F-89A4-6849485A2125}" type="slidenum">
              <a:t>‹#›</a:t>
            </a:fld>
            <a:endParaRPr lang="en-GB"/>
          </a:p>
        </p:txBody>
      </p:sp>
    </p:spTree>
    <p:extLst>
      <p:ext uri="{BB962C8B-B14F-4D97-AF65-F5344CB8AC3E}">
        <p14:creationId xmlns:p14="http://schemas.microsoft.com/office/powerpoint/2010/main" val="330219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49E7-0533-8C52-6D2E-5FD1912ED58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4AA74B4-658E-F5D4-51A1-BDCC6A366654}"/>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E2E156-DD63-47BB-875B-AF386E7F1AE5}"/>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AC0BAD-6868-50BF-5987-549AFCD0745B}"/>
              </a:ext>
            </a:extLst>
          </p:cNvPr>
          <p:cNvSpPr txBox="1">
            <a:spLocks noGrp="1"/>
          </p:cNvSpPr>
          <p:nvPr>
            <p:ph type="dt" sz="half" idx="7"/>
          </p:nvPr>
        </p:nvSpPr>
        <p:spPr/>
        <p:txBody>
          <a:bodyPr/>
          <a:lstStyle>
            <a:lvl1pPr>
              <a:defRPr/>
            </a:lvl1pPr>
          </a:lstStyle>
          <a:p>
            <a:pPr lvl="0"/>
            <a:fld id="{D0069904-7541-45BC-AEA6-061709C262D0}" type="datetime1">
              <a:rPr lang="en-GB"/>
              <a:pPr lvl="0"/>
              <a:t>26/06/2025</a:t>
            </a:fld>
            <a:endParaRPr lang="en-GB"/>
          </a:p>
        </p:txBody>
      </p:sp>
      <p:sp>
        <p:nvSpPr>
          <p:cNvPr id="6" name="Footer Placeholder 5">
            <a:extLst>
              <a:ext uri="{FF2B5EF4-FFF2-40B4-BE49-F238E27FC236}">
                <a16:creationId xmlns:a16="http://schemas.microsoft.com/office/drawing/2014/main" id="{AD2576D4-2517-68A1-FD0E-E4556A878DA5}"/>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A766C88B-7141-E119-C7FF-732F049AAA1D}"/>
              </a:ext>
            </a:extLst>
          </p:cNvPr>
          <p:cNvSpPr txBox="1">
            <a:spLocks noGrp="1"/>
          </p:cNvSpPr>
          <p:nvPr>
            <p:ph type="sldNum" sz="quarter" idx="8"/>
          </p:nvPr>
        </p:nvSpPr>
        <p:spPr/>
        <p:txBody>
          <a:bodyPr/>
          <a:lstStyle>
            <a:lvl1pPr>
              <a:defRPr/>
            </a:lvl1pPr>
          </a:lstStyle>
          <a:p>
            <a:pPr lvl="0"/>
            <a:fld id="{9631370E-563E-44D9-BCEC-7513F800D7A5}" type="slidenum">
              <a:t>‹#›</a:t>
            </a:fld>
            <a:endParaRPr lang="en-GB"/>
          </a:p>
        </p:txBody>
      </p:sp>
    </p:spTree>
    <p:extLst>
      <p:ext uri="{BB962C8B-B14F-4D97-AF65-F5344CB8AC3E}">
        <p14:creationId xmlns:p14="http://schemas.microsoft.com/office/powerpoint/2010/main" val="3552835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B18C-3811-4E87-CEE0-9D18BF997CC6}"/>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B884B04-EF7C-E98C-D765-314B8C4447BE}"/>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D118A29A-A057-0D29-F558-7C4E41702268}"/>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A8626A6-A42B-F9F7-1295-6AC15DD15A2C}"/>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601BE432-FA06-D535-EB3D-C7CB7068123B}"/>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B44D9B-3872-7003-7FE5-2CD2D9DB3043}"/>
              </a:ext>
            </a:extLst>
          </p:cNvPr>
          <p:cNvSpPr txBox="1">
            <a:spLocks noGrp="1"/>
          </p:cNvSpPr>
          <p:nvPr>
            <p:ph type="dt" sz="half" idx="7"/>
          </p:nvPr>
        </p:nvSpPr>
        <p:spPr/>
        <p:txBody>
          <a:bodyPr/>
          <a:lstStyle>
            <a:lvl1pPr>
              <a:defRPr/>
            </a:lvl1pPr>
          </a:lstStyle>
          <a:p>
            <a:pPr lvl="0"/>
            <a:fld id="{B39974C4-D45F-405C-970F-57BB6632834B}" type="datetime1">
              <a:rPr lang="en-GB"/>
              <a:pPr lvl="0"/>
              <a:t>26/06/2025</a:t>
            </a:fld>
            <a:endParaRPr lang="en-GB"/>
          </a:p>
        </p:txBody>
      </p:sp>
      <p:sp>
        <p:nvSpPr>
          <p:cNvPr id="8" name="Footer Placeholder 7">
            <a:extLst>
              <a:ext uri="{FF2B5EF4-FFF2-40B4-BE49-F238E27FC236}">
                <a16:creationId xmlns:a16="http://schemas.microsoft.com/office/drawing/2014/main" id="{A33D7935-E7C6-B574-2A07-6E297AE04BB8}"/>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96281649-157D-5C2D-929D-0963E1A90E5B}"/>
              </a:ext>
            </a:extLst>
          </p:cNvPr>
          <p:cNvSpPr txBox="1">
            <a:spLocks noGrp="1"/>
          </p:cNvSpPr>
          <p:nvPr>
            <p:ph type="sldNum" sz="quarter" idx="8"/>
          </p:nvPr>
        </p:nvSpPr>
        <p:spPr/>
        <p:txBody>
          <a:bodyPr/>
          <a:lstStyle>
            <a:lvl1pPr>
              <a:defRPr/>
            </a:lvl1pPr>
          </a:lstStyle>
          <a:p>
            <a:pPr lvl="0"/>
            <a:fld id="{FB79C785-116A-4653-9342-85D3F5FCFAB9}" type="slidenum">
              <a:t>‹#›</a:t>
            </a:fld>
            <a:endParaRPr lang="en-GB"/>
          </a:p>
        </p:txBody>
      </p:sp>
    </p:spTree>
    <p:extLst>
      <p:ext uri="{BB962C8B-B14F-4D97-AF65-F5344CB8AC3E}">
        <p14:creationId xmlns:p14="http://schemas.microsoft.com/office/powerpoint/2010/main" val="76102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7C2C-D1B8-EE74-9CE2-AB922FA93E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A27369-8DA2-4BD4-70AA-3858DE6C87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239503-EBC3-932E-7CC8-65E99EC6573D}"/>
              </a:ext>
            </a:extLst>
          </p:cNvPr>
          <p:cNvSpPr>
            <a:spLocks noGrp="1"/>
          </p:cNvSpPr>
          <p:nvPr>
            <p:ph type="dt" sz="half" idx="10"/>
          </p:nvPr>
        </p:nvSpPr>
        <p:spPr/>
        <p:txBody>
          <a:bodyPr/>
          <a:lstStyle/>
          <a:p>
            <a:fld id="{DBEFDA42-75BE-4882-915A-C8A823FD9169}" type="datetimeFigureOut">
              <a:rPr lang="en-GB" smtClean="0"/>
              <a:t>26/06/2025</a:t>
            </a:fld>
            <a:endParaRPr lang="en-GB"/>
          </a:p>
        </p:txBody>
      </p:sp>
      <p:sp>
        <p:nvSpPr>
          <p:cNvPr id="5" name="Footer Placeholder 4">
            <a:extLst>
              <a:ext uri="{FF2B5EF4-FFF2-40B4-BE49-F238E27FC236}">
                <a16:creationId xmlns:a16="http://schemas.microsoft.com/office/drawing/2014/main" id="{828E881F-2DEE-44DC-13C1-F42D643159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AFAD67-50FB-103D-FBF5-C175257EAF0A}"/>
              </a:ext>
            </a:extLst>
          </p:cNvPr>
          <p:cNvSpPr>
            <a:spLocks noGrp="1"/>
          </p:cNvSpPr>
          <p:nvPr>
            <p:ph type="sldNum" sz="quarter" idx="12"/>
          </p:nvPr>
        </p:nvSpPr>
        <p:spPr/>
        <p:txBody>
          <a:bodyPr/>
          <a:lstStyle/>
          <a:p>
            <a:fld id="{B45195B5-D8F7-43A4-A8D1-D3AB7785507E}" type="slidenum">
              <a:rPr lang="en-GB" smtClean="0"/>
              <a:t>‹#›</a:t>
            </a:fld>
            <a:endParaRPr lang="en-GB"/>
          </a:p>
        </p:txBody>
      </p:sp>
    </p:spTree>
    <p:extLst>
      <p:ext uri="{BB962C8B-B14F-4D97-AF65-F5344CB8AC3E}">
        <p14:creationId xmlns:p14="http://schemas.microsoft.com/office/powerpoint/2010/main" val="3945440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E0E06-9EB3-3E7A-3E87-605E68BF886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7E36951C-EBE8-AEA7-035D-F9AD2D061F8A}"/>
              </a:ext>
            </a:extLst>
          </p:cNvPr>
          <p:cNvSpPr txBox="1">
            <a:spLocks noGrp="1"/>
          </p:cNvSpPr>
          <p:nvPr>
            <p:ph type="dt" sz="half" idx="7"/>
          </p:nvPr>
        </p:nvSpPr>
        <p:spPr/>
        <p:txBody>
          <a:bodyPr/>
          <a:lstStyle>
            <a:lvl1pPr>
              <a:defRPr/>
            </a:lvl1pPr>
          </a:lstStyle>
          <a:p>
            <a:pPr lvl="0"/>
            <a:fld id="{427AC3DA-FE0B-4D1D-8086-DF5AD7017716}" type="datetime1">
              <a:rPr lang="en-GB"/>
              <a:pPr lvl="0"/>
              <a:t>26/06/2025</a:t>
            </a:fld>
            <a:endParaRPr lang="en-GB"/>
          </a:p>
        </p:txBody>
      </p:sp>
      <p:sp>
        <p:nvSpPr>
          <p:cNvPr id="4" name="Footer Placeholder 3">
            <a:extLst>
              <a:ext uri="{FF2B5EF4-FFF2-40B4-BE49-F238E27FC236}">
                <a16:creationId xmlns:a16="http://schemas.microsoft.com/office/drawing/2014/main" id="{0E651288-D241-A93A-3B7C-6E7D4078484D}"/>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FFC2B9D1-0D49-4BF3-327C-15F20EC18922}"/>
              </a:ext>
            </a:extLst>
          </p:cNvPr>
          <p:cNvSpPr txBox="1">
            <a:spLocks noGrp="1"/>
          </p:cNvSpPr>
          <p:nvPr>
            <p:ph type="sldNum" sz="quarter" idx="8"/>
          </p:nvPr>
        </p:nvSpPr>
        <p:spPr/>
        <p:txBody>
          <a:bodyPr/>
          <a:lstStyle>
            <a:lvl1pPr>
              <a:defRPr/>
            </a:lvl1pPr>
          </a:lstStyle>
          <a:p>
            <a:pPr lvl="0"/>
            <a:fld id="{17C44134-5F70-44BE-9D58-4044EB664EC5}" type="slidenum">
              <a:t>‹#›</a:t>
            </a:fld>
            <a:endParaRPr lang="en-GB"/>
          </a:p>
        </p:txBody>
      </p:sp>
    </p:spTree>
    <p:extLst>
      <p:ext uri="{BB962C8B-B14F-4D97-AF65-F5344CB8AC3E}">
        <p14:creationId xmlns:p14="http://schemas.microsoft.com/office/powerpoint/2010/main" val="3772654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1BBC8-A701-828C-8823-29A46ECEDED7}"/>
              </a:ext>
            </a:extLst>
          </p:cNvPr>
          <p:cNvSpPr txBox="1">
            <a:spLocks noGrp="1"/>
          </p:cNvSpPr>
          <p:nvPr>
            <p:ph type="dt" sz="half" idx="7"/>
          </p:nvPr>
        </p:nvSpPr>
        <p:spPr/>
        <p:txBody>
          <a:bodyPr/>
          <a:lstStyle>
            <a:lvl1pPr>
              <a:defRPr/>
            </a:lvl1pPr>
          </a:lstStyle>
          <a:p>
            <a:pPr lvl="0"/>
            <a:fld id="{1C5709C2-F554-43EB-AB77-5D8A96C695C1}" type="datetime1">
              <a:rPr lang="en-GB"/>
              <a:pPr lvl="0"/>
              <a:t>26/06/2025</a:t>
            </a:fld>
            <a:endParaRPr lang="en-GB"/>
          </a:p>
        </p:txBody>
      </p:sp>
      <p:sp>
        <p:nvSpPr>
          <p:cNvPr id="3" name="Footer Placeholder 2">
            <a:extLst>
              <a:ext uri="{FF2B5EF4-FFF2-40B4-BE49-F238E27FC236}">
                <a16:creationId xmlns:a16="http://schemas.microsoft.com/office/drawing/2014/main" id="{A2A10857-ED46-7308-7267-26C19784785F}"/>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D28C91A5-66A9-6E74-8BBC-572F80624208}"/>
              </a:ext>
            </a:extLst>
          </p:cNvPr>
          <p:cNvSpPr txBox="1">
            <a:spLocks noGrp="1"/>
          </p:cNvSpPr>
          <p:nvPr>
            <p:ph type="sldNum" sz="quarter" idx="8"/>
          </p:nvPr>
        </p:nvSpPr>
        <p:spPr/>
        <p:txBody>
          <a:bodyPr/>
          <a:lstStyle>
            <a:lvl1pPr>
              <a:defRPr/>
            </a:lvl1pPr>
          </a:lstStyle>
          <a:p>
            <a:pPr lvl="0"/>
            <a:fld id="{D26814AB-A3CF-403B-818F-FA67ECC54217}" type="slidenum">
              <a:t>‹#›</a:t>
            </a:fld>
            <a:endParaRPr lang="en-GB"/>
          </a:p>
        </p:txBody>
      </p:sp>
    </p:spTree>
    <p:extLst>
      <p:ext uri="{BB962C8B-B14F-4D97-AF65-F5344CB8AC3E}">
        <p14:creationId xmlns:p14="http://schemas.microsoft.com/office/powerpoint/2010/main" val="270428961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A590-76F2-6353-5791-6AE50B2EE7F1}"/>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CA39C980-600E-01E9-5F69-45E5BBE90AE1}"/>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5FC290-1616-6848-E9B0-DE2EDFCEFCEC}"/>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76C91D0A-9D27-AFA7-0F24-BCE9B824659D}"/>
              </a:ext>
            </a:extLst>
          </p:cNvPr>
          <p:cNvSpPr txBox="1">
            <a:spLocks noGrp="1"/>
          </p:cNvSpPr>
          <p:nvPr>
            <p:ph type="dt" sz="half" idx="7"/>
          </p:nvPr>
        </p:nvSpPr>
        <p:spPr/>
        <p:txBody>
          <a:bodyPr/>
          <a:lstStyle>
            <a:lvl1pPr>
              <a:defRPr/>
            </a:lvl1pPr>
          </a:lstStyle>
          <a:p>
            <a:pPr lvl="0"/>
            <a:fld id="{95635EA8-410B-49A7-8AF8-19D084E9133D}" type="datetime1">
              <a:rPr lang="en-GB"/>
              <a:pPr lvl="0"/>
              <a:t>26/06/2025</a:t>
            </a:fld>
            <a:endParaRPr lang="en-GB"/>
          </a:p>
        </p:txBody>
      </p:sp>
      <p:sp>
        <p:nvSpPr>
          <p:cNvPr id="6" name="Footer Placeholder 5">
            <a:extLst>
              <a:ext uri="{FF2B5EF4-FFF2-40B4-BE49-F238E27FC236}">
                <a16:creationId xmlns:a16="http://schemas.microsoft.com/office/drawing/2014/main" id="{43AA9D14-5B79-1166-BC3B-C394176B8B84}"/>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FF753C21-F3A6-828A-95BB-072403F6167D}"/>
              </a:ext>
            </a:extLst>
          </p:cNvPr>
          <p:cNvSpPr txBox="1">
            <a:spLocks noGrp="1"/>
          </p:cNvSpPr>
          <p:nvPr>
            <p:ph type="sldNum" sz="quarter" idx="8"/>
          </p:nvPr>
        </p:nvSpPr>
        <p:spPr/>
        <p:txBody>
          <a:bodyPr/>
          <a:lstStyle>
            <a:lvl1pPr>
              <a:defRPr/>
            </a:lvl1pPr>
          </a:lstStyle>
          <a:p>
            <a:pPr lvl="0"/>
            <a:fld id="{C1D91196-6016-4E96-9555-E8F92D750B2E}" type="slidenum">
              <a:t>‹#›</a:t>
            </a:fld>
            <a:endParaRPr lang="en-GB"/>
          </a:p>
        </p:txBody>
      </p:sp>
    </p:spTree>
    <p:extLst>
      <p:ext uri="{BB962C8B-B14F-4D97-AF65-F5344CB8AC3E}">
        <p14:creationId xmlns:p14="http://schemas.microsoft.com/office/powerpoint/2010/main" val="330312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E085-AF13-6078-F2E1-50A694EEF65F}"/>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22123760-6857-6F62-932F-83D6662ED547}"/>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BEE0E056-D868-237D-B1CF-5780198C138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6A9F049B-1AFD-5826-7F95-EB14D96B8A45}"/>
              </a:ext>
            </a:extLst>
          </p:cNvPr>
          <p:cNvSpPr txBox="1">
            <a:spLocks noGrp="1"/>
          </p:cNvSpPr>
          <p:nvPr>
            <p:ph type="dt" sz="half" idx="7"/>
          </p:nvPr>
        </p:nvSpPr>
        <p:spPr/>
        <p:txBody>
          <a:bodyPr/>
          <a:lstStyle>
            <a:lvl1pPr>
              <a:defRPr/>
            </a:lvl1pPr>
          </a:lstStyle>
          <a:p>
            <a:pPr lvl="0"/>
            <a:fld id="{3A36477E-22F5-472C-9F44-6C163956A78F}" type="datetime1">
              <a:rPr lang="en-GB"/>
              <a:pPr lvl="0"/>
              <a:t>26/06/2025</a:t>
            </a:fld>
            <a:endParaRPr lang="en-GB"/>
          </a:p>
        </p:txBody>
      </p:sp>
      <p:sp>
        <p:nvSpPr>
          <p:cNvPr id="6" name="Footer Placeholder 5">
            <a:extLst>
              <a:ext uri="{FF2B5EF4-FFF2-40B4-BE49-F238E27FC236}">
                <a16:creationId xmlns:a16="http://schemas.microsoft.com/office/drawing/2014/main" id="{83B6708C-6013-FF70-DA12-783D5B9E6705}"/>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1DD042A9-DA50-1868-B9A0-01EFB76EFBAB}"/>
              </a:ext>
            </a:extLst>
          </p:cNvPr>
          <p:cNvSpPr txBox="1">
            <a:spLocks noGrp="1"/>
          </p:cNvSpPr>
          <p:nvPr>
            <p:ph type="sldNum" sz="quarter" idx="8"/>
          </p:nvPr>
        </p:nvSpPr>
        <p:spPr/>
        <p:txBody>
          <a:bodyPr/>
          <a:lstStyle>
            <a:lvl1pPr>
              <a:defRPr/>
            </a:lvl1pPr>
          </a:lstStyle>
          <a:p>
            <a:pPr lvl="0"/>
            <a:fld id="{53EE60D9-959C-4691-967E-B4A663F51CE4}" type="slidenum">
              <a:t>‹#›</a:t>
            </a:fld>
            <a:endParaRPr lang="en-GB"/>
          </a:p>
        </p:txBody>
      </p:sp>
    </p:spTree>
    <p:extLst>
      <p:ext uri="{BB962C8B-B14F-4D97-AF65-F5344CB8AC3E}">
        <p14:creationId xmlns:p14="http://schemas.microsoft.com/office/powerpoint/2010/main" val="3995957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4B62-5743-6759-22F6-C8AB6B5655A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12B12F5A-727D-6F7F-68DD-E4E4AEEB4A6E}"/>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B2869-54BD-507D-F22A-762FEA124C84}"/>
              </a:ext>
            </a:extLst>
          </p:cNvPr>
          <p:cNvSpPr txBox="1">
            <a:spLocks noGrp="1"/>
          </p:cNvSpPr>
          <p:nvPr>
            <p:ph type="dt" sz="half" idx="7"/>
          </p:nvPr>
        </p:nvSpPr>
        <p:spPr/>
        <p:txBody>
          <a:bodyPr/>
          <a:lstStyle>
            <a:lvl1pPr>
              <a:defRPr/>
            </a:lvl1pPr>
          </a:lstStyle>
          <a:p>
            <a:pPr lvl="0"/>
            <a:fld id="{1C1CB2DE-77C3-4DE6-900B-74F29BA8F1E1}" type="datetime1">
              <a:rPr lang="en-GB"/>
              <a:pPr lvl="0"/>
              <a:t>26/06/2025</a:t>
            </a:fld>
            <a:endParaRPr lang="en-GB"/>
          </a:p>
        </p:txBody>
      </p:sp>
      <p:sp>
        <p:nvSpPr>
          <p:cNvPr id="5" name="Footer Placeholder 4">
            <a:extLst>
              <a:ext uri="{FF2B5EF4-FFF2-40B4-BE49-F238E27FC236}">
                <a16:creationId xmlns:a16="http://schemas.microsoft.com/office/drawing/2014/main" id="{2FFF496A-3422-7E70-EA26-8D6AF76DE5A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EBF1274-E0F3-C792-5D22-7E57B36D8F8A}"/>
              </a:ext>
            </a:extLst>
          </p:cNvPr>
          <p:cNvSpPr txBox="1">
            <a:spLocks noGrp="1"/>
          </p:cNvSpPr>
          <p:nvPr>
            <p:ph type="sldNum" sz="quarter" idx="8"/>
          </p:nvPr>
        </p:nvSpPr>
        <p:spPr/>
        <p:txBody>
          <a:bodyPr/>
          <a:lstStyle>
            <a:lvl1pPr>
              <a:defRPr/>
            </a:lvl1pPr>
          </a:lstStyle>
          <a:p>
            <a:pPr lvl="0"/>
            <a:fld id="{576CE66F-6DDE-48D8-83BE-BF3156774D81}" type="slidenum">
              <a:t>‹#›</a:t>
            </a:fld>
            <a:endParaRPr lang="en-GB"/>
          </a:p>
        </p:txBody>
      </p:sp>
    </p:spTree>
    <p:extLst>
      <p:ext uri="{BB962C8B-B14F-4D97-AF65-F5344CB8AC3E}">
        <p14:creationId xmlns:p14="http://schemas.microsoft.com/office/powerpoint/2010/main" val="230329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28143E-6F71-944C-7A99-BF904641AE6D}"/>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9FEBB0E5-DA72-69AF-5591-7A3E42C5564C}"/>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28DA68-8E9C-2708-7032-D3531EA94884}"/>
              </a:ext>
            </a:extLst>
          </p:cNvPr>
          <p:cNvSpPr txBox="1">
            <a:spLocks noGrp="1"/>
          </p:cNvSpPr>
          <p:nvPr>
            <p:ph type="dt" sz="half" idx="7"/>
          </p:nvPr>
        </p:nvSpPr>
        <p:spPr/>
        <p:txBody>
          <a:bodyPr/>
          <a:lstStyle>
            <a:lvl1pPr>
              <a:defRPr/>
            </a:lvl1pPr>
          </a:lstStyle>
          <a:p>
            <a:pPr lvl="0"/>
            <a:fld id="{E4300178-6983-40F6-B0D0-680828A1C4EE}" type="datetime1">
              <a:rPr lang="en-GB"/>
              <a:pPr lvl="0"/>
              <a:t>26/06/2025</a:t>
            </a:fld>
            <a:endParaRPr lang="en-GB"/>
          </a:p>
        </p:txBody>
      </p:sp>
      <p:sp>
        <p:nvSpPr>
          <p:cNvPr id="5" name="Footer Placeholder 4">
            <a:extLst>
              <a:ext uri="{FF2B5EF4-FFF2-40B4-BE49-F238E27FC236}">
                <a16:creationId xmlns:a16="http://schemas.microsoft.com/office/drawing/2014/main" id="{C3A0CA52-B091-56C8-86FC-02469BA1ECB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C4F7B1E-E104-7792-CD4A-BF1C05CEA445}"/>
              </a:ext>
            </a:extLst>
          </p:cNvPr>
          <p:cNvSpPr txBox="1">
            <a:spLocks noGrp="1"/>
          </p:cNvSpPr>
          <p:nvPr>
            <p:ph type="sldNum" sz="quarter" idx="8"/>
          </p:nvPr>
        </p:nvSpPr>
        <p:spPr/>
        <p:txBody>
          <a:bodyPr/>
          <a:lstStyle>
            <a:lvl1pPr>
              <a:defRPr/>
            </a:lvl1pPr>
          </a:lstStyle>
          <a:p>
            <a:pPr lvl="0"/>
            <a:fld id="{7D2B8046-A1B9-418C-A545-9E53D881FA85}" type="slidenum">
              <a:t>‹#›</a:t>
            </a:fld>
            <a:endParaRPr lang="en-GB"/>
          </a:p>
        </p:txBody>
      </p:sp>
    </p:spTree>
    <p:extLst>
      <p:ext uri="{BB962C8B-B14F-4D97-AF65-F5344CB8AC3E}">
        <p14:creationId xmlns:p14="http://schemas.microsoft.com/office/powerpoint/2010/main" val="3617869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DE38-F2B4-6A0B-9C12-32B6C40D2D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2E107B-694D-332A-338F-6DE13EB3C1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D6F5AB-0DB4-8A4F-1FED-726594713FEE}"/>
              </a:ext>
            </a:extLst>
          </p:cNvPr>
          <p:cNvSpPr>
            <a:spLocks noGrp="1"/>
          </p:cNvSpPr>
          <p:nvPr>
            <p:ph type="dt" sz="half" idx="10"/>
          </p:nvPr>
        </p:nvSpPr>
        <p:spPr/>
        <p:txBody>
          <a:bodyPr/>
          <a:lstStyle/>
          <a:p>
            <a:fld id="{6DF1959D-1315-4B47-BA56-503B6C03ABCB}" type="datetimeFigureOut">
              <a:rPr lang="en-GB" smtClean="0"/>
              <a:t>26/06/2025</a:t>
            </a:fld>
            <a:endParaRPr lang="en-GB"/>
          </a:p>
        </p:txBody>
      </p:sp>
      <p:sp>
        <p:nvSpPr>
          <p:cNvPr id="5" name="Footer Placeholder 4">
            <a:extLst>
              <a:ext uri="{FF2B5EF4-FFF2-40B4-BE49-F238E27FC236}">
                <a16:creationId xmlns:a16="http://schemas.microsoft.com/office/drawing/2014/main" id="{8DFEF859-CB96-461F-54D9-8615BEE4F0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6D8B12-9DFF-F2F8-CB54-B815F6768A97}"/>
              </a:ext>
            </a:extLst>
          </p:cNvPr>
          <p:cNvSpPr>
            <a:spLocks noGrp="1"/>
          </p:cNvSpPr>
          <p:nvPr>
            <p:ph type="sldNum" sz="quarter" idx="12"/>
          </p:nvPr>
        </p:nvSpPr>
        <p:spPr/>
        <p:txBody>
          <a:bodyPr/>
          <a:lstStyle/>
          <a:p>
            <a:fld id="{84EDED6B-D196-4ADF-A4EE-53A11A5FB2F2}" type="slidenum">
              <a:rPr lang="en-GB" smtClean="0"/>
              <a:t>‹#›</a:t>
            </a:fld>
            <a:endParaRPr lang="en-GB"/>
          </a:p>
        </p:txBody>
      </p:sp>
    </p:spTree>
    <p:extLst>
      <p:ext uri="{BB962C8B-B14F-4D97-AF65-F5344CB8AC3E}">
        <p14:creationId xmlns:p14="http://schemas.microsoft.com/office/powerpoint/2010/main" val="3194511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9E59-8598-5AC5-55E5-A14F239099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DE0138-77A9-CDEC-B3DA-F43C5C8E15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08A580-B848-C15D-94E8-14087ADECFEA}"/>
              </a:ext>
            </a:extLst>
          </p:cNvPr>
          <p:cNvSpPr>
            <a:spLocks noGrp="1"/>
          </p:cNvSpPr>
          <p:nvPr>
            <p:ph type="dt" sz="half" idx="10"/>
          </p:nvPr>
        </p:nvSpPr>
        <p:spPr/>
        <p:txBody>
          <a:bodyPr/>
          <a:lstStyle/>
          <a:p>
            <a:fld id="{6DF1959D-1315-4B47-BA56-503B6C03ABCB}" type="datetimeFigureOut">
              <a:rPr lang="en-GB" smtClean="0"/>
              <a:t>26/06/2025</a:t>
            </a:fld>
            <a:endParaRPr lang="en-GB"/>
          </a:p>
        </p:txBody>
      </p:sp>
      <p:sp>
        <p:nvSpPr>
          <p:cNvPr id="5" name="Footer Placeholder 4">
            <a:extLst>
              <a:ext uri="{FF2B5EF4-FFF2-40B4-BE49-F238E27FC236}">
                <a16:creationId xmlns:a16="http://schemas.microsoft.com/office/drawing/2014/main" id="{89217EF3-EC85-970F-ED10-D665DD0101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32B30F-1E53-07B9-6F8E-14111B8E32C1}"/>
              </a:ext>
            </a:extLst>
          </p:cNvPr>
          <p:cNvSpPr>
            <a:spLocks noGrp="1"/>
          </p:cNvSpPr>
          <p:nvPr>
            <p:ph type="sldNum" sz="quarter" idx="12"/>
          </p:nvPr>
        </p:nvSpPr>
        <p:spPr/>
        <p:txBody>
          <a:bodyPr/>
          <a:lstStyle/>
          <a:p>
            <a:fld id="{84EDED6B-D196-4ADF-A4EE-53A11A5FB2F2}" type="slidenum">
              <a:rPr lang="en-GB" smtClean="0"/>
              <a:t>‹#›</a:t>
            </a:fld>
            <a:endParaRPr lang="en-GB"/>
          </a:p>
        </p:txBody>
      </p:sp>
    </p:spTree>
    <p:extLst>
      <p:ext uri="{BB962C8B-B14F-4D97-AF65-F5344CB8AC3E}">
        <p14:creationId xmlns:p14="http://schemas.microsoft.com/office/powerpoint/2010/main" val="3583541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6B4B-BBC9-8F0E-623D-238FDF135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3A38A5-1894-D993-513B-DDD0A5C08C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FD14BB-BDDC-CD63-7781-8F91BB528FD0}"/>
              </a:ext>
            </a:extLst>
          </p:cNvPr>
          <p:cNvSpPr>
            <a:spLocks noGrp="1"/>
          </p:cNvSpPr>
          <p:nvPr>
            <p:ph type="dt" sz="half" idx="10"/>
          </p:nvPr>
        </p:nvSpPr>
        <p:spPr/>
        <p:txBody>
          <a:bodyPr/>
          <a:lstStyle/>
          <a:p>
            <a:fld id="{6DF1959D-1315-4B47-BA56-503B6C03ABCB}" type="datetimeFigureOut">
              <a:rPr lang="en-GB" smtClean="0"/>
              <a:t>26/06/2025</a:t>
            </a:fld>
            <a:endParaRPr lang="en-GB"/>
          </a:p>
        </p:txBody>
      </p:sp>
      <p:sp>
        <p:nvSpPr>
          <p:cNvPr id="5" name="Footer Placeholder 4">
            <a:extLst>
              <a:ext uri="{FF2B5EF4-FFF2-40B4-BE49-F238E27FC236}">
                <a16:creationId xmlns:a16="http://schemas.microsoft.com/office/drawing/2014/main" id="{3D36B9A8-6BF3-01EA-5708-C3C13A5BDA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8D824F-0B27-A6C6-5E02-994BC026C3C8}"/>
              </a:ext>
            </a:extLst>
          </p:cNvPr>
          <p:cNvSpPr>
            <a:spLocks noGrp="1"/>
          </p:cNvSpPr>
          <p:nvPr>
            <p:ph type="sldNum" sz="quarter" idx="12"/>
          </p:nvPr>
        </p:nvSpPr>
        <p:spPr/>
        <p:txBody>
          <a:bodyPr/>
          <a:lstStyle/>
          <a:p>
            <a:fld id="{84EDED6B-D196-4ADF-A4EE-53A11A5FB2F2}" type="slidenum">
              <a:rPr lang="en-GB" smtClean="0"/>
              <a:t>‹#›</a:t>
            </a:fld>
            <a:endParaRPr lang="en-GB"/>
          </a:p>
        </p:txBody>
      </p:sp>
    </p:spTree>
    <p:extLst>
      <p:ext uri="{BB962C8B-B14F-4D97-AF65-F5344CB8AC3E}">
        <p14:creationId xmlns:p14="http://schemas.microsoft.com/office/powerpoint/2010/main" val="2531246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D6A4A-F8DD-F3FE-58AC-A998C93A48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282C19-05B1-246B-2636-66BF8AA79B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6AE2C7-3307-67B9-7CD5-AC2631FADC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7D54318-5C91-8018-E91F-FA8F34393446}"/>
              </a:ext>
            </a:extLst>
          </p:cNvPr>
          <p:cNvSpPr>
            <a:spLocks noGrp="1"/>
          </p:cNvSpPr>
          <p:nvPr>
            <p:ph type="dt" sz="half" idx="10"/>
          </p:nvPr>
        </p:nvSpPr>
        <p:spPr/>
        <p:txBody>
          <a:bodyPr/>
          <a:lstStyle/>
          <a:p>
            <a:fld id="{6DF1959D-1315-4B47-BA56-503B6C03ABCB}" type="datetimeFigureOut">
              <a:rPr lang="en-GB" smtClean="0"/>
              <a:t>26/06/2025</a:t>
            </a:fld>
            <a:endParaRPr lang="en-GB"/>
          </a:p>
        </p:txBody>
      </p:sp>
      <p:sp>
        <p:nvSpPr>
          <p:cNvPr id="6" name="Footer Placeholder 5">
            <a:extLst>
              <a:ext uri="{FF2B5EF4-FFF2-40B4-BE49-F238E27FC236}">
                <a16:creationId xmlns:a16="http://schemas.microsoft.com/office/drawing/2014/main" id="{FF8B2FE7-4767-403A-27E8-F94823A676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1418C8-8EA2-2075-86A1-DD94507F26BC}"/>
              </a:ext>
            </a:extLst>
          </p:cNvPr>
          <p:cNvSpPr>
            <a:spLocks noGrp="1"/>
          </p:cNvSpPr>
          <p:nvPr>
            <p:ph type="sldNum" sz="quarter" idx="12"/>
          </p:nvPr>
        </p:nvSpPr>
        <p:spPr/>
        <p:txBody>
          <a:bodyPr/>
          <a:lstStyle/>
          <a:p>
            <a:fld id="{84EDED6B-D196-4ADF-A4EE-53A11A5FB2F2}" type="slidenum">
              <a:rPr lang="en-GB" smtClean="0"/>
              <a:t>‹#›</a:t>
            </a:fld>
            <a:endParaRPr lang="en-GB"/>
          </a:p>
        </p:txBody>
      </p:sp>
    </p:spTree>
    <p:extLst>
      <p:ext uri="{BB962C8B-B14F-4D97-AF65-F5344CB8AC3E}">
        <p14:creationId xmlns:p14="http://schemas.microsoft.com/office/powerpoint/2010/main" val="3262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09C3-90A9-ED01-2508-C080F6F95C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EE273F-1526-6EF4-42DC-6B0E26EA54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686624-3B55-CFD9-56BD-83B90E1EDEB5}"/>
              </a:ext>
            </a:extLst>
          </p:cNvPr>
          <p:cNvSpPr>
            <a:spLocks noGrp="1"/>
          </p:cNvSpPr>
          <p:nvPr>
            <p:ph type="dt" sz="half" idx="10"/>
          </p:nvPr>
        </p:nvSpPr>
        <p:spPr/>
        <p:txBody>
          <a:bodyPr/>
          <a:lstStyle/>
          <a:p>
            <a:fld id="{DBEFDA42-75BE-4882-915A-C8A823FD9169}" type="datetimeFigureOut">
              <a:rPr lang="en-GB" smtClean="0"/>
              <a:t>26/06/2025</a:t>
            </a:fld>
            <a:endParaRPr lang="en-GB"/>
          </a:p>
        </p:txBody>
      </p:sp>
      <p:sp>
        <p:nvSpPr>
          <p:cNvPr id="5" name="Footer Placeholder 4">
            <a:extLst>
              <a:ext uri="{FF2B5EF4-FFF2-40B4-BE49-F238E27FC236}">
                <a16:creationId xmlns:a16="http://schemas.microsoft.com/office/drawing/2014/main" id="{8D417C57-5D6A-65AA-498F-1C4BEFE49D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603CF-2260-B9F0-FA41-7105A58C0EF7}"/>
              </a:ext>
            </a:extLst>
          </p:cNvPr>
          <p:cNvSpPr>
            <a:spLocks noGrp="1"/>
          </p:cNvSpPr>
          <p:nvPr>
            <p:ph type="sldNum" sz="quarter" idx="12"/>
          </p:nvPr>
        </p:nvSpPr>
        <p:spPr/>
        <p:txBody>
          <a:bodyPr/>
          <a:lstStyle/>
          <a:p>
            <a:fld id="{B45195B5-D8F7-43A4-A8D1-D3AB7785507E}" type="slidenum">
              <a:rPr lang="en-GB" smtClean="0"/>
              <a:t>‹#›</a:t>
            </a:fld>
            <a:endParaRPr lang="en-GB"/>
          </a:p>
        </p:txBody>
      </p:sp>
    </p:spTree>
    <p:extLst>
      <p:ext uri="{BB962C8B-B14F-4D97-AF65-F5344CB8AC3E}">
        <p14:creationId xmlns:p14="http://schemas.microsoft.com/office/powerpoint/2010/main" val="1539781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86EF-D841-6F8C-B895-860BCDE08F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3E14F5-46C1-3367-4806-A0E44401ED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3AFAD3-5A61-C8C8-61E3-06CCBC0024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B6FF39-6871-BFF8-2246-DF8F2C789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F245D2-F2D6-6C94-B3F8-0BE58B3E3E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02E28B-608F-8044-EED1-8787D8BD9549}"/>
              </a:ext>
            </a:extLst>
          </p:cNvPr>
          <p:cNvSpPr>
            <a:spLocks noGrp="1"/>
          </p:cNvSpPr>
          <p:nvPr>
            <p:ph type="dt" sz="half" idx="10"/>
          </p:nvPr>
        </p:nvSpPr>
        <p:spPr/>
        <p:txBody>
          <a:bodyPr/>
          <a:lstStyle/>
          <a:p>
            <a:fld id="{6DF1959D-1315-4B47-BA56-503B6C03ABCB}" type="datetimeFigureOut">
              <a:rPr lang="en-GB" smtClean="0"/>
              <a:t>26/06/2025</a:t>
            </a:fld>
            <a:endParaRPr lang="en-GB"/>
          </a:p>
        </p:txBody>
      </p:sp>
      <p:sp>
        <p:nvSpPr>
          <p:cNvPr id="8" name="Footer Placeholder 7">
            <a:extLst>
              <a:ext uri="{FF2B5EF4-FFF2-40B4-BE49-F238E27FC236}">
                <a16:creationId xmlns:a16="http://schemas.microsoft.com/office/drawing/2014/main" id="{46C32BF5-F07D-979E-E907-4952AA36AD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CD9771-D9C3-FE1B-56EA-A199844E12FE}"/>
              </a:ext>
            </a:extLst>
          </p:cNvPr>
          <p:cNvSpPr>
            <a:spLocks noGrp="1"/>
          </p:cNvSpPr>
          <p:nvPr>
            <p:ph type="sldNum" sz="quarter" idx="12"/>
          </p:nvPr>
        </p:nvSpPr>
        <p:spPr/>
        <p:txBody>
          <a:bodyPr/>
          <a:lstStyle/>
          <a:p>
            <a:fld id="{84EDED6B-D196-4ADF-A4EE-53A11A5FB2F2}" type="slidenum">
              <a:rPr lang="en-GB" smtClean="0"/>
              <a:t>‹#›</a:t>
            </a:fld>
            <a:endParaRPr lang="en-GB"/>
          </a:p>
        </p:txBody>
      </p:sp>
    </p:spTree>
    <p:extLst>
      <p:ext uri="{BB962C8B-B14F-4D97-AF65-F5344CB8AC3E}">
        <p14:creationId xmlns:p14="http://schemas.microsoft.com/office/powerpoint/2010/main" val="3631082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DDEDF-E180-E097-2150-602A0A4831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B29ADE-311C-6DA8-2C4E-AC035670BA6B}"/>
              </a:ext>
            </a:extLst>
          </p:cNvPr>
          <p:cNvSpPr>
            <a:spLocks noGrp="1"/>
          </p:cNvSpPr>
          <p:nvPr>
            <p:ph type="dt" sz="half" idx="10"/>
          </p:nvPr>
        </p:nvSpPr>
        <p:spPr/>
        <p:txBody>
          <a:bodyPr/>
          <a:lstStyle/>
          <a:p>
            <a:fld id="{6DF1959D-1315-4B47-BA56-503B6C03ABCB}" type="datetimeFigureOut">
              <a:rPr lang="en-GB" smtClean="0"/>
              <a:t>26/06/2025</a:t>
            </a:fld>
            <a:endParaRPr lang="en-GB"/>
          </a:p>
        </p:txBody>
      </p:sp>
      <p:sp>
        <p:nvSpPr>
          <p:cNvPr id="4" name="Footer Placeholder 3">
            <a:extLst>
              <a:ext uri="{FF2B5EF4-FFF2-40B4-BE49-F238E27FC236}">
                <a16:creationId xmlns:a16="http://schemas.microsoft.com/office/drawing/2014/main" id="{B14288F6-81B1-4848-4D24-BBB0D16F5E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C450362-F09D-5870-761C-A0B4AC916D4F}"/>
              </a:ext>
            </a:extLst>
          </p:cNvPr>
          <p:cNvSpPr>
            <a:spLocks noGrp="1"/>
          </p:cNvSpPr>
          <p:nvPr>
            <p:ph type="sldNum" sz="quarter" idx="12"/>
          </p:nvPr>
        </p:nvSpPr>
        <p:spPr/>
        <p:txBody>
          <a:bodyPr/>
          <a:lstStyle/>
          <a:p>
            <a:fld id="{84EDED6B-D196-4ADF-A4EE-53A11A5FB2F2}" type="slidenum">
              <a:rPr lang="en-GB" smtClean="0"/>
              <a:t>‹#›</a:t>
            </a:fld>
            <a:endParaRPr lang="en-GB"/>
          </a:p>
        </p:txBody>
      </p:sp>
    </p:spTree>
    <p:extLst>
      <p:ext uri="{BB962C8B-B14F-4D97-AF65-F5344CB8AC3E}">
        <p14:creationId xmlns:p14="http://schemas.microsoft.com/office/powerpoint/2010/main" val="3024623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AA2F1C-B251-F58B-3DEA-8CE369C18ED4}"/>
              </a:ext>
            </a:extLst>
          </p:cNvPr>
          <p:cNvSpPr>
            <a:spLocks noGrp="1"/>
          </p:cNvSpPr>
          <p:nvPr>
            <p:ph type="dt" sz="half" idx="10"/>
          </p:nvPr>
        </p:nvSpPr>
        <p:spPr/>
        <p:txBody>
          <a:bodyPr/>
          <a:lstStyle/>
          <a:p>
            <a:fld id="{6DF1959D-1315-4B47-BA56-503B6C03ABCB}" type="datetimeFigureOut">
              <a:rPr lang="en-GB" smtClean="0"/>
              <a:t>26/06/2025</a:t>
            </a:fld>
            <a:endParaRPr lang="en-GB"/>
          </a:p>
        </p:txBody>
      </p:sp>
      <p:sp>
        <p:nvSpPr>
          <p:cNvPr id="3" name="Footer Placeholder 2">
            <a:extLst>
              <a:ext uri="{FF2B5EF4-FFF2-40B4-BE49-F238E27FC236}">
                <a16:creationId xmlns:a16="http://schemas.microsoft.com/office/drawing/2014/main" id="{37ED35AD-78D2-201A-89AD-0F17271F00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92EEFE-52D5-54D2-F7A4-6392C3C80D6C}"/>
              </a:ext>
            </a:extLst>
          </p:cNvPr>
          <p:cNvSpPr>
            <a:spLocks noGrp="1"/>
          </p:cNvSpPr>
          <p:nvPr>
            <p:ph type="sldNum" sz="quarter" idx="12"/>
          </p:nvPr>
        </p:nvSpPr>
        <p:spPr/>
        <p:txBody>
          <a:bodyPr/>
          <a:lstStyle/>
          <a:p>
            <a:fld id="{84EDED6B-D196-4ADF-A4EE-53A11A5FB2F2}" type="slidenum">
              <a:rPr lang="en-GB" smtClean="0"/>
              <a:t>‹#›</a:t>
            </a:fld>
            <a:endParaRPr lang="en-GB"/>
          </a:p>
        </p:txBody>
      </p:sp>
    </p:spTree>
    <p:extLst>
      <p:ext uri="{BB962C8B-B14F-4D97-AF65-F5344CB8AC3E}">
        <p14:creationId xmlns:p14="http://schemas.microsoft.com/office/powerpoint/2010/main" val="2915094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D655-74AA-7277-4978-EBF4C5437F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BEC560-731D-FE5E-4BEC-3A1D06705E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3BD06C-E42F-4556-7A14-916610E2C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40F97-304D-BE94-6978-C9EBC18010CA}"/>
              </a:ext>
            </a:extLst>
          </p:cNvPr>
          <p:cNvSpPr>
            <a:spLocks noGrp="1"/>
          </p:cNvSpPr>
          <p:nvPr>
            <p:ph type="dt" sz="half" idx="10"/>
          </p:nvPr>
        </p:nvSpPr>
        <p:spPr/>
        <p:txBody>
          <a:bodyPr/>
          <a:lstStyle/>
          <a:p>
            <a:fld id="{6DF1959D-1315-4B47-BA56-503B6C03ABCB}" type="datetimeFigureOut">
              <a:rPr lang="en-GB" smtClean="0"/>
              <a:t>26/06/2025</a:t>
            </a:fld>
            <a:endParaRPr lang="en-GB"/>
          </a:p>
        </p:txBody>
      </p:sp>
      <p:sp>
        <p:nvSpPr>
          <p:cNvPr id="6" name="Footer Placeholder 5">
            <a:extLst>
              <a:ext uri="{FF2B5EF4-FFF2-40B4-BE49-F238E27FC236}">
                <a16:creationId xmlns:a16="http://schemas.microsoft.com/office/drawing/2014/main" id="{3B6C9021-85CC-2F54-AF50-79295540A1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FA0B3-A837-6E1D-62FE-7F3C37691D1C}"/>
              </a:ext>
            </a:extLst>
          </p:cNvPr>
          <p:cNvSpPr>
            <a:spLocks noGrp="1"/>
          </p:cNvSpPr>
          <p:nvPr>
            <p:ph type="sldNum" sz="quarter" idx="12"/>
          </p:nvPr>
        </p:nvSpPr>
        <p:spPr/>
        <p:txBody>
          <a:bodyPr/>
          <a:lstStyle/>
          <a:p>
            <a:fld id="{84EDED6B-D196-4ADF-A4EE-53A11A5FB2F2}" type="slidenum">
              <a:rPr lang="en-GB" smtClean="0"/>
              <a:t>‹#›</a:t>
            </a:fld>
            <a:endParaRPr lang="en-GB"/>
          </a:p>
        </p:txBody>
      </p:sp>
    </p:spTree>
    <p:extLst>
      <p:ext uri="{BB962C8B-B14F-4D97-AF65-F5344CB8AC3E}">
        <p14:creationId xmlns:p14="http://schemas.microsoft.com/office/powerpoint/2010/main" val="2264913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77E7-2BC5-B117-B495-A6F492565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6C83812-9C07-6DEA-15DB-22FDE7CFE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7C87EE-4912-3D7D-6DFA-79A2370523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4DEDB5-5BD4-ABA2-F871-8D7C42DE020C}"/>
              </a:ext>
            </a:extLst>
          </p:cNvPr>
          <p:cNvSpPr>
            <a:spLocks noGrp="1"/>
          </p:cNvSpPr>
          <p:nvPr>
            <p:ph type="dt" sz="half" idx="10"/>
          </p:nvPr>
        </p:nvSpPr>
        <p:spPr/>
        <p:txBody>
          <a:bodyPr/>
          <a:lstStyle/>
          <a:p>
            <a:fld id="{6DF1959D-1315-4B47-BA56-503B6C03ABCB}" type="datetimeFigureOut">
              <a:rPr lang="en-GB" smtClean="0"/>
              <a:t>26/06/2025</a:t>
            </a:fld>
            <a:endParaRPr lang="en-GB"/>
          </a:p>
        </p:txBody>
      </p:sp>
      <p:sp>
        <p:nvSpPr>
          <p:cNvPr id="6" name="Footer Placeholder 5">
            <a:extLst>
              <a:ext uri="{FF2B5EF4-FFF2-40B4-BE49-F238E27FC236}">
                <a16:creationId xmlns:a16="http://schemas.microsoft.com/office/drawing/2014/main" id="{BC590E00-ADC4-B97B-47CF-A2AE49B58B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73A52F-F2C0-E825-7377-BBF3DAE7749A}"/>
              </a:ext>
            </a:extLst>
          </p:cNvPr>
          <p:cNvSpPr>
            <a:spLocks noGrp="1"/>
          </p:cNvSpPr>
          <p:nvPr>
            <p:ph type="sldNum" sz="quarter" idx="12"/>
          </p:nvPr>
        </p:nvSpPr>
        <p:spPr/>
        <p:txBody>
          <a:bodyPr/>
          <a:lstStyle/>
          <a:p>
            <a:fld id="{84EDED6B-D196-4ADF-A4EE-53A11A5FB2F2}" type="slidenum">
              <a:rPr lang="en-GB" smtClean="0"/>
              <a:t>‹#›</a:t>
            </a:fld>
            <a:endParaRPr lang="en-GB"/>
          </a:p>
        </p:txBody>
      </p:sp>
    </p:spTree>
    <p:extLst>
      <p:ext uri="{BB962C8B-B14F-4D97-AF65-F5344CB8AC3E}">
        <p14:creationId xmlns:p14="http://schemas.microsoft.com/office/powerpoint/2010/main" val="928038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2FE9D-EF7B-B3AE-F0BD-0FCE134AB4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1D66F3-7A68-7FB8-6EFA-7B8B7A4D21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FF938C-7C61-0417-021E-9A75D4EF517C}"/>
              </a:ext>
            </a:extLst>
          </p:cNvPr>
          <p:cNvSpPr>
            <a:spLocks noGrp="1"/>
          </p:cNvSpPr>
          <p:nvPr>
            <p:ph type="dt" sz="half" idx="10"/>
          </p:nvPr>
        </p:nvSpPr>
        <p:spPr/>
        <p:txBody>
          <a:bodyPr/>
          <a:lstStyle/>
          <a:p>
            <a:fld id="{6DF1959D-1315-4B47-BA56-503B6C03ABCB}" type="datetimeFigureOut">
              <a:rPr lang="en-GB" smtClean="0"/>
              <a:t>26/06/2025</a:t>
            </a:fld>
            <a:endParaRPr lang="en-GB"/>
          </a:p>
        </p:txBody>
      </p:sp>
      <p:sp>
        <p:nvSpPr>
          <p:cNvPr id="5" name="Footer Placeholder 4">
            <a:extLst>
              <a:ext uri="{FF2B5EF4-FFF2-40B4-BE49-F238E27FC236}">
                <a16:creationId xmlns:a16="http://schemas.microsoft.com/office/drawing/2014/main" id="{EB4E926C-1E79-B176-232E-4C7BDF37F9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706FE1-A02A-D959-8CD5-589ED307CFB8}"/>
              </a:ext>
            </a:extLst>
          </p:cNvPr>
          <p:cNvSpPr>
            <a:spLocks noGrp="1"/>
          </p:cNvSpPr>
          <p:nvPr>
            <p:ph type="sldNum" sz="quarter" idx="12"/>
          </p:nvPr>
        </p:nvSpPr>
        <p:spPr/>
        <p:txBody>
          <a:bodyPr/>
          <a:lstStyle/>
          <a:p>
            <a:fld id="{84EDED6B-D196-4ADF-A4EE-53A11A5FB2F2}" type="slidenum">
              <a:rPr lang="en-GB" smtClean="0"/>
              <a:t>‹#›</a:t>
            </a:fld>
            <a:endParaRPr lang="en-GB"/>
          </a:p>
        </p:txBody>
      </p:sp>
    </p:spTree>
    <p:extLst>
      <p:ext uri="{BB962C8B-B14F-4D97-AF65-F5344CB8AC3E}">
        <p14:creationId xmlns:p14="http://schemas.microsoft.com/office/powerpoint/2010/main" val="3937846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0349EC-8544-A3D4-6C4A-832997158A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EA9350-8050-B562-A776-9F8EA892E9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BE230E-6742-1037-BAE4-B437515EBC23}"/>
              </a:ext>
            </a:extLst>
          </p:cNvPr>
          <p:cNvSpPr>
            <a:spLocks noGrp="1"/>
          </p:cNvSpPr>
          <p:nvPr>
            <p:ph type="dt" sz="half" idx="10"/>
          </p:nvPr>
        </p:nvSpPr>
        <p:spPr/>
        <p:txBody>
          <a:bodyPr/>
          <a:lstStyle/>
          <a:p>
            <a:fld id="{6DF1959D-1315-4B47-BA56-503B6C03ABCB}" type="datetimeFigureOut">
              <a:rPr lang="en-GB" smtClean="0"/>
              <a:t>26/06/2025</a:t>
            </a:fld>
            <a:endParaRPr lang="en-GB"/>
          </a:p>
        </p:txBody>
      </p:sp>
      <p:sp>
        <p:nvSpPr>
          <p:cNvPr id="5" name="Footer Placeholder 4">
            <a:extLst>
              <a:ext uri="{FF2B5EF4-FFF2-40B4-BE49-F238E27FC236}">
                <a16:creationId xmlns:a16="http://schemas.microsoft.com/office/drawing/2014/main" id="{1A3E2465-C8D3-0BBB-990C-8A303D5C9F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26B81C-F861-F6EB-5E69-0579248E2AD7}"/>
              </a:ext>
            </a:extLst>
          </p:cNvPr>
          <p:cNvSpPr>
            <a:spLocks noGrp="1"/>
          </p:cNvSpPr>
          <p:nvPr>
            <p:ph type="sldNum" sz="quarter" idx="12"/>
          </p:nvPr>
        </p:nvSpPr>
        <p:spPr/>
        <p:txBody>
          <a:bodyPr/>
          <a:lstStyle/>
          <a:p>
            <a:fld id="{84EDED6B-D196-4ADF-A4EE-53A11A5FB2F2}" type="slidenum">
              <a:rPr lang="en-GB" smtClean="0"/>
              <a:t>‹#›</a:t>
            </a:fld>
            <a:endParaRPr lang="en-GB"/>
          </a:p>
        </p:txBody>
      </p:sp>
    </p:spTree>
    <p:extLst>
      <p:ext uri="{BB962C8B-B14F-4D97-AF65-F5344CB8AC3E}">
        <p14:creationId xmlns:p14="http://schemas.microsoft.com/office/powerpoint/2010/main" val="313443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09AC9-5DB5-6CB5-767A-CB771CE3C4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36B023-E78C-8031-A176-5BC97EA4C5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D0F15D-9AD3-F1B2-FA7E-67438C161A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8AF186-5536-62F4-E889-19DC859E84EF}"/>
              </a:ext>
            </a:extLst>
          </p:cNvPr>
          <p:cNvSpPr>
            <a:spLocks noGrp="1"/>
          </p:cNvSpPr>
          <p:nvPr>
            <p:ph type="dt" sz="half" idx="10"/>
          </p:nvPr>
        </p:nvSpPr>
        <p:spPr/>
        <p:txBody>
          <a:bodyPr/>
          <a:lstStyle/>
          <a:p>
            <a:fld id="{DBEFDA42-75BE-4882-915A-C8A823FD9169}" type="datetimeFigureOut">
              <a:rPr lang="en-GB" smtClean="0"/>
              <a:t>26/06/2025</a:t>
            </a:fld>
            <a:endParaRPr lang="en-GB"/>
          </a:p>
        </p:txBody>
      </p:sp>
      <p:sp>
        <p:nvSpPr>
          <p:cNvPr id="6" name="Footer Placeholder 5">
            <a:extLst>
              <a:ext uri="{FF2B5EF4-FFF2-40B4-BE49-F238E27FC236}">
                <a16:creationId xmlns:a16="http://schemas.microsoft.com/office/drawing/2014/main" id="{92EADD5B-5845-9C3E-0B07-D2705A9880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DDEFA9-A933-2735-64E2-1907B8C32B5D}"/>
              </a:ext>
            </a:extLst>
          </p:cNvPr>
          <p:cNvSpPr>
            <a:spLocks noGrp="1"/>
          </p:cNvSpPr>
          <p:nvPr>
            <p:ph type="sldNum" sz="quarter" idx="12"/>
          </p:nvPr>
        </p:nvSpPr>
        <p:spPr/>
        <p:txBody>
          <a:bodyPr/>
          <a:lstStyle/>
          <a:p>
            <a:fld id="{B45195B5-D8F7-43A4-A8D1-D3AB7785507E}" type="slidenum">
              <a:rPr lang="en-GB" smtClean="0"/>
              <a:t>‹#›</a:t>
            </a:fld>
            <a:endParaRPr lang="en-GB"/>
          </a:p>
        </p:txBody>
      </p:sp>
    </p:spTree>
    <p:extLst>
      <p:ext uri="{BB962C8B-B14F-4D97-AF65-F5344CB8AC3E}">
        <p14:creationId xmlns:p14="http://schemas.microsoft.com/office/powerpoint/2010/main" val="232395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4A3D-B61D-E195-7071-8CE30F56DE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8C8097-B6F2-4B41-A4BD-B6CBA9B30D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79CD8-5DC3-8251-7ABE-0A74997C0B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5A1845-5042-C97B-AEAD-4B94B0DA6D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A9E94-627D-6E5C-8F50-0A9F3CDD35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B1579D-2F41-4D59-7738-CBCC73AACB0B}"/>
              </a:ext>
            </a:extLst>
          </p:cNvPr>
          <p:cNvSpPr>
            <a:spLocks noGrp="1"/>
          </p:cNvSpPr>
          <p:nvPr>
            <p:ph type="dt" sz="half" idx="10"/>
          </p:nvPr>
        </p:nvSpPr>
        <p:spPr/>
        <p:txBody>
          <a:bodyPr/>
          <a:lstStyle/>
          <a:p>
            <a:fld id="{DBEFDA42-75BE-4882-915A-C8A823FD9169}" type="datetimeFigureOut">
              <a:rPr lang="en-GB" smtClean="0"/>
              <a:t>26/06/2025</a:t>
            </a:fld>
            <a:endParaRPr lang="en-GB"/>
          </a:p>
        </p:txBody>
      </p:sp>
      <p:sp>
        <p:nvSpPr>
          <p:cNvPr id="8" name="Footer Placeholder 7">
            <a:extLst>
              <a:ext uri="{FF2B5EF4-FFF2-40B4-BE49-F238E27FC236}">
                <a16:creationId xmlns:a16="http://schemas.microsoft.com/office/drawing/2014/main" id="{B9AA556A-FA70-CCFF-4DB7-967D72E1EA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B442F6-3D9A-D5FF-3CB4-8BA3763D797E}"/>
              </a:ext>
            </a:extLst>
          </p:cNvPr>
          <p:cNvSpPr>
            <a:spLocks noGrp="1"/>
          </p:cNvSpPr>
          <p:nvPr>
            <p:ph type="sldNum" sz="quarter" idx="12"/>
          </p:nvPr>
        </p:nvSpPr>
        <p:spPr/>
        <p:txBody>
          <a:bodyPr/>
          <a:lstStyle/>
          <a:p>
            <a:fld id="{B45195B5-D8F7-43A4-A8D1-D3AB7785507E}" type="slidenum">
              <a:rPr lang="en-GB" smtClean="0"/>
              <a:t>‹#›</a:t>
            </a:fld>
            <a:endParaRPr lang="en-GB"/>
          </a:p>
        </p:txBody>
      </p:sp>
    </p:spTree>
    <p:extLst>
      <p:ext uri="{BB962C8B-B14F-4D97-AF65-F5344CB8AC3E}">
        <p14:creationId xmlns:p14="http://schemas.microsoft.com/office/powerpoint/2010/main" val="165389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F346-EDCC-F53F-3E1A-6413F40D75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06AE52-0BD6-7559-767B-612F2C0BDB62}"/>
              </a:ext>
            </a:extLst>
          </p:cNvPr>
          <p:cNvSpPr>
            <a:spLocks noGrp="1"/>
          </p:cNvSpPr>
          <p:nvPr>
            <p:ph type="dt" sz="half" idx="10"/>
          </p:nvPr>
        </p:nvSpPr>
        <p:spPr/>
        <p:txBody>
          <a:bodyPr/>
          <a:lstStyle/>
          <a:p>
            <a:fld id="{DBEFDA42-75BE-4882-915A-C8A823FD9169}" type="datetimeFigureOut">
              <a:rPr lang="en-GB" smtClean="0"/>
              <a:t>26/06/2025</a:t>
            </a:fld>
            <a:endParaRPr lang="en-GB"/>
          </a:p>
        </p:txBody>
      </p:sp>
      <p:sp>
        <p:nvSpPr>
          <p:cNvPr id="4" name="Footer Placeholder 3">
            <a:extLst>
              <a:ext uri="{FF2B5EF4-FFF2-40B4-BE49-F238E27FC236}">
                <a16:creationId xmlns:a16="http://schemas.microsoft.com/office/drawing/2014/main" id="{DC19FF41-3801-928C-04D6-D9B1AB8166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9B7142-A33A-104D-D8F6-EBC06F106596}"/>
              </a:ext>
            </a:extLst>
          </p:cNvPr>
          <p:cNvSpPr>
            <a:spLocks noGrp="1"/>
          </p:cNvSpPr>
          <p:nvPr>
            <p:ph type="sldNum" sz="quarter" idx="12"/>
          </p:nvPr>
        </p:nvSpPr>
        <p:spPr/>
        <p:txBody>
          <a:bodyPr/>
          <a:lstStyle/>
          <a:p>
            <a:fld id="{B45195B5-D8F7-43A4-A8D1-D3AB7785507E}" type="slidenum">
              <a:rPr lang="en-GB" smtClean="0"/>
              <a:t>‹#›</a:t>
            </a:fld>
            <a:endParaRPr lang="en-GB"/>
          </a:p>
        </p:txBody>
      </p:sp>
    </p:spTree>
    <p:extLst>
      <p:ext uri="{BB962C8B-B14F-4D97-AF65-F5344CB8AC3E}">
        <p14:creationId xmlns:p14="http://schemas.microsoft.com/office/powerpoint/2010/main" val="204904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D519AA-6773-964C-BB79-3242B5788561}"/>
              </a:ext>
            </a:extLst>
          </p:cNvPr>
          <p:cNvSpPr>
            <a:spLocks noGrp="1"/>
          </p:cNvSpPr>
          <p:nvPr>
            <p:ph type="dt" sz="half" idx="10"/>
          </p:nvPr>
        </p:nvSpPr>
        <p:spPr/>
        <p:txBody>
          <a:bodyPr/>
          <a:lstStyle/>
          <a:p>
            <a:fld id="{DBEFDA42-75BE-4882-915A-C8A823FD9169}" type="datetimeFigureOut">
              <a:rPr lang="en-GB" smtClean="0"/>
              <a:t>26/06/2025</a:t>
            </a:fld>
            <a:endParaRPr lang="en-GB"/>
          </a:p>
        </p:txBody>
      </p:sp>
      <p:sp>
        <p:nvSpPr>
          <p:cNvPr id="3" name="Footer Placeholder 2">
            <a:extLst>
              <a:ext uri="{FF2B5EF4-FFF2-40B4-BE49-F238E27FC236}">
                <a16:creationId xmlns:a16="http://schemas.microsoft.com/office/drawing/2014/main" id="{0558D87D-1F40-C53F-70A8-18EB0B5F97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C22BED-D3DD-5FBE-0BE7-A731A28D6F99}"/>
              </a:ext>
            </a:extLst>
          </p:cNvPr>
          <p:cNvSpPr>
            <a:spLocks noGrp="1"/>
          </p:cNvSpPr>
          <p:nvPr>
            <p:ph type="sldNum" sz="quarter" idx="12"/>
          </p:nvPr>
        </p:nvSpPr>
        <p:spPr/>
        <p:txBody>
          <a:bodyPr/>
          <a:lstStyle/>
          <a:p>
            <a:fld id="{B45195B5-D8F7-43A4-A8D1-D3AB7785507E}" type="slidenum">
              <a:rPr lang="en-GB" smtClean="0"/>
              <a:t>‹#›</a:t>
            </a:fld>
            <a:endParaRPr lang="en-GB"/>
          </a:p>
        </p:txBody>
      </p:sp>
    </p:spTree>
    <p:extLst>
      <p:ext uri="{BB962C8B-B14F-4D97-AF65-F5344CB8AC3E}">
        <p14:creationId xmlns:p14="http://schemas.microsoft.com/office/powerpoint/2010/main" val="4260234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E29A-DB42-6443-33E8-8749B1E89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3F41AE-02F2-5202-D111-F4E6AADBF1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1A9A40-940C-A593-6ACA-C3F6D325F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A021C-A0D9-C3A8-3EB8-5F2D3B8C71D6}"/>
              </a:ext>
            </a:extLst>
          </p:cNvPr>
          <p:cNvSpPr>
            <a:spLocks noGrp="1"/>
          </p:cNvSpPr>
          <p:nvPr>
            <p:ph type="dt" sz="half" idx="10"/>
          </p:nvPr>
        </p:nvSpPr>
        <p:spPr/>
        <p:txBody>
          <a:bodyPr/>
          <a:lstStyle/>
          <a:p>
            <a:fld id="{DBEFDA42-75BE-4882-915A-C8A823FD9169}" type="datetimeFigureOut">
              <a:rPr lang="en-GB" smtClean="0"/>
              <a:t>26/06/2025</a:t>
            </a:fld>
            <a:endParaRPr lang="en-GB"/>
          </a:p>
        </p:txBody>
      </p:sp>
      <p:sp>
        <p:nvSpPr>
          <p:cNvPr id="6" name="Footer Placeholder 5">
            <a:extLst>
              <a:ext uri="{FF2B5EF4-FFF2-40B4-BE49-F238E27FC236}">
                <a16:creationId xmlns:a16="http://schemas.microsoft.com/office/drawing/2014/main" id="{52A36CDE-ECF9-808F-2506-8634FC0171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16D286-4361-237F-B265-D53BAE66D5F5}"/>
              </a:ext>
            </a:extLst>
          </p:cNvPr>
          <p:cNvSpPr>
            <a:spLocks noGrp="1"/>
          </p:cNvSpPr>
          <p:nvPr>
            <p:ph type="sldNum" sz="quarter" idx="12"/>
          </p:nvPr>
        </p:nvSpPr>
        <p:spPr/>
        <p:txBody>
          <a:bodyPr/>
          <a:lstStyle/>
          <a:p>
            <a:fld id="{B45195B5-D8F7-43A4-A8D1-D3AB7785507E}" type="slidenum">
              <a:rPr lang="en-GB" smtClean="0"/>
              <a:t>‹#›</a:t>
            </a:fld>
            <a:endParaRPr lang="en-GB"/>
          </a:p>
        </p:txBody>
      </p:sp>
    </p:spTree>
    <p:extLst>
      <p:ext uri="{BB962C8B-B14F-4D97-AF65-F5344CB8AC3E}">
        <p14:creationId xmlns:p14="http://schemas.microsoft.com/office/powerpoint/2010/main" val="200545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C23D-8695-EAF6-D03D-16BC80C99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CCF34E6-8EAB-D6CE-DF5B-9BFB83CE2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F11437-C32B-FC97-64AF-055B067F7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CB3A7A-48C5-61A5-7C1D-384CE5966D89}"/>
              </a:ext>
            </a:extLst>
          </p:cNvPr>
          <p:cNvSpPr>
            <a:spLocks noGrp="1"/>
          </p:cNvSpPr>
          <p:nvPr>
            <p:ph type="dt" sz="half" idx="10"/>
          </p:nvPr>
        </p:nvSpPr>
        <p:spPr/>
        <p:txBody>
          <a:bodyPr/>
          <a:lstStyle/>
          <a:p>
            <a:fld id="{DBEFDA42-75BE-4882-915A-C8A823FD9169}" type="datetimeFigureOut">
              <a:rPr lang="en-GB" smtClean="0"/>
              <a:t>26/06/2025</a:t>
            </a:fld>
            <a:endParaRPr lang="en-GB"/>
          </a:p>
        </p:txBody>
      </p:sp>
      <p:sp>
        <p:nvSpPr>
          <p:cNvPr id="6" name="Footer Placeholder 5">
            <a:extLst>
              <a:ext uri="{FF2B5EF4-FFF2-40B4-BE49-F238E27FC236}">
                <a16:creationId xmlns:a16="http://schemas.microsoft.com/office/drawing/2014/main" id="{DD525027-5B90-012C-C48D-35CD443991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9CC6A1-A12F-6DD5-A3F1-D6FFB69754C1}"/>
              </a:ext>
            </a:extLst>
          </p:cNvPr>
          <p:cNvSpPr>
            <a:spLocks noGrp="1"/>
          </p:cNvSpPr>
          <p:nvPr>
            <p:ph type="sldNum" sz="quarter" idx="12"/>
          </p:nvPr>
        </p:nvSpPr>
        <p:spPr/>
        <p:txBody>
          <a:bodyPr/>
          <a:lstStyle/>
          <a:p>
            <a:fld id="{B45195B5-D8F7-43A4-A8D1-D3AB7785507E}" type="slidenum">
              <a:rPr lang="en-GB" smtClean="0"/>
              <a:t>‹#›</a:t>
            </a:fld>
            <a:endParaRPr lang="en-GB"/>
          </a:p>
        </p:txBody>
      </p:sp>
    </p:spTree>
    <p:extLst>
      <p:ext uri="{BB962C8B-B14F-4D97-AF65-F5344CB8AC3E}">
        <p14:creationId xmlns:p14="http://schemas.microsoft.com/office/powerpoint/2010/main" val="2451702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0498E6-A845-2E40-5326-8B69BC639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93DB30-A74D-4067-A504-EA7755893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B837BC-21E8-1901-102A-9E0192A393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FDA42-75BE-4882-915A-C8A823FD9169}" type="datetimeFigureOut">
              <a:rPr lang="en-GB" smtClean="0"/>
              <a:t>26/06/2025</a:t>
            </a:fld>
            <a:endParaRPr lang="en-GB"/>
          </a:p>
        </p:txBody>
      </p:sp>
      <p:sp>
        <p:nvSpPr>
          <p:cNvPr id="5" name="Footer Placeholder 4">
            <a:extLst>
              <a:ext uri="{FF2B5EF4-FFF2-40B4-BE49-F238E27FC236}">
                <a16:creationId xmlns:a16="http://schemas.microsoft.com/office/drawing/2014/main" id="{62A0FE90-DB36-8367-60F8-AD2443F62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862226-CFDB-D2FE-110D-F83D4DA33D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195B5-D8F7-43A4-A8D1-D3AB7785507E}" type="slidenum">
              <a:rPr lang="en-GB" smtClean="0"/>
              <a:t>‹#›</a:t>
            </a:fld>
            <a:endParaRPr lang="en-GB"/>
          </a:p>
        </p:txBody>
      </p:sp>
    </p:spTree>
    <p:extLst>
      <p:ext uri="{BB962C8B-B14F-4D97-AF65-F5344CB8AC3E}">
        <p14:creationId xmlns:p14="http://schemas.microsoft.com/office/powerpoint/2010/main" val="370300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1" r:id="rId12"/>
    <p:sldLayoutId id="2147483682" r:id="rId13"/>
    <p:sldLayoutId id="214748368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2EB197-BCD6-9F82-B0E8-7C5A09D38043}"/>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DE672A02-F4F9-ACE0-4F2A-ACFB3268F053}"/>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5EA7CA-331E-B462-BE3D-0DAD515E6C40}"/>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767676"/>
                </a:solidFill>
                <a:uFillTx/>
                <a:latin typeface="Aptos"/>
              </a:defRPr>
            </a:lvl1pPr>
          </a:lstStyle>
          <a:p>
            <a:pPr lvl="0"/>
            <a:fld id="{EDCA4EAD-8C0A-4164-9B19-B5F8C952E747}" type="datetime1">
              <a:rPr lang="en-GB"/>
              <a:pPr lvl="0"/>
              <a:t>26/06/2025</a:t>
            </a:fld>
            <a:endParaRPr lang="en-GB"/>
          </a:p>
        </p:txBody>
      </p:sp>
      <p:sp>
        <p:nvSpPr>
          <p:cNvPr id="5" name="Footer Placeholder 4">
            <a:extLst>
              <a:ext uri="{FF2B5EF4-FFF2-40B4-BE49-F238E27FC236}">
                <a16:creationId xmlns:a16="http://schemas.microsoft.com/office/drawing/2014/main" id="{AAEBC010-EA48-7A29-8D49-D0B0B12BB159}"/>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767676"/>
                </a:solidFill>
                <a:uFillTx/>
                <a:latin typeface="Aptos"/>
              </a:defRPr>
            </a:lvl1pPr>
          </a:lstStyle>
          <a:p>
            <a:pPr lvl="0"/>
            <a:endParaRPr lang="en-GB"/>
          </a:p>
        </p:txBody>
      </p:sp>
      <p:sp>
        <p:nvSpPr>
          <p:cNvPr id="6" name="Slide Number Placeholder 5">
            <a:extLst>
              <a:ext uri="{FF2B5EF4-FFF2-40B4-BE49-F238E27FC236}">
                <a16:creationId xmlns:a16="http://schemas.microsoft.com/office/drawing/2014/main" id="{E0A9510E-134B-A6CA-C73A-FC15B7BC981C}"/>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767676"/>
                </a:solidFill>
                <a:uFillTx/>
                <a:latin typeface="Aptos"/>
              </a:defRPr>
            </a:lvl1pPr>
          </a:lstStyle>
          <a:p>
            <a:pPr lvl="0"/>
            <a:fld id="{E9CB01A0-9C48-40E2-94E2-D715A0968DBA}" type="slidenum">
              <a:t>‹#›</a:t>
            </a:fld>
            <a:endParaRPr lang="en-GB"/>
          </a:p>
        </p:txBody>
      </p:sp>
    </p:spTree>
    <p:extLst>
      <p:ext uri="{BB962C8B-B14F-4D97-AF65-F5344CB8AC3E}">
        <p14:creationId xmlns:p14="http://schemas.microsoft.com/office/powerpoint/2010/main" val="2241762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Aptos Display"/>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BD29EE-F01B-A416-CBC6-41B0418FF7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7DFE73-D8C6-AAF9-C4BB-24A47EA3F0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4D78C9-3542-C0A4-9160-D5CC50AD02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F1959D-1315-4B47-BA56-503B6C03ABCB}" type="datetimeFigureOut">
              <a:rPr lang="en-GB" smtClean="0"/>
              <a:t>26/06/2025</a:t>
            </a:fld>
            <a:endParaRPr lang="en-GB"/>
          </a:p>
        </p:txBody>
      </p:sp>
      <p:sp>
        <p:nvSpPr>
          <p:cNvPr id="5" name="Footer Placeholder 4">
            <a:extLst>
              <a:ext uri="{FF2B5EF4-FFF2-40B4-BE49-F238E27FC236}">
                <a16:creationId xmlns:a16="http://schemas.microsoft.com/office/drawing/2014/main" id="{71BB6E98-56D8-E09F-3D59-F0C431D36C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055C1D3-3E81-69A0-8CEF-521E70268F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EDED6B-D196-4ADF-A4EE-53A11A5FB2F2}" type="slidenum">
              <a:rPr lang="en-GB" smtClean="0"/>
              <a:t>‹#›</a:t>
            </a:fld>
            <a:endParaRPr lang="en-GB"/>
          </a:p>
        </p:txBody>
      </p:sp>
    </p:spTree>
    <p:extLst>
      <p:ext uri="{BB962C8B-B14F-4D97-AF65-F5344CB8AC3E}">
        <p14:creationId xmlns:p14="http://schemas.microsoft.com/office/powerpoint/2010/main" val="30435953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info@cfab.org.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assets.publishing.service.gov.uk/media/5a7bff1be5274a7318b90648/The_1996_Hague_Convention.pdf" TargetMode="External"/><Relationship Id="rId3" Type="http://schemas.openxmlformats.org/officeDocument/2006/relationships/hyperlink" Target="https://www.judiciary.uk/wp-content/uploads/JCO/Documents/Judgments/matter-of-e-a-child.pdf" TargetMode="External"/><Relationship Id="rId7" Type="http://schemas.openxmlformats.org/officeDocument/2006/relationships/hyperlink" Target="https://www.judiciary.uk/wp-content/uploads/2019/12/Consular-Authorities-Note.Final-18.04.19-1.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fourteen.co.uk/wp-content/uploads/2017/08/2015-EWCA-Civ-888.pdf" TargetMode="External"/><Relationship Id="rId5" Type="http://schemas.openxmlformats.org/officeDocument/2006/relationships/hyperlink" Target="eicester%20City%20Council%20v%20S%20%5b2014%5d%20EWHC%201575%20(Fam);%20%5b2014%5d%20CN%20931" TargetMode="External"/><Relationship Id="rId4" Type="http://schemas.openxmlformats.org/officeDocument/2006/relationships/hyperlink" Target="https://www.judiciary.uk/wp-content/uploads/2014/11/pfd-guidance-icacu.pdf" TargetMode="External"/><Relationship Id="rId9" Type="http://schemas.openxmlformats.org/officeDocument/2006/relationships/hyperlink" Target="https://assets.publishing.service.gov.uk/media/5a7d9d2fe5274a676d5331a3/Working_with_Foreign_Authorities_-_Child_Protection_and_Court_Orders.pdf"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assets.publishing.service.gov.uk/media/5a7d9d2fe5274a676d5331a3/Working_with_Foreign_Authorities_-_Child_Protection_and_Court_Orders.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bailii.org/ew/cases/EWFC/HCJ/2019/59.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assets.website-files.com/5f35add6489ebf598108eb78/62d52ff4f0c07ffd253367d0_Draft%20Factsheet%20Article%2033%201996%20Hague%20Convention%200.2.pdf" TargetMode="External"/><Relationship Id="rId5" Type="http://schemas.openxmlformats.org/officeDocument/2006/relationships/hyperlink" Target="https://www.gov.uk/government/publications/cross-border-child-protection-cases-the-1996-hague-convention" TargetMode="External"/><Relationship Id="rId4" Type="http://schemas.openxmlformats.org/officeDocument/2006/relationships/hyperlink" Target="https://www.judiciary.uk/wp-content/uploads/2014/11/pfd-guidance-icacu.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0.sv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6.xml"/><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hyperlink" Target="http://www.cfab.org.uk/" TargetMode="External"/><Relationship Id="rId2" Type="http://schemas.openxmlformats.org/officeDocument/2006/relationships/hyperlink" Target="mailto:info@cfab.org.uk"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hyperlink" Target="https://cfab.us10.list-manage.com/subscribe?u=cfefbb23e3b1980b7b06f7e96&amp;id=a7a0ba413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4F9E3B-9D76-4465-5FFE-A68646D8E4BF}"/>
              </a:ext>
            </a:extLst>
          </p:cNvPr>
          <p:cNvSpPr/>
          <p:nvPr/>
        </p:nvSpPr>
        <p:spPr>
          <a:xfrm>
            <a:off x="0" y="-7243"/>
            <a:ext cx="12192000" cy="4033537"/>
          </a:xfrm>
          <a:prstGeom prst="rect">
            <a:avLst/>
          </a:prstGeom>
          <a:solidFill>
            <a:srgbClr val="572C52"/>
          </a:solidFill>
          <a:ln>
            <a:solidFill>
              <a:srgbClr val="57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8926D9-0528-8050-48D9-6880D645F478}"/>
              </a:ext>
            </a:extLst>
          </p:cNvPr>
          <p:cNvSpPr>
            <a:spLocks noGrp="1"/>
          </p:cNvSpPr>
          <p:nvPr>
            <p:ph type="ctrTitle"/>
          </p:nvPr>
        </p:nvSpPr>
        <p:spPr>
          <a:xfrm>
            <a:off x="722168" y="1796545"/>
            <a:ext cx="10747664" cy="2387600"/>
          </a:xfrm>
        </p:spPr>
        <p:txBody>
          <a:bodyPr>
            <a:normAutofit fontScale="90000"/>
          </a:bodyPr>
          <a:lstStyle/>
          <a:p>
            <a:br>
              <a:rPr lang="en-US" dirty="0">
                <a:solidFill>
                  <a:schemeClr val="bg1"/>
                </a:solidFill>
                <a:latin typeface="Century Gothic" panose="020B0502020202020204" pitchFamily="34" charset="0"/>
              </a:rPr>
            </a:br>
            <a:br>
              <a:rPr lang="en-US" dirty="0">
                <a:solidFill>
                  <a:schemeClr val="bg1"/>
                </a:solidFill>
                <a:latin typeface="Century Gothic" panose="020B0502020202020204" pitchFamily="34" charset="0"/>
              </a:rPr>
            </a:br>
            <a:r>
              <a:rPr lang="en-GB" sz="7300" dirty="0">
                <a:solidFill>
                  <a:schemeClr val="bg1"/>
                </a:solidFill>
                <a:latin typeface="Century Gothic" panose="020B0502020202020204" pitchFamily="34" charset="0"/>
              </a:rPr>
              <a:t>Assessments of Family Members Abroad</a:t>
            </a:r>
            <a:br>
              <a:rPr lang="en-GB" sz="7300" dirty="0">
                <a:solidFill>
                  <a:schemeClr val="bg1"/>
                </a:solidFill>
                <a:latin typeface="Century Gothic" panose="020B0502020202020204" pitchFamily="34" charset="0"/>
              </a:rPr>
            </a:br>
            <a:endParaRPr lang="en-GB" dirty="0">
              <a:latin typeface="Century Gothic" panose="020B0502020202020204" pitchFamily="34" charset="0"/>
            </a:endParaRPr>
          </a:p>
        </p:txBody>
      </p:sp>
      <p:sp>
        <p:nvSpPr>
          <p:cNvPr id="3" name="Subtitle 2">
            <a:extLst>
              <a:ext uri="{FF2B5EF4-FFF2-40B4-BE49-F238E27FC236}">
                <a16:creationId xmlns:a16="http://schemas.microsoft.com/office/drawing/2014/main" id="{764754C8-7540-64CE-5456-51DAFF4D1CEB}"/>
              </a:ext>
            </a:extLst>
          </p:cNvPr>
          <p:cNvSpPr>
            <a:spLocks noGrp="1"/>
          </p:cNvSpPr>
          <p:nvPr>
            <p:ph type="subTitle" idx="1"/>
          </p:nvPr>
        </p:nvSpPr>
        <p:spPr>
          <a:xfrm>
            <a:off x="566389" y="4255094"/>
            <a:ext cx="11059222" cy="1814313"/>
          </a:xfrm>
          <a:noFill/>
          <a:ln>
            <a:noFill/>
          </a:ln>
        </p:spPr>
        <p:txBody>
          <a:bodyPr>
            <a:normAutofit fontScale="92500"/>
          </a:bodyPr>
          <a:lstStyle/>
          <a:p>
            <a:r>
              <a:rPr lang="en-US" dirty="0">
                <a:latin typeface="Century Gothic" panose="020B0502020202020204" pitchFamily="34" charset="0"/>
              </a:rPr>
              <a:t>CFAB Presentation to </a:t>
            </a:r>
            <a:r>
              <a:rPr lang="en-GB" dirty="0"/>
              <a:t>Cambridgeshire Local Family Justice Board (</a:t>
            </a:r>
            <a:r>
              <a:rPr lang="en-GB"/>
              <a:t>LFJB) on27th June 2025</a:t>
            </a:r>
            <a:endParaRPr lang="en-GB" dirty="0">
              <a:solidFill>
                <a:srgbClr val="572C52"/>
              </a:solidFill>
              <a:latin typeface="Century Gothic" panose="020B0502020202020204" pitchFamily="34" charset="0"/>
            </a:endParaRPr>
          </a:p>
          <a:p>
            <a:r>
              <a:rPr lang="en-GB" sz="1800" dirty="0">
                <a:solidFill>
                  <a:srgbClr val="572C52"/>
                </a:solidFill>
                <a:latin typeface="Century Gothic" panose="020B0502020202020204" pitchFamily="34" charset="0"/>
              </a:rPr>
              <a:t>Delivered by:</a:t>
            </a:r>
          </a:p>
          <a:p>
            <a:r>
              <a:rPr lang="en-GB" sz="1800" b="1" dirty="0">
                <a:solidFill>
                  <a:srgbClr val="572C52"/>
                </a:solidFill>
                <a:latin typeface="Century Gothic" panose="020B0502020202020204" pitchFamily="34" charset="0"/>
              </a:rPr>
              <a:t>Michael Nwoye</a:t>
            </a:r>
          </a:p>
          <a:p>
            <a:pPr>
              <a:spcBef>
                <a:spcPts val="0"/>
              </a:spcBef>
            </a:pPr>
            <a:endParaRPr lang="en-GB" sz="1800" b="1" dirty="0">
              <a:solidFill>
                <a:srgbClr val="572C52"/>
              </a:solidFill>
              <a:latin typeface="Century Gothic" panose="020B0502020202020204" pitchFamily="34" charset="0"/>
            </a:endParaRPr>
          </a:p>
          <a:p>
            <a:r>
              <a:rPr lang="en-GB" sz="1800" b="1" dirty="0">
                <a:solidFill>
                  <a:srgbClr val="572C52"/>
                </a:solidFill>
                <a:latin typeface="Century Gothic" panose="020B0502020202020204" pitchFamily="34" charset="0"/>
              </a:rPr>
              <a:t>Children and Families Across Borders </a:t>
            </a:r>
          </a:p>
        </p:txBody>
      </p:sp>
      <p:pic>
        <p:nvPicPr>
          <p:cNvPr id="4" name="Picture 2">
            <a:extLst>
              <a:ext uri="{FF2B5EF4-FFF2-40B4-BE49-F238E27FC236}">
                <a16:creationId xmlns:a16="http://schemas.microsoft.com/office/drawing/2014/main" id="{68F3BB3F-2B68-1EC4-D532-F50E9AFF2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173" y="6042896"/>
            <a:ext cx="1814759" cy="815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3255E20-86BA-9186-AA5F-473375B1B09F}"/>
              </a:ext>
            </a:extLst>
          </p:cNvPr>
          <p:cNvSpPr/>
          <p:nvPr/>
        </p:nvSpPr>
        <p:spPr>
          <a:xfrm>
            <a:off x="0" y="4033537"/>
            <a:ext cx="12192000" cy="150608"/>
          </a:xfrm>
          <a:prstGeom prst="rect">
            <a:avLst/>
          </a:prstGeom>
          <a:solidFill>
            <a:srgbClr val="E0005A"/>
          </a:solidFill>
          <a:ln>
            <a:solidFill>
              <a:srgbClr val="E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B5915A3-13D5-B5FB-2BBF-B0E2E5BA6B15}"/>
              </a:ext>
            </a:extLst>
          </p:cNvPr>
          <p:cNvSpPr txBox="1"/>
          <p:nvPr/>
        </p:nvSpPr>
        <p:spPr>
          <a:xfrm>
            <a:off x="8802780" y="105356"/>
            <a:ext cx="3389220" cy="646331"/>
          </a:xfrm>
          <a:prstGeom prst="rect">
            <a:avLst/>
          </a:prstGeom>
          <a:noFill/>
        </p:spPr>
        <p:txBody>
          <a:bodyPr wrap="square" rtlCol="0">
            <a:spAutoFit/>
          </a:bodyPr>
          <a:lstStyle/>
          <a:p>
            <a:r>
              <a:rPr lang="en-US">
                <a:solidFill>
                  <a:schemeClr val="bg1"/>
                </a:solidFill>
                <a:latin typeface="Century Gothic" panose="020B0502020202020204" pitchFamily="34" charset="0"/>
              </a:rPr>
              <a:t>Advice Line : 0207 735 8941</a:t>
            </a:r>
          </a:p>
          <a:p>
            <a:r>
              <a:rPr lang="en-US">
                <a:solidFill>
                  <a:schemeClr val="bg1"/>
                </a:solidFill>
                <a:latin typeface="Century Gothic" panose="020B0502020202020204" pitchFamily="34" charset="0"/>
              </a:rPr>
              <a:t>Email: </a:t>
            </a:r>
            <a:r>
              <a:rPr lang="en-GB">
                <a:solidFill>
                  <a:schemeClr val="bg1"/>
                </a:solidFill>
                <a:latin typeface="Century Gothic" panose="020B0502020202020204" pitchFamily="34" charset="0"/>
                <a:hlinkClick r:id="rId4">
                  <a:extLst>
                    <a:ext uri="{A12FA001-AC4F-418D-AE19-62706E023703}">
                      <ahyp:hlinkClr xmlns:ahyp="http://schemas.microsoft.com/office/drawing/2018/hyperlinkcolor" val="tx"/>
                    </a:ext>
                  </a:extLst>
                </a:hlinkClick>
              </a:rPr>
              <a:t>info@cfab.org.uk</a:t>
            </a:r>
            <a:r>
              <a:rPr lang="en-GB">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358719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A65DB-D751-04CB-0801-9FC2FDFF9B6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4BC354-8AF3-B42A-C6CF-306B5BF26080}"/>
              </a:ext>
            </a:extLst>
          </p:cNvPr>
          <p:cNvSpPr/>
          <p:nvPr/>
        </p:nvSpPr>
        <p:spPr>
          <a:xfrm>
            <a:off x="0" y="0"/>
            <a:ext cx="12192000" cy="1363413"/>
          </a:xfrm>
          <a:prstGeom prst="rect">
            <a:avLst/>
          </a:prstGeom>
          <a:solidFill>
            <a:srgbClr val="572C52"/>
          </a:solidFill>
          <a:ln>
            <a:solidFill>
              <a:srgbClr val="57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EF4BF9-3218-39CD-37E1-D5C4E6F5DAD6}"/>
              </a:ext>
            </a:extLst>
          </p:cNvPr>
          <p:cNvSpPr>
            <a:spLocks noGrp="1"/>
          </p:cNvSpPr>
          <p:nvPr>
            <p:ph type="title"/>
          </p:nvPr>
        </p:nvSpPr>
        <p:spPr>
          <a:xfrm>
            <a:off x="838200" y="37850"/>
            <a:ext cx="10515600" cy="1325563"/>
          </a:xfrm>
        </p:spPr>
        <p:txBody>
          <a:bodyPr>
            <a:noAutofit/>
          </a:bodyPr>
          <a:lstStyle/>
          <a:p>
            <a:pPr algn="ctr"/>
            <a:r>
              <a:rPr lang="en-US" sz="3600" dirty="0">
                <a:solidFill>
                  <a:schemeClr val="bg1"/>
                </a:solidFill>
                <a:latin typeface="Century Gothic" panose="020B0502020202020204" pitchFamily="34" charset="0"/>
              </a:rPr>
              <a:t>Enquiries &amp; Referrals from Cambridgeshire County Council and Peterborough City Council in 24/25</a:t>
            </a:r>
            <a:endParaRPr lang="en-GB" sz="36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9C2A4233-0964-9745-A9E2-9066427A15A8}"/>
              </a:ext>
            </a:extLst>
          </p:cNvPr>
          <p:cNvSpPr/>
          <p:nvPr/>
        </p:nvSpPr>
        <p:spPr>
          <a:xfrm>
            <a:off x="0" y="1363413"/>
            <a:ext cx="12192000" cy="211708"/>
          </a:xfrm>
          <a:prstGeom prst="rect">
            <a:avLst/>
          </a:prstGeom>
          <a:solidFill>
            <a:srgbClr val="E0005A"/>
          </a:solidFill>
          <a:ln>
            <a:solidFill>
              <a:srgbClr val="E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a:extLst>
              <a:ext uri="{FF2B5EF4-FFF2-40B4-BE49-F238E27FC236}">
                <a16:creationId xmlns:a16="http://schemas.microsoft.com/office/drawing/2014/main" id="{1F14A26B-F08A-355E-BAC8-913552518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70" y="5904370"/>
            <a:ext cx="1409700" cy="628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FACB83F6-BCF2-D29A-8BAB-A1AA81FDB6FC}"/>
              </a:ext>
            </a:extLst>
          </p:cNvPr>
          <p:cNvGraphicFramePr>
            <a:graphicFrameLocks noGrp="1"/>
          </p:cNvGraphicFramePr>
          <p:nvPr>
            <p:extLst>
              <p:ext uri="{D42A27DB-BD31-4B8C-83A1-F6EECF244321}">
                <p14:modId xmlns:p14="http://schemas.microsoft.com/office/powerpoint/2010/main" val="179359871"/>
              </p:ext>
            </p:extLst>
          </p:nvPr>
        </p:nvGraphicFramePr>
        <p:xfrm>
          <a:off x="1933303" y="1682322"/>
          <a:ext cx="9026434" cy="5029200"/>
        </p:xfrm>
        <a:graphic>
          <a:graphicData uri="http://schemas.openxmlformats.org/drawingml/2006/table">
            <a:tbl>
              <a:tblPr firstRow="1" bandRow="1">
                <a:tableStyleId>{5C22544A-7EE6-4342-B048-85BDC9FD1C3A}</a:tableStyleId>
              </a:tblPr>
              <a:tblGrid>
                <a:gridCol w="4513217">
                  <a:extLst>
                    <a:ext uri="{9D8B030D-6E8A-4147-A177-3AD203B41FA5}">
                      <a16:colId xmlns:a16="http://schemas.microsoft.com/office/drawing/2014/main" val="3081706510"/>
                    </a:ext>
                  </a:extLst>
                </a:gridCol>
                <a:gridCol w="4513217">
                  <a:extLst>
                    <a:ext uri="{9D8B030D-6E8A-4147-A177-3AD203B41FA5}">
                      <a16:colId xmlns:a16="http://schemas.microsoft.com/office/drawing/2014/main" val="2981166083"/>
                    </a:ext>
                  </a:extLst>
                </a:gridCol>
              </a:tblGrid>
              <a:tr h="370840">
                <a:tc>
                  <a:txBody>
                    <a:bodyPr/>
                    <a:lstStyle/>
                    <a:p>
                      <a:r>
                        <a:rPr lang="en-GB" sz="2400" b="1" dirty="0"/>
                        <a:t>Cambridgeshire County Council</a:t>
                      </a:r>
                    </a:p>
                  </a:txBody>
                  <a:tcPr/>
                </a:tc>
                <a:tc>
                  <a:txBody>
                    <a:bodyPr/>
                    <a:lstStyle/>
                    <a:p>
                      <a:r>
                        <a:rPr lang="en-GB" sz="2400" b="1" dirty="0"/>
                        <a:t>Peterborough City Council</a:t>
                      </a:r>
                    </a:p>
                  </a:txBody>
                  <a:tcPr/>
                </a:tc>
                <a:extLst>
                  <a:ext uri="{0D108BD9-81ED-4DB2-BD59-A6C34878D82A}">
                    <a16:rowId xmlns:a16="http://schemas.microsoft.com/office/drawing/2014/main" val="6681369"/>
                  </a:ext>
                </a:extLst>
              </a:tr>
              <a:tr h="370840">
                <a:tc>
                  <a:txBody>
                    <a:bodyPr/>
                    <a:lstStyle/>
                    <a:p>
                      <a:r>
                        <a:rPr lang="en-GB" sz="2400" b="1" dirty="0"/>
                        <a:t>USA</a:t>
                      </a:r>
                    </a:p>
                  </a:txBody>
                  <a:tcPr/>
                </a:tc>
                <a:tc>
                  <a:txBody>
                    <a:bodyPr/>
                    <a:lstStyle/>
                    <a:p>
                      <a:r>
                        <a:rPr lang="en-GB" sz="2400" b="1" dirty="0"/>
                        <a:t>USA</a:t>
                      </a:r>
                    </a:p>
                  </a:txBody>
                  <a:tcPr/>
                </a:tc>
                <a:extLst>
                  <a:ext uri="{0D108BD9-81ED-4DB2-BD59-A6C34878D82A}">
                    <a16:rowId xmlns:a16="http://schemas.microsoft.com/office/drawing/2014/main" val="2789597439"/>
                  </a:ext>
                </a:extLst>
              </a:tr>
              <a:tr h="345323">
                <a:tc>
                  <a:txBody>
                    <a:bodyPr/>
                    <a:lstStyle/>
                    <a:p>
                      <a:r>
                        <a:rPr lang="en-GB" sz="2400" b="1" dirty="0"/>
                        <a:t>Pakistan</a:t>
                      </a:r>
                    </a:p>
                  </a:txBody>
                  <a:tcPr/>
                </a:tc>
                <a:tc>
                  <a:txBody>
                    <a:bodyPr/>
                    <a:lstStyle/>
                    <a:p>
                      <a:r>
                        <a:rPr lang="en-GB" sz="2400" b="1" dirty="0"/>
                        <a:t>Czech Republic</a:t>
                      </a:r>
                    </a:p>
                  </a:txBody>
                  <a:tcPr/>
                </a:tc>
                <a:extLst>
                  <a:ext uri="{0D108BD9-81ED-4DB2-BD59-A6C34878D82A}">
                    <a16:rowId xmlns:a16="http://schemas.microsoft.com/office/drawing/2014/main" val="3392187899"/>
                  </a:ext>
                </a:extLst>
              </a:tr>
              <a:tr h="370840">
                <a:tc>
                  <a:txBody>
                    <a:bodyPr/>
                    <a:lstStyle/>
                    <a:p>
                      <a:r>
                        <a:rPr lang="en-GB" sz="2400" b="1" dirty="0"/>
                        <a:t>Italy</a:t>
                      </a:r>
                    </a:p>
                  </a:txBody>
                  <a:tcPr/>
                </a:tc>
                <a:tc>
                  <a:txBody>
                    <a:bodyPr/>
                    <a:lstStyle/>
                    <a:p>
                      <a:r>
                        <a:rPr lang="en-GB" sz="2400" b="1" dirty="0"/>
                        <a:t>Portugal</a:t>
                      </a:r>
                    </a:p>
                  </a:txBody>
                  <a:tcPr/>
                </a:tc>
                <a:extLst>
                  <a:ext uri="{0D108BD9-81ED-4DB2-BD59-A6C34878D82A}">
                    <a16:rowId xmlns:a16="http://schemas.microsoft.com/office/drawing/2014/main" val="783603324"/>
                  </a:ext>
                </a:extLst>
              </a:tr>
              <a:tr h="370840">
                <a:tc>
                  <a:txBody>
                    <a:bodyPr/>
                    <a:lstStyle/>
                    <a:p>
                      <a:r>
                        <a:rPr lang="en-GB" sz="2400" b="1" dirty="0"/>
                        <a:t>Bangladesh</a:t>
                      </a:r>
                    </a:p>
                  </a:txBody>
                  <a:tcPr/>
                </a:tc>
                <a:tc>
                  <a:txBody>
                    <a:bodyPr/>
                    <a:lstStyle/>
                    <a:p>
                      <a:r>
                        <a:rPr lang="en-GB" sz="2400" b="1" dirty="0"/>
                        <a:t>Romania</a:t>
                      </a:r>
                    </a:p>
                  </a:txBody>
                  <a:tcPr/>
                </a:tc>
                <a:extLst>
                  <a:ext uri="{0D108BD9-81ED-4DB2-BD59-A6C34878D82A}">
                    <a16:rowId xmlns:a16="http://schemas.microsoft.com/office/drawing/2014/main" val="1846542027"/>
                  </a:ext>
                </a:extLst>
              </a:tr>
              <a:tr h="370840">
                <a:tc>
                  <a:txBody>
                    <a:bodyPr/>
                    <a:lstStyle/>
                    <a:p>
                      <a:r>
                        <a:rPr lang="en-GB" sz="2400" b="1" dirty="0"/>
                        <a:t>Nigeria</a:t>
                      </a:r>
                    </a:p>
                  </a:txBody>
                  <a:tcPr/>
                </a:tc>
                <a:tc>
                  <a:txBody>
                    <a:bodyPr/>
                    <a:lstStyle/>
                    <a:p>
                      <a:r>
                        <a:rPr lang="en-GB" sz="2400" b="1" dirty="0"/>
                        <a:t>Lithuania</a:t>
                      </a:r>
                    </a:p>
                  </a:txBody>
                  <a:tcPr/>
                </a:tc>
                <a:extLst>
                  <a:ext uri="{0D108BD9-81ED-4DB2-BD59-A6C34878D82A}">
                    <a16:rowId xmlns:a16="http://schemas.microsoft.com/office/drawing/2014/main" val="684525288"/>
                  </a:ext>
                </a:extLst>
              </a:tr>
              <a:tr h="370840">
                <a:tc>
                  <a:txBody>
                    <a:bodyPr/>
                    <a:lstStyle/>
                    <a:p>
                      <a:r>
                        <a:rPr lang="en-GB" sz="2400" b="1" dirty="0">
                          <a:solidFill>
                            <a:srgbClr val="FF0000"/>
                          </a:solidFill>
                        </a:rPr>
                        <a:t>Bulgaria</a:t>
                      </a:r>
                    </a:p>
                  </a:txBody>
                  <a:tcPr/>
                </a:tc>
                <a:tc>
                  <a:txBody>
                    <a:bodyPr/>
                    <a:lstStyle/>
                    <a:p>
                      <a:r>
                        <a:rPr lang="en-GB" sz="2400" b="1" dirty="0"/>
                        <a:t>Zimbabwe</a:t>
                      </a:r>
                    </a:p>
                  </a:txBody>
                  <a:tcPr/>
                </a:tc>
                <a:extLst>
                  <a:ext uri="{0D108BD9-81ED-4DB2-BD59-A6C34878D82A}">
                    <a16:rowId xmlns:a16="http://schemas.microsoft.com/office/drawing/2014/main" val="1762797247"/>
                  </a:ext>
                </a:extLst>
              </a:tr>
              <a:tr h="370840">
                <a:tc>
                  <a:txBody>
                    <a:bodyPr/>
                    <a:lstStyle/>
                    <a:p>
                      <a:r>
                        <a:rPr lang="en-GB" sz="2400" b="1" dirty="0"/>
                        <a:t>Germany</a:t>
                      </a:r>
                    </a:p>
                  </a:txBody>
                  <a:tcPr/>
                </a:tc>
                <a:tc>
                  <a:txBody>
                    <a:bodyPr/>
                    <a:lstStyle/>
                    <a:p>
                      <a:r>
                        <a:rPr lang="en-GB" sz="2400" b="1" dirty="0"/>
                        <a:t>Pakistan</a:t>
                      </a:r>
                    </a:p>
                  </a:txBody>
                  <a:tcPr/>
                </a:tc>
                <a:extLst>
                  <a:ext uri="{0D108BD9-81ED-4DB2-BD59-A6C34878D82A}">
                    <a16:rowId xmlns:a16="http://schemas.microsoft.com/office/drawing/2014/main" val="3119815929"/>
                  </a:ext>
                </a:extLst>
              </a:tr>
              <a:tr h="370840">
                <a:tc>
                  <a:txBody>
                    <a:bodyPr/>
                    <a:lstStyle/>
                    <a:p>
                      <a:r>
                        <a:rPr lang="en-GB" sz="2400" b="1" dirty="0"/>
                        <a:t>Spain</a:t>
                      </a:r>
                    </a:p>
                  </a:txBody>
                  <a:tcPr/>
                </a:tc>
                <a:tc>
                  <a:txBody>
                    <a:bodyPr/>
                    <a:lstStyle/>
                    <a:p>
                      <a:r>
                        <a:rPr lang="en-GB" sz="2400" b="1" dirty="0"/>
                        <a:t>China</a:t>
                      </a:r>
                    </a:p>
                  </a:txBody>
                  <a:tcPr/>
                </a:tc>
                <a:extLst>
                  <a:ext uri="{0D108BD9-81ED-4DB2-BD59-A6C34878D82A}">
                    <a16:rowId xmlns:a16="http://schemas.microsoft.com/office/drawing/2014/main" val="32138634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Mauritius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FF0000"/>
                          </a:solidFill>
                        </a:rPr>
                        <a:t>Guinea Bissau</a:t>
                      </a:r>
                    </a:p>
                  </a:txBody>
                  <a:tcPr/>
                </a:tc>
                <a:extLst>
                  <a:ext uri="{0D108BD9-81ED-4DB2-BD59-A6C34878D82A}">
                    <a16:rowId xmlns:a16="http://schemas.microsoft.com/office/drawing/2014/main" val="2653615618"/>
                  </a:ext>
                </a:extLst>
              </a:tr>
              <a:tr h="370840">
                <a:tc>
                  <a:txBody>
                    <a:bodyPr/>
                    <a:lstStyle/>
                    <a:p>
                      <a:r>
                        <a:rPr lang="en-GB" sz="2400" b="1" dirty="0"/>
                        <a:t>Lithuania</a:t>
                      </a:r>
                    </a:p>
                  </a:txBody>
                  <a:tcPr/>
                </a:tc>
                <a:tc>
                  <a:txBody>
                    <a:bodyPr/>
                    <a:lstStyle/>
                    <a:p>
                      <a:endParaRPr lang="en-GB" sz="2400" dirty="0"/>
                    </a:p>
                  </a:txBody>
                  <a:tcPr/>
                </a:tc>
                <a:extLst>
                  <a:ext uri="{0D108BD9-81ED-4DB2-BD59-A6C34878D82A}">
                    <a16:rowId xmlns:a16="http://schemas.microsoft.com/office/drawing/2014/main" val="91854391"/>
                  </a:ext>
                </a:extLst>
              </a:tr>
            </a:tbl>
          </a:graphicData>
        </a:graphic>
      </p:graphicFrame>
    </p:spTree>
    <p:extLst>
      <p:ext uri="{BB962C8B-B14F-4D97-AF65-F5344CB8AC3E}">
        <p14:creationId xmlns:p14="http://schemas.microsoft.com/office/powerpoint/2010/main" val="1488305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0E8B1-D671-73B2-B9D9-E420D156B46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FDF39C-A461-B383-2281-22F3A2F08418}"/>
              </a:ext>
            </a:extLst>
          </p:cNvPr>
          <p:cNvSpPr/>
          <p:nvPr/>
        </p:nvSpPr>
        <p:spPr>
          <a:xfrm>
            <a:off x="0" y="61973"/>
            <a:ext cx="12192000" cy="1239466"/>
          </a:xfrm>
          <a:prstGeom prst="rect">
            <a:avLst/>
          </a:prstGeom>
          <a:solidFill>
            <a:srgbClr val="572C52"/>
          </a:solidFill>
          <a:ln>
            <a:solidFill>
              <a:srgbClr val="57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C1B3C97-0EC5-0EFF-0E8D-41B12BF7C10B}"/>
              </a:ext>
            </a:extLst>
          </p:cNvPr>
          <p:cNvSpPr/>
          <p:nvPr/>
        </p:nvSpPr>
        <p:spPr>
          <a:xfrm>
            <a:off x="0" y="1363413"/>
            <a:ext cx="12192000" cy="211708"/>
          </a:xfrm>
          <a:prstGeom prst="rect">
            <a:avLst/>
          </a:prstGeom>
          <a:solidFill>
            <a:srgbClr val="E0005A"/>
          </a:solidFill>
          <a:ln>
            <a:solidFill>
              <a:srgbClr val="E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BAEE6C27-75E9-A783-2472-E74E1E89BA9C}"/>
              </a:ext>
            </a:extLst>
          </p:cNvPr>
          <p:cNvSpPr>
            <a:spLocks noGrp="1"/>
          </p:cNvSpPr>
          <p:nvPr>
            <p:ph type="title"/>
          </p:nvPr>
        </p:nvSpPr>
        <p:spPr>
          <a:xfrm>
            <a:off x="899382" y="143704"/>
            <a:ext cx="10950183" cy="1325563"/>
          </a:xfrm>
        </p:spPr>
        <p:txBody>
          <a:bodyPr/>
          <a:lstStyle/>
          <a:p>
            <a:r>
              <a:rPr lang="en-GB" b="1">
                <a:solidFill>
                  <a:schemeClr val="bg1"/>
                </a:solidFill>
              </a:rPr>
              <a:t>Guidance on Care Proceedings with an International Element</a:t>
            </a:r>
          </a:p>
        </p:txBody>
      </p:sp>
      <p:sp>
        <p:nvSpPr>
          <p:cNvPr id="5" name="Content Placeholder 6">
            <a:extLst>
              <a:ext uri="{FF2B5EF4-FFF2-40B4-BE49-F238E27FC236}">
                <a16:creationId xmlns:a16="http://schemas.microsoft.com/office/drawing/2014/main" id="{DD5BD484-D05F-08D7-34E3-6DEDB68929B4}"/>
              </a:ext>
            </a:extLst>
          </p:cNvPr>
          <p:cNvSpPr>
            <a:spLocks noGrp="1"/>
          </p:cNvSpPr>
          <p:nvPr>
            <p:ph idx="1"/>
          </p:nvPr>
        </p:nvSpPr>
        <p:spPr>
          <a:xfrm>
            <a:off x="899382" y="1469267"/>
            <a:ext cx="10085132" cy="5374639"/>
          </a:xfrm>
        </p:spPr>
        <p:txBody>
          <a:bodyPr>
            <a:normAutofit fontScale="92500" lnSpcReduction="20000"/>
          </a:bodyPr>
          <a:lstStyle/>
          <a:p>
            <a:pPr>
              <a:lnSpc>
                <a:spcPct val="150000"/>
              </a:lnSpc>
            </a:pPr>
            <a:endParaRPr lang="en-CA" sz="2400" dirty="0"/>
          </a:p>
          <a:p>
            <a:pPr marL="342900" indent="-342900" fontAlgn="base"/>
            <a:r>
              <a:rPr lang="en-US" dirty="0">
                <a:solidFill>
                  <a:srgbClr val="2E2B21"/>
                </a:solidFill>
              </a:rPr>
              <a:t>Early consideration of jurisdictional issues (</a:t>
            </a:r>
            <a:r>
              <a:rPr lang="en-US" i="1" dirty="0">
                <a:solidFill>
                  <a:srgbClr val="2E2B21"/>
                </a:solidFill>
                <a:hlinkClick r:id="rId3"/>
              </a:rPr>
              <a:t>Re E (2014</a:t>
            </a:r>
            <a:r>
              <a:rPr lang="en-US" dirty="0">
                <a:solidFill>
                  <a:srgbClr val="2E2B21"/>
                </a:solidFill>
              </a:rPr>
              <a:t>); PLO 2014)/ 1996 Hague Convention</a:t>
            </a:r>
          </a:p>
          <a:p>
            <a:pPr marL="342900" indent="-342900" fontAlgn="base"/>
            <a:r>
              <a:rPr lang="en-US" dirty="0">
                <a:solidFill>
                  <a:srgbClr val="2E2B21"/>
                </a:solidFill>
              </a:rPr>
              <a:t>Co-operate through Central Authorities especially in the context of assessment (</a:t>
            </a:r>
            <a:r>
              <a:rPr lang="en-US" dirty="0">
                <a:solidFill>
                  <a:srgbClr val="2E2B21"/>
                </a:solidFill>
                <a:hlinkClick r:id="rId4"/>
              </a:rPr>
              <a:t>Munby P Guidance on ICACU (2014)).</a:t>
            </a:r>
            <a:endParaRPr lang="en-US" dirty="0">
              <a:solidFill>
                <a:srgbClr val="2E2B21"/>
              </a:solidFill>
            </a:endParaRPr>
          </a:p>
          <a:p>
            <a:pPr marL="342900" indent="-342900" fontAlgn="base"/>
            <a:r>
              <a:rPr lang="en-US" dirty="0">
                <a:solidFill>
                  <a:srgbClr val="2E2B21"/>
                </a:solidFill>
              </a:rPr>
              <a:t>Discourage UK social workers travelling overseas to conduct assessments (</a:t>
            </a:r>
            <a:r>
              <a:rPr lang="en-US" i="1" dirty="0">
                <a:solidFill>
                  <a:srgbClr val="2E2B21"/>
                </a:solidFill>
                <a:hlinkClick r:id="rId5"/>
              </a:rPr>
              <a:t>Leicester City Council v S </a:t>
            </a:r>
            <a:r>
              <a:rPr lang="en-US" dirty="0">
                <a:solidFill>
                  <a:srgbClr val="2E2B21"/>
                </a:solidFill>
                <a:hlinkClick r:id="rId5"/>
              </a:rPr>
              <a:t>(2014</a:t>
            </a:r>
            <a:r>
              <a:rPr lang="en-US" dirty="0">
                <a:solidFill>
                  <a:srgbClr val="2E2B21"/>
                </a:solidFill>
              </a:rPr>
              <a:t>)</a:t>
            </a:r>
          </a:p>
          <a:p>
            <a:pPr marL="342900" indent="-342900" fontAlgn="base"/>
            <a:r>
              <a:rPr lang="en-US" dirty="0">
                <a:solidFill>
                  <a:srgbClr val="2E2B21"/>
                </a:solidFill>
              </a:rPr>
              <a:t>Notify Embassy if care proceedings issued concerning foreign nationals (</a:t>
            </a:r>
            <a:r>
              <a:rPr lang="en-US" i="1" dirty="0">
                <a:solidFill>
                  <a:srgbClr val="2E2B21"/>
                </a:solidFill>
                <a:hlinkClick r:id="rId6"/>
              </a:rPr>
              <a:t>Merton LBC v B (2014) </a:t>
            </a:r>
            <a:r>
              <a:rPr lang="en-US" dirty="0">
                <a:solidFill>
                  <a:srgbClr val="2E2B21"/>
                </a:solidFill>
                <a:hlinkClick r:id="rId7"/>
              </a:rPr>
              <a:t>–</a:t>
            </a:r>
            <a:r>
              <a:rPr lang="en-US" dirty="0">
                <a:solidFill>
                  <a:srgbClr val="2E2B21"/>
                </a:solidFill>
              </a:rPr>
              <a:t> but see </a:t>
            </a:r>
            <a:r>
              <a:rPr lang="en-GB" dirty="0">
                <a:hlinkClick r:id="rId7"/>
              </a:rPr>
              <a:t>‘Family Courts Informing Consular Authorities of Proceedings’ (18 April 2019) International Family Justice Office</a:t>
            </a:r>
            <a:r>
              <a:rPr lang="en-GB" dirty="0"/>
              <a:t>)</a:t>
            </a:r>
            <a:endParaRPr lang="en-US" dirty="0">
              <a:solidFill>
                <a:srgbClr val="2E2B21"/>
              </a:solidFill>
            </a:endParaRPr>
          </a:p>
          <a:p>
            <a:pPr marL="342900" indent="-342900" fontAlgn="base"/>
            <a:r>
              <a:rPr lang="en-US" dirty="0">
                <a:solidFill>
                  <a:srgbClr val="2E2B21"/>
                </a:solidFill>
                <a:hlinkClick r:id="rId8"/>
              </a:rPr>
              <a:t>DfE Guidance 1996 Hague Convention (2012)</a:t>
            </a:r>
            <a:endParaRPr lang="en-US" dirty="0">
              <a:solidFill>
                <a:srgbClr val="2E2B21"/>
              </a:solidFill>
            </a:endParaRPr>
          </a:p>
          <a:p>
            <a:pPr marL="342900" indent="-342900" fontAlgn="base"/>
            <a:r>
              <a:rPr lang="en-US" dirty="0">
                <a:solidFill>
                  <a:srgbClr val="2E2B21"/>
                </a:solidFill>
                <a:hlinkClick r:id="rId9"/>
              </a:rPr>
              <a:t>DfE Guidance ‘Working with Foreign Authorities’ (2014)</a:t>
            </a:r>
            <a:endParaRPr lang="en-US" dirty="0">
              <a:solidFill>
                <a:srgbClr val="2E2B21"/>
              </a:solidFill>
            </a:endParaRPr>
          </a:p>
          <a:p>
            <a:pPr marL="342900" indent="-342900" fontAlgn="base"/>
            <a:r>
              <a:rPr lang="en-US" dirty="0">
                <a:solidFill>
                  <a:srgbClr val="2E2B21"/>
                </a:solidFill>
              </a:rPr>
              <a:t>Then… Brexit….</a:t>
            </a:r>
          </a:p>
          <a:p>
            <a:pPr marL="342900" indent="-342900" fontAlgn="base">
              <a:buFont typeface="Arial" panose="020B0604020202020204" pitchFamily="34" charset="0"/>
              <a:buChar char="•"/>
            </a:pPr>
            <a:endParaRPr lang="en-GB" b="1" dirty="0"/>
          </a:p>
        </p:txBody>
      </p:sp>
    </p:spTree>
    <p:extLst>
      <p:ext uri="{BB962C8B-B14F-4D97-AF65-F5344CB8AC3E}">
        <p14:creationId xmlns:p14="http://schemas.microsoft.com/office/powerpoint/2010/main" val="2513268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9BFEE-C1E8-54F1-B74A-CBB5CC30D3E5}"/>
              </a:ext>
            </a:extLst>
          </p:cNvPr>
          <p:cNvSpPr/>
          <p:nvPr/>
        </p:nvSpPr>
        <p:spPr>
          <a:xfrm>
            <a:off x="0" y="0"/>
            <a:ext cx="12192000" cy="1144110"/>
          </a:xfrm>
          <a:prstGeom prst="rect">
            <a:avLst/>
          </a:prstGeom>
          <a:solidFill>
            <a:srgbClr val="572C52"/>
          </a:solidFill>
          <a:ln>
            <a:solidFill>
              <a:srgbClr val="57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D1DBA73D-256A-3551-4270-C7416A89F20D}"/>
              </a:ext>
            </a:extLst>
          </p:cNvPr>
          <p:cNvSpPr txBox="1">
            <a:spLocks/>
          </p:cNvSpPr>
          <p:nvPr/>
        </p:nvSpPr>
        <p:spPr>
          <a:xfrm>
            <a:off x="-130628" y="-51084"/>
            <a:ext cx="12445028" cy="119519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Obtaining Overseas assessments: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Who does what?</a:t>
            </a:r>
            <a:endParaRPr kumimoji="0" lang="en-GB" sz="4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7" name="Rectangle 1">
            <a:extLst>
              <a:ext uri="{FF2B5EF4-FFF2-40B4-BE49-F238E27FC236}">
                <a16:creationId xmlns:a16="http://schemas.microsoft.com/office/drawing/2014/main" id="{0D7A31DD-584F-396F-4610-CEBFD3031995}"/>
              </a:ext>
            </a:extLst>
          </p:cNvPr>
          <p:cNvSpPr>
            <a:spLocks noChangeArrowheads="1"/>
          </p:cNvSpPr>
          <p:nvPr/>
        </p:nvSpPr>
        <p:spPr bwMode="auto">
          <a:xfrm>
            <a:off x="3457575" y="1670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Content Placeholder 7">
            <a:extLst>
              <a:ext uri="{FF2B5EF4-FFF2-40B4-BE49-F238E27FC236}">
                <a16:creationId xmlns:a16="http://schemas.microsoft.com/office/drawing/2014/main" id="{77E109DA-D316-B3B0-09DC-E9643AEAA697}"/>
              </a:ext>
            </a:extLst>
          </p:cNvPr>
          <p:cNvSpPr>
            <a:spLocks noGrp="1"/>
          </p:cNvSpPr>
          <p:nvPr/>
        </p:nvSpPr>
        <p:spPr>
          <a:xfrm>
            <a:off x="1860114" y="2876546"/>
            <a:ext cx="8058899" cy="231140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2000">
              <a:latin typeface="Century Gothic" panose="020B0502020202020204" pitchFamily="34" charset="0"/>
            </a:endParaRPr>
          </a:p>
          <a:p>
            <a:pPr marL="0" indent="0">
              <a:spcBef>
                <a:spcPts val="0"/>
              </a:spcBef>
              <a:buNone/>
            </a:pPr>
            <a:endParaRPr lang="en-US" sz="2000">
              <a:latin typeface="Century Gothic" panose="020B0502020202020204" pitchFamily="34" charset="0"/>
            </a:endParaRPr>
          </a:p>
          <a:p>
            <a:pPr marL="0" indent="0">
              <a:spcBef>
                <a:spcPts val="0"/>
              </a:spcBef>
              <a:buNone/>
            </a:pPr>
            <a:endParaRPr lang="en-US" sz="2000">
              <a:latin typeface="Century Gothic" panose="020B0502020202020204" pitchFamily="34" charset="0"/>
            </a:endParaRPr>
          </a:p>
          <a:p>
            <a:pPr marL="0" indent="0">
              <a:spcBef>
                <a:spcPts val="0"/>
              </a:spcBef>
              <a:buNone/>
            </a:pPr>
            <a:endParaRPr lang="en-US" sz="2000">
              <a:latin typeface="Century Gothic" panose="020B0502020202020204" pitchFamily="34" charset="0"/>
            </a:endParaRPr>
          </a:p>
          <a:p>
            <a:pPr marL="0" indent="0">
              <a:spcBef>
                <a:spcPts val="0"/>
              </a:spcBef>
              <a:buNone/>
            </a:pPr>
            <a:endParaRPr lang="en-GB" sz="2000">
              <a:latin typeface="Century Gothic" panose="020B0502020202020204" pitchFamily="34" charset="0"/>
            </a:endParaRPr>
          </a:p>
        </p:txBody>
      </p:sp>
      <p:graphicFrame>
        <p:nvGraphicFramePr>
          <p:cNvPr id="8" name="Content Placeholder 30">
            <a:extLst>
              <a:ext uri="{FF2B5EF4-FFF2-40B4-BE49-F238E27FC236}">
                <a16:creationId xmlns:a16="http://schemas.microsoft.com/office/drawing/2014/main" id="{74CF8987-85F5-B333-D3C0-5BC86AEC840D}"/>
              </a:ext>
            </a:extLst>
          </p:cNvPr>
          <p:cNvGraphicFramePr>
            <a:graphicFrameLocks noGrp="1"/>
          </p:cNvGraphicFramePr>
          <p:nvPr/>
        </p:nvGraphicFramePr>
        <p:xfrm>
          <a:off x="450166" y="1409223"/>
          <a:ext cx="10903633" cy="4800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5" name="Rectangle 74">
            <a:extLst>
              <a:ext uri="{FF2B5EF4-FFF2-40B4-BE49-F238E27FC236}">
                <a16:creationId xmlns:a16="http://schemas.microsoft.com/office/drawing/2014/main" id="{92205C18-174B-6A84-49F8-D52446688ABB}"/>
              </a:ext>
            </a:extLst>
          </p:cNvPr>
          <p:cNvSpPr/>
          <p:nvPr/>
        </p:nvSpPr>
        <p:spPr>
          <a:xfrm>
            <a:off x="0" y="1144111"/>
            <a:ext cx="12192000" cy="162547"/>
          </a:xfrm>
          <a:prstGeom prst="rect">
            <a:avLst/>
          </a:prstGeom>
          <a:solidFill>
            <a:srgbClr val="E0005A"/>
          </a:solidFill>
          <a:ln>
            <a:solidFill>
              <a:srgbClr val="E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B65A683-E896-654B-6CC6-1758F45A58A5}"/>
              </a:ext>
            </a:extLst>
          </p:cNvPr>
          <p:cNvSpPr txBox="1"/>
          <p:nvPr/>
        </p:nvSpPr>
        <p:spPr>
          <a:xfrm>
            <a:off x="85615" y="6371983"/>
            <a:ext cx="9952020" cy="523220"/>
          </a:xfrm>
          <a:prstGeom prst="rect">
            <a:avLst/>
          </a:prstGeom>
          <a:noFill/>
        </p:spPr>
        <p:txBody>
          <a:bodyPr wrap="none" rtlCol="0">
            <a:spAutoFit/>
          </a:bodyPr>
          <a:lstStyle/>
          <a:p>
            <a:r>
              <a:rPr lang="en-GB" sz="1400"/>
              <a:t>* The Convention of 19 October 1996 on Jurisdiction, Applicable Law, Recognition, Enforcement and Co-operation in respect of</a:t>
            </a:r>
          </a:p>
          <a:p>
            <a:r>
              <a:rPr lang="en-GB" sz="1400"/>
              <a:t> Parental Responsibility and Measures for the Protection of Children </a:t>
            </a:r>
          </a:p>
        </p:txBody>
      </p:sp>
    </p:spTree>
    <p:extLst>
      <p:ext uri="{BB962C8B-B14F-4D97-AF65-F5344CB8AC3E}">
        <p14:creationId xmlns:p14="http://schemas.microsoft.com/office/powerpoint/2010/main" val="412974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Cloud 14">
            <a:extLst>
              <a:ext uri="{FF2B5EF4-FFF2-40B4-BE49-F238E27FC236}">
                <a16:creationId xmlns:a16="http://schemas.microsoft.com/office/drawing/2014/main" id="{E29F9E63-C4DC-0AE7-F850-7B642D16C599}"/>
              </a:ext>
            </a:extLst>
          </p:cNvPr>
          <p:cNvSpPr/>
          <p:nvPr/>
        </p:nvSpPr>
        <p:spPr>
          <a:xfrm rot="11013734">
            <a:off x="4405494" y="3653867"/>
            <a:ext cx="1804392" cy="873716"/>
          </a:xfrm>
          <a:prstGeom prst="cloud">
            <a:avLst/>
          </a:prstGeom>
          <a:ln w="38100">
            <a:solidFill>
              <a:srgbClr val="572C5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Rectangle 3">
            <a:extLst>
              <a:ext uri="{FF2B5EF4-FFF2-40B4-BE49-F238E27FC236}">
                <a16:creationId xmlns:a16="http://schemas.microsoft.com/office/drawing/2014/main" id="{A12383AB-A20F-307D-BFDD-C371980A4121}"/>
              </a:ext>
            </a:extLst>
          </p:cNvPr>
          <p:cNvSpPr/>
          <p:nvPr/>
        </p:nvSpPr>
        <p:spPr>
          <a:xfrm>
            <a:off x="0" y="0"/>
            <a:ext cx="12191996" cy="1363416"/>
          </a:xfrm>
          <a:prstGeom prst="rect">
            <a:avLst/>
          </a:prstGeom>
          <a:solidFill>
            <a:srgbClr val="572C52"/>
          </a:solidFill>
          <a:ln w="19046" cap="flat">
            <a:solidFill>
              <a:srgbClr val="572C52"/>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4000" b="0" i="0" u="none" strike="noStrike" kern="0" cap="none" spc="0" normalizeH="0" baseline="0" noProof="0">
                <a:ln>
                  <a:noFill/>
                </a:ln>
                <a:solidFill>
                  <a:prstClr val="white"/>
                </a:solidFill>
                <a:effectLst/>
                <a:uLnTx/>
                <a:uFillTx/>
                <a:latin typeface="Century Gothic" panose="020B0502020202020204" pitchFamily="34" charset="0"/>
                <a:ea typeface="+mn-ea"/>
                <a:cs typeface="+mn-cs"/>
              </a:rPr>
              <a:t>Assessments via CFAB</a:t>
            </a:r>
            <a:endParaRPr kumimoji="0" lang="en-GB" sz="4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4" name="Picture 3">
            <a:extLst>
              <a:ext uri="{FF2B5EF4-FFF2-40B4-BE49-F238E27FC236}">
                <a16:creationId xmlns:a16="http://schemas.microsoft.com/office/drawing/2014/main" id="{BC32C309-FC21-6AA6-56A4-FE801618F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712" y="3892898"/>
            <a:ext cx="1163300" cy="397460"/>
          </a:xfrm>
          <a:prstGeom prst="rect">
            <a:avLst/>
          </a:prstGeom>
        </p:spPr>
      </p:pic>
      <p:sp>
        <p:nvSpPr>
          <p:cNvPr id="7" name="Cloud 6">
            <a:extLst>
              <a:ext uri="{FF2B5EF4-FFF2-40B4-BE49-F238E27FC236}">
                <a16:creationId xmlns:a16="http://schemas.microsoft.com/office/drawing/2014/main" id="{0EF9B69B-79C3-929E-8ECE-9C05B9201F22}"/>
              </a:ext>
            </a:extLst>
          </p:cNvPr>
          <p:cNvSpPr/>
          <p:nvPr/>
        </p:nvSpPr>
        <p:spPr>
          <a:xfrm rot="10800000" flipH="1" flipV="1">
            <a:off x="7280356" y="5437392"/>
            <a:ext cx="2268902" cy="1351406"/>
          </a:xfrm>
          <a:prstGeom prst="cloud">
            <a:avLst/>
          </a:prstGeom>
          <a:solidFill>
            <a:srgbClr val="572C52"/>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Cloud 7">
            <a:extLst>
              <a:ext uri="{FF2B5EF4-FFF2-40B4-BE49-F238E27FC236}">
                <a16:creationId xmlns:a16="http://schemas.microsoft.com/office/drawing/2014/main" id="{C443D3CA-80C3-7C61-7DA0-D50CB2998AC0}"/>
              </a:ext>
            </a:extLst>
          </p:cNvPr>
          <p:cNvSpPr/>
          <p:nvPr/>
        </p:nvSpPr>
        <p:spPr>
          <a:xfrm flipH="1" flipV="1">
            <a:off x="4661436" y="1730402"/>
            <a:ext cx="2299579" cy="1190116"/>
          </a:xfrm>
          <a:prstGeom prst="cloud">
            <a:avLst/>
          </a:prstGeom>
          <a:solidFill>
            <a:srgbClr val="572C52"/>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Cloud 8">
            <a:extLst>
              <a:ext uri="{FF2B5EF4-FFF2-40B4-BE49-F238E27FC236}">
                <a16:creationId xmlns:a16="http://schemas.microsoft.com/office/drawing/2014/main" id="{1F3F5CF3-2797-D1EF-FBAC-7E9123FDD568}"/>
              </a:ext>
            </a:extLst>
          </p:cNvPr>
          <p:cNvSpPr/>
          <p:nvPr/>
        </p:nvSpPr>
        <p:spPr>
          <a:xfrm rot="11421530">
            <a:off x="4201050" y="5349355"/>
            <a:ext cx="2448346" cy="1476883"/>
          </a:xfrm>
          <a:prstGeom prst="cloud">
            <a:avLst/>
          </a:prstGeom>
          <a:solidFill>
            <a:srgbClr val="572C52"/>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Cloud 9">
            <a:extLst>
              <a:ext uri="{FF2B5EF4-FFF2-40B4-BE49-F238E27FC236}">
                <a16:creationId xmlns:a16="http://schemas.microsoft.com/office/drawing/2014/main" id="{3AC731AF-AB2A-44D3-DF6B-00FDED8D09B2}"/>
              </a:ext>
            </a:extLst>
          </p:cNvPr>
          <p:cNvSpPr/>
          <p:nvPr/>
        </p:nvSpPr>
        <p:spPr>
          <a:xfrm>
            <a:off x="923502" y="4992580"/>
            <a:ext cx="2441539" cy="1610826"/>
          </a:xfrm>
          <a:prstGeom prst="cloud">
            <a:avLst/>
          </a:prstGeom>
          <a:solidFill>
            <a:srgbClr val="572C52"/>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Cloud 10">
            <a:extLst>
              <a:ext uri="{FF2B5EF4-FFF2-40B4-BE49-F238E27FC236}">
                <a16:creationId xmlns:a16="http://schemas.microsoft.com/office/drawing/2014/main" id="{9FE70F3C-E421-41CC-0B57-B1DD90FAA0FF}"/>
              </a:ext>
            </a:extLst>
          </p:cNvPr>
          <p:cNvSpPr/>
          <p:nvPr/>
        </p:nvSpPr>
        <p:spPr>
          <a:xfrm flipH="1">
            <a:off x="8262507" y="1960124"/>
            <a:ext cx="1989672" cy="1118451"/>
          </a:xfrm>
          <a:prstGeom prst="cloud">
            <a:avLst/>
          </a:prstGeom>
          <a:solidFill>
            <a:srgbClr val="572C52"/>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Cloud 11">
            <a:extLst>
              <a:ext uri="{FF2B5EF4-FFF2-40B4-BE49-F238E27FC236}">
                <a16:creationId xmlns:a16="http://schemas.microsoft.com/office/drawing/2014/main" id="{49D58AB9-A714-9C28-9BCE-2705B769FA6F}"/>
              </a:ext>
            </a:extLst>
          </p:cNvPr>
          <p:cNvSpPr/>
          <p:nvPr/>
        </p:nvSpPr>
        <p:spPr>
          <a:xfrm flipH="1">
            <a:off x="7869113" y="3463572"/>
            <a:ext cx="3597337" cy="1926581"/>
          </a:xfrm>
          <a:prstGeom prst="cloud">
            <a:avLst/>
          </a:prstGeom>
          <a:solidFill>
            <a:srgbClr val="572C52"/>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Cloud 12">
            <a:extLst>
              <a:ext uri="{FF2B5EF4-FFF2-40B4-BE49-F238E27FC236}">
                <a16:creationId xmlns:a16="http://schemas.microsoft.com/office/drawing/2014/main" id="{0AA37C85-4851-FA68-BCB3-1309FDC7E67E}"/>
              </a:ext>
            </a:extLst>
          </p:cNvPr>
          <p:cNvSpPr/>
          <p:nvPr/>
        </p:nvSpPr>
        <p:spPr>
          <a:xfrm rot="10377739" flipH="1" flipV="1">
            <a:off x="1641236" y="1709385"/>
            <a:ext cx="2447940" cy="1611924"/>
          </a:xfrm>
          <a:prstGeom prst="cloud">
            <a:avLst/>
          </a:prstGeom>
          <a:solidFill>
            <a:srgbClr val="572C52"/>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Cloud 13">
            <a:extLst>
              <a:ext uri="{FF2B5EF4-FFF2-40B4-BE49-F238E27FC236}">
                <a16:creationId xmlns:a16="http://schemas.microsoft.com/office/drawing/2014/main" id="{8E6501A0-C250-CB31-E989-B51099ED12A0}"/>
              </a:ext>
            </a:extLst>
          </p:cNvPr>
          <p:cNvSpPr/>
          <p:nvPr/>
        </p:nvSpPr>
        <p:spPr>
          <a:xfrm rot="20258766" flipH="1">
            <a:off x="730574" y="3480945"/>
            <a:ext cx="1690214" cy="1148598"/>
          </a:xfrm>
          <a:prstGeom prst="cloud">
            <a:avLst/>
          </a:prstGeom>
          <a:solidFill>
            <a:srgbClr val="572C52"/>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5" name="Straight Arrow Connector 4">
            <a:extLst>
              <a:ext uri="{FF2B5EF4-FFF2-40B4-BE49-F238E27FC236}">
                <a16:creationId xmlns:a16="http://schemas.microsoft.com/office/drawing/2014/main" id="{66069201-E38B-BC87-5C0F-8A04F387F6D1}"/>
              </a:ext>
            </a:extLst>
          </p:cNvPr>
          <p:cNvCxnSpPr>
            <a:cxnSpLocks/>
          </p:cNvCxnSpPr>
          <p:nvPr/>
        </p:nvCxnSpPr>
        <p:spPr>
          <a:xfrm flipH="1">
            <a:off x="3365041" y="4468234"/>
            <a:ext cx="1173927" cy="738999"/>
          </a:xfrm>
          <a:prstGeom prst="straightConnector1">
            <a:avLst/>
          </a:prstGeom>
          <a:ln w="25400">
            <a:solidFill>
              <a:srgbClr val="DA426D"/>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8EDD979-B5F8-181B-963A-5E5C536EDFDA}"/>
              </a:ext>
            </a:extLst>
          </p:cNvPr>
          <p:cNvCxnSpPr>
            <a:cxnSpLocks/>
          </p:cNvCxnSpPr>
          <p:nvPr/>
        </p:nvCxnSpPr>
        <p:spPr>
          <a:xfrm flipH="1">
            <a:off x="2653243" y="4097171"/>
            <a:ext cx="1613552" cy="93847"/>
          </a:xfrm>
          <a:prstGeom prst="straightConnector1">
            <a:avLst/>
          </a:prstGeom>
          <a:ln w="25400">
            <a:solidFill>
              <a:srgbClr val="DA426D"/>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7D8BA75-A15A-F823-7D7C-7086E2C35FA2}"/>
              </a:ext>
            </a:extLst>
          </p:cNvPr>
          <p:cNvCxnSpPr>
            <a:cxnSpLocks/>
          </p:cNvCxnSpPr>
          <p:nvPr/>
        </p:nvCxnSpPr>
        <p:spPr>
          <a:xfrm flipH="1" flipV="1">
            <a:off x="3876592" y="2979452"/>
            <a:ext cx="744916" cy="705214"/>
          </a:xfrm>
          <a:prstGeom prst="straightConnector1">
            <a:avLst/>
          </a:prstGeom>
          <a:ln w="25400">
            <a:solidFill>
              <a:srgbClr val="DA426D"/>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5AEC69C3-431B-2449-BD41-34374CC230D4}"/>
              </a:ext>
            </a:extLst>
          </p:cNvPr>
          <p:cNvCxnSpPr>
            <a:cxnSpLocks/>
          </p:cNvCxnSpPr>
          <p:nvPr/>
        </p:nvCxnSpPr>
        <p:spPr>
          <a:xfrm flipV="1">
            <a:off x="5522193" y="3041467"/>
            <a:ext cx="194353" cy="589127"/>
          </a:xfrm>
          <a:prstGeom prst="straightConnector1">
            <a:avLst/>
          </a:prstGeom>
          <a:ln w="25400">
            <a:solidFill>
              <a:srgbClr val="DA426D"/>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D6B691AA-DE38-A400-28DD-286896B7D616}"/>
              </a:ext>
            </a:extLst>
          </p:cNvPr>
          <p:cNvCxnSpPr>
            <a:cxnSpLocks/>
          </p:cNvCxnSpPr>
          <p:nvPr/>
        </p:nvCxnSpPr>
        <p:spPr>
          <a:xfrm flipV="1">
            <a:off x="6096000" y="2651488"/>
            <a:ext cx="2146876" cy="1111215"/>
          </a:xfrm>
          <a:prstGeom prst="straightConnector1">
            <a:avLst/>
          </a:prstGeom>
          <a:ln w="25400">
            <a:solidFill>
              <a:srgbClr val="DA426D"/>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C1CD183C-6EF6-232E-FFEA-F60389BEDAD4}"/>
              </a:ext>
            </a:extLst>
          </p:cNvPr>
          <p:cNvCxnSpPr>
            <a:cxnSpLocks/>
          </p:cNvCxnSpPr>
          <p:nvPr/>
        </p:nvCxnSpPr>
        <p:spPr>
          <a:xfrm>
            <a:off x="6082370" y="4511772"/>
            <a:ext cx="1376525" cy="1035895"/>
          </a:xfrm>
          <a:prstGeom prst="straightConnector1">
            <a:avLst/>
          </a:prstGeom>
          <a:ln w="25400">
            <a:solidFill>
              <a:srgbClr val="DA426D"/>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CDF98D9F-0A9D-574D-682E-04FFCFF50C79}"/>
              </a:ext>
            </a:extLst>
          </p:cNvPr>
          <p:cNvCxnSpPr>
            <a:cxnSpLocks/>
          </p:cNvCxnSpPr>
          <p:nvPr/>
        </p:nvCxnSpPr>
        <p:spPr>
          <a:xfrm>
            <a:off x="6302969" y="4176152"/>
            <a:ext cx="1316092" cy="177751"/>
          </a:xfrm>
          <a:prstGeom prst="straightConnector1">
            <a:avLst/>
          </a:prstGeom>
          <a:ln w="25400">
            <a:solidFill>
              <a:srgbClr val="DA426D"/>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3CD58A47-EE2B-60BE-CF75-64CE02C48CA0}"/>
              </a:ext>
            </a:extLst>
          </p:cNvPr>
          <p:cNvCxnSpPr>
            <a:cxnSpLocks/>
          </p:cNvCxnSpPr>
          <p:nvPr/>
        </p:nvCxnSpPr>
        <p:spPr>
          <a:xfrm>
            <a:off x="5332219" y="4626567"/>
            <a:ext cx="93004" cy="634957"/>
          </a:xfrm>
          <a:prstGeom prst="straightConnector1">
            <a:avLst/>
          </a:prstGeom>
          <a:ln w="25400">
            <a:solidFill>
              <a:srgbClr val="DA426D"/>
            </a:solidFill>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67FFE761-D541-A619-4ACF-A262C59894C9}"/>
              </a:ext>
            </a:extLst>
          </p:cNvPr>
          <p:cNvSpPr txBox="1"/>
          <p:nvPr/>
        </p:nvSpPr>
        <p:spPr>
          <a:xfrm rot="300461">
            <a:off x="8584058" y="2318470"/>
            <a:ext cx="1930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ptos" panose="02110004020202020204"/>
                <a:ea typeface="+mn-ea"/>
                <a:cs typeface="+mn-cs"/>
              </a:rPr>
              <a:t>Global Partners</a:t>
            </a:r>
          </a:p>
        </p:txBody>
      </p:sp>
      <p:sp>
        <p:nvSpPr>
          <p:cNvPr id="50" name="TextBox 49">
            <a:extLst>
              <a:ext uri="{FF2B5EF4-FFF2-40B4-BE49-F238E27FC236}">
                <a16:creationId xmlns:a16="http://schemas.microsoft.com/office/drawing/2014/main" id="{5A864319-6F75-049D-F067-A4D07C8F78BB}"/>
              </a:ext>
            </a:extLst>
          </p:cNvPr>
          <p:cNvSpPr txBox="1"/>
          <p:nvPr/>
        </p:nvSpPr>
        <p:spPr>
          <a:xfrm rot="21139844">
            <a:off x="7532392" y="5697444"/>
            <a:ext cx="235131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ptos" panose="02110004020202020204"/>
                <a:ea typeface="+mn-ea"/>
                <a:cs typeface="+mn-cs"/>
              </a:rPr>
              <a:t>Culturally relevant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ptos" panose="02110004020202020204"/>
                <a:ea typeface="+mn-ea"/>
                <a:cs typeface="+mn-cs"/>
              </a:rPr>
              <a:t>with local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TextBox 50">
            <a:extLst>
              <a:ext uri="{FF2B5EF4-FFF2-40B4-BE49-F238E27FC236}">
                <a16:creationId xmlns:a16="http://schemas.microsoft.com/office/drawing/2014/main" id="{0C3F3BD9-09B6-2853-E101-7B43A85D1215}"/>
              </a:ext>
            </a:extLst>
          </p:cNvPr>
          <p:cNvSpPr txBox="1"/>
          <p:nvPr/>
        </p:nvSpPr>
        <p:spPr>
          <a:xfrm rot="20788186">
            <a:off x="1945216" y="2053936"/>
            <a:ext cx="19321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ptos" panose="02110004020202020204"/>
                <a:ea typeface="+mn-ea"/>
                <a:cs typeface="+mn-cs"/>
              </a:rPr>
              <a:t>Able to anticipate often varied timescales</a:t>
            </a:r>
            <a:endParaRPr kumimoji="0" lang="en-GB" sz="16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2" name="TextBox 51">
            <a:extLst>
              <a:ext uri="{FF2B5EF4-FFF2-40B4-BE49-F238E27FC236}">
                <a16:creationId xmlns:a16="http://schemas.microsoft.com/office/drawing/2014/main" id="{4C7F7930-5CF2-9A89-7002-E8115F37DC8A}"/>
              </a:ext>
            </a:extLst>
          </p:cNvPr>
          <p:cNvSpPr txBox="1"/>
          <p:nvPr/>
        </p:nvSpPr>
        <p:spPr>
          <a:xfrm>
            <a:off x="5014403" y="1999118"/>
            <a:ext cx="17562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ptos" panose="02110004020202020204"/>
                <a:ea typeface="+mn-ea"/>
                <a:cs typeface="+mn-cs"/>
              </a:rPr>
              <a:t>Transparency around content</a:t>
            </a:r>
          </a:p>
        </p:txBody>
      </p:sp>
      <p:sp>
        <p:nvSpPr>
          <p:cNvPr id="53" name="TextBox 52">
            <a:extLst>
              <a:ext uri="{FF2B5EF4-FFF2-40B4-BE49-F238E27FC236}">
                <a16:creationId xmlns:a16="http://schemas.microsoft.com/office/drawing/2014/main" id="{6D1002EC-D398-F1FF-ADEC-502D75B70C8B}"/>
              </a:ext>
            </a:extLst>
          </p:cNvPr>
          <p:cNvSpPr txBox="1"/>
          <p:nvPr/>
        </p:nvSpPr>
        <p:spPr>
          <a:xfrm>
            <a:off x="4278652" y="5830915"/>
            <a:ext cx="233679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ptos" panose="02110004020202020204"/>
                <a:ea typeface="+mn-ea"/>
                <a:cs typeface="+mn-cs"/>
              </a:rPr>
              <a:t>ISS Network partners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ptos" panose="02110004020202020204"/>
                <a:ea typeface="+mn-ea"/>
                <a:cs typeface="+mn-cs"/>
              </a:rPr>
              <a:t>ISWs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TextBox 54">
            <a:extLst>
              <a:ext uri="{FF2B5EF4-FFF2-40B4-BE49-F238E27FC236}">
                <a16:creationId xmlns:a16="http://schemas.microsoft.com/office/drawing/2014/main" id="{4EA6A710-2F74-953A-970A-01F22A8D8F65}"/>
              </a:ext>
            </a:extLst>
          </p:cNvPr>
          <p:cNvSpPr txBox="1"/>
          <p:nvPr/>
        </p:nvSpPr>
        <p:spPr>
          <a:xfrm rot="21151973">
            <a:off x="959465" y="5357163"/>
            <a:ext cx="236159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ptos" panose="02110004020202020204"/>
                <a:ea typeface="+mn-ea"/>
                <a:cs typeface="+mn-cs"/>
              </a:rPr>
              <a:t>Carer assessed in own language and community   </a:t>
            </a:r>
          </a:p>
        </p:txBody>
      </p:sp>
      <p:sp>
        <p:nvSpPr>
          <p:cNvPr id="56" name="TextBox 55">
            <a:extLst>
              <a:ext uri="{FF2B5EF4-FFF2-40B4-BE49-F238E27FC236}">
                <a16:creationId xmlns:a16="http://schemas.microsoft.com/office/drawing/2014/main" id="{148AF4EF-484E-0180-3AB1-AA4AF251CD61}"/>
              </a:ext>
            </a:extLst>
          </p:cNvPr>
          <p:cNvSpPr txBox="1"/>
          <p:nvPr/>
        </p:nvSpPr>
        <p:spPr>
          <a:xfrm rot="21155118">
            <a:off x="760284" y="3736763"/>
            <a:ext cx="16673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ptos" panose="02110004020202020204"/>
                <a:ea typeface="+mn-ea"/>
                <a:cs typeface="+mn-cs"/>
              </a:rPr>
              <a:t>Assessment fees </a:t>
            </a:r>
          </a:p>
        </p:txBody>
      </p:sp>
      <p:sp>
        <p:nvSpPr>
          <p:cNvPr id="57" name="TextBox 56">
            <a:extLst>
              <a:ext uri="{FF2B5EF4-FFF2-40B4-BE49-F238E27FC236}">
                <a16:creationId xmlns:a16="http://schemas.microsoft.com/office/drawing/2014/main" id="{372EA507-9E62-7FAF-6668-71AF0AACAEC8}"/>
              </a:ext>
            </a:extLst>
          </p:cNvPr>
          <p:cNvSpPr txBox="1"/>
          <p:nvPr/>
        </p:nvSpPr>
        <p:spPr>
          <a:xfrm rot="446070">
            <a:off x="8384272" y="3821861"/>
            <a:ext cx="264629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ptos" panose="02110004020202020204"/>
                <a:ea typeface="+mn-ea"/>
                <a:cs typeface="+mn-cs"/>
              </a:rPr>
              <a:t>Overseas competent authority may need to complete own assessment for Art 33 Hague 1996</a:t>
            </a:r>
          </a:p>
        </p:txBody>
      </p:sp>
      <p:sp>
        <p:nvSpPr>
          <p:cNvPr id="6" name="Rectangle 4">
            <a:extLst>
              <a:ext uri="{FF2B5EF4-FFF2-40B4-BE49-F238E27FC236}">
                <a16:creationId xmlns:a16="http://schemas.microsoft.com/office/drawing/2014/main" id="{952E5490-96CB-573C-99BC-A430BA5CF2A8}"/>
              </a:ext>
            </a:extLst>
          </p:cNvPr>
          <p:cNvSpPr/>
          <p:nvPr/>
        </p:nvSpPr>
        <p:spPr>
          <a:xfrm>
            <a:off x="0" y="1363416"/>
            <a:ext cx="12191996" cy="211711"/>
          </a:xfrm>
          <a:prstGeom prst="rect">
            <a:avLst/>
          </a:prstGeom>
          <a:solidFill>
            <a:srgbClr val="E0005A"/>
          </a:solidFill>
          <a:ln w="19046" cap="flat">
            <a:solidFill>
              <a:srgbClr val="E0005A"/>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Aptos"/>
              <a:ea typeface="+mn-ea"/>
              <a:cs typeface="+mn-cs"/>
            </a:endParaRPr>
          </a:p>
        </p:txBody>
      </p:sp>
      <p:pic>
        <p:nvPicPr>
          <p:cNvPr id="2" name="Picture 1">
            <a:extLst>
              <a:ext uri="{FF2B5EF4-FFF2-40B4-BE49-F238E27FC236}">
                <a16:creationId xmlns:a16="http://schemas.microsoft.com/office/drawing/2014/main" id="{3EACA16E-450D-8B23-BB18-CE8A1DDE2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2308" y="6047306"/>
            <a:ext cx="1409700"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5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48" grpId="0"/>
      <p:bldP spid="50" grpId="0"/>
      <p:bldP spid="51" grpId="0"/>
      <p:bldP spid="52" grpId="0"/>
      <p:bldP spid="53" grpId="0"/>
      <p:bldP spid="55" grpId="0"/>
      <p:bldP spid="56"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F64D7E6-1E9B-2AD8-1128-7B9D73893105}"/>
              </a:ext>
            </a:extLst>
          </p:cNvPr>
          <p:cNvSpPr/>
          <p:nvPr/>
        </p:nvSpPr>
        <p:spPr>
          <a:xfrm>
            <a:off x="0" y="0"/>
            <a:ext cx="12191996" cy="1215932"/>
          </a:xfrm>
          <a:prstGeom prst="rect">
            <a:avLst/>
          </a:prstGeom>
          <a:solidFill>
            <a:srgbClr val="572C52"/>
          </a:solidFill>
          <a:ln w="19046" cap="flat">
            <a:solidFill>
              <a:srgbClr val="572C5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ptos"/>
            </a:endParaRPr>
          </a:p>
        </p:txBody>
      </p:sp>
      <p:pic>
        <p:nvPicPr>
          <p:cNvPr id="3" name="Picture 3">
            <a:extLst>
              <a:ext uri="{FF2B5EF4-FFF2-40B4-BE49-F238E27FC236}">
                <a16:creationId xmlns:a16="http://schemas.microsoft.com/office/drawing/2014/main" id="{7BFAA37C-B039-8F85-E0BD-15D284C8BB61}"/>
              </a:ext>
            </a:extLst>
          </p:cNvPr>
          <p:cNvPicPr>
            <a:picLocks noChangeAspect="1"/>
          </p:cNvPicPr>
          <p:nvPr/>
        </p:nvPicPr>
        <p:blipFill>
          <a:blip r:embed="rId3"/>
          <a:srcRect/>
          <a:stretch>
            <a:fillRect/>
          </a:stretch>
        </p:blipFill>
        <p:spPr>
          <a:xfrm>
            <a:off x="213257" y="5991103"/>
            <a:ext cx="1409703" cy="628650"/>
          </a:xfrm>
          <a:prstGeom prst="rect">
            <a:avLst/>
          </a:prstGeom>
          <a:noFill/>
          <a:ln cap="flat">
            <a:noFill/>
          </a:ln>
        </p:spPr>
      </p:pic>
      <p:sp>
        <p:nvSpPr>
          <p:cNvPr id="4" name="Content Placeholder 2">
            <a:extLst>
              <a:ext uri="{FF2B5EF4-FFF2-40B4-BE49-F238E27FC236}">
                <a16:creationId xmlns:a16="http://schemas.microsoft.com/office/drawing/2014/main" id="{779EECD2-F95B-A4C4-1AAF-D00455BC4137}"/>
              </a:ext>
            </a:extLst>
          </p:cNvPr>
          <p:cNvSpPr txBox="1"/>
          <p:nvPr/>
        </p:nvSpPr>
        <p:spPr>
          <a:xfrm>
            <a:off x="213257" y="1204919"/>
            <a:ext cx="6692255" cy="741468"/>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ptos"/>
            </a:endParaRPr>
          </a:p>
        </p:txBody>
      </p:sp>
      <p:sp>
        <p:nvSpPr>
          <p:cNvPr id="5" name="Rectangle 6">
            <a:extLst>
              <a:ext uri="{FF2B5EF4-FFF2-40B4-BE49-F238E27FC236}">
                <a16:creationId xmlns:a16="http://schemas.microsoft.com/office/drawing/2014/main" id="{01F4C443-6D61-36F4-3AD1-EC655A44A70B}"/>
              </a:ext>
            </a:extLst>
          </p:cNvPr>
          <p:cNvSpPr/>
          <p:nvPr/>
        </p:nvSpPr>
        <p:spPr>
          <a:xfrm>
            <a:off x="0" y="1056159"/>
            <a:ext cx="12191996" cy="162543"/>
          </a:xfrm>
          <a:prstGeom prst="rect">
            <a:avLst/>
          </a:prstGeom>
          <a:solidFill>
            <a:srgbClr val="E0005A"/>
          </a:solidFill>
          <a:ln w="19046" cap="flat">
            <a:solidFill>
              <a:srgbClr val="E0005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ptos"/>
            </a:endParaRPr>
          </a:p>
        </p:txBody>
      </p:sp>
      <p:sp>
        <p:nvSpPr>
          <p:cNvPr id="6" name="Title 1">
            <a:extLst>
              <a:ext uri="{FF2B5EF4-FFF2-40B4-BE49-F238E27FC236}">
                <a16:creationId xmlns:a16="http://schemas.microsoft.com/office/drawing/2014/main" id="{C5E0F67E-1E8C-F89A-6942-66EC4689B351}"/>
              </a:ext>
            </a:extLst>
          </p:cNvPr>
          <p:cNvSpPr txBox="1"/>
          <p:nvPr/>
        </p:nvSpPr>
        <p:spPr>
          <a:xfrm>
            <a:off x="82222" y="2789"/>
            <a:ext cx="12191996" cy="1016900"/>
          </a:xfrm>
          <a:prstGeom prst="rect">
            <a:avLst/>
          </a:prstGeom>
          <a:noFill/>
          <a:ln cap="flat">
            <a:noFill/>
          </a:ln>
        </p:spPr>
        <p:txBody>
          <a:bodyPr vert="horz" wrap="square" lIns="91440" tIns="45720" rIns="91440" bIns="45720" anchor="ctr" anchorCtr="0" compatLnSpc="1">
            <a:norm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0" i="0" u="none" strike="noStrike" kern="1200" cap="none" spc="0" baseline="0">
                <a:solidFill>
                  <a:srgbClr val="FFFFFF"/>
                </a:solidFill>
                <a:uFillTx/>
                <a:latin typeface="Century Gothic" pitchFamily="34"/>
              </a:rPr>
              <a:t>Obtaining overseas assessments</a:t>
            </a:r>
          </a:p>
        </p:txBody>
      </p:sp>
      <p:sp>
        <p:nvSpPr>
          <p:cNvPr id="8" name="Content Placeholder 2">
            <a:extLst>
              <a:ext uri="{FF2B5EF4-FFF2-40B4-BE49-F238E27FC236}">
                <a16:creationId xmlns:a16="http://schemas.microsoft.com/office/drawing/2014/main" id="{39DA125E-3493-A156-AE3F-E7F2B685B415}"/>
              </a:ext>
            </a:extLst>
          </p:cNvPr>
          <p:cNvSpPr/>
          <p:nvPr/>
        </p:nvSpPr>
        <p:spPr>
          <a:xfrm>
            <a:off x="-2249" y="1982858"/>
            <a:ext cx="8640961" cy="4875535"/>
          </a:xfrm>
          <a:prstGeom prst="rect">
            <a:avLst/>
          </a:prstGeom>
          <a:noFill/>
          <a:ln cap="flat">
            <a:noFill/>
            <a:prstDash val="solid"/>
          </a:ln>
        </p:spPr>
        <p:txBody>
          <a:bodyPr vert="horz" wrap="square" lIns="91440" tIns="45720" rIns="91440" bIns="45720" anchor="t" anchorCtr="0" compatLnSpc="1">
            <a:noAutofit/>
          </a:bodyPr>
          <a:lstStyle/>
          <a:p>
            <a:pPr marL="400050" marR="0" lvl="1" algn="l"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US" sz="2000" b="0" i="0" u="none" strike="noStrike" kern="1200" cap="none" spc="0" baseline="0">
              <a:solidFill>
                <a:srgbClr val="572C52"/>
              </a:solidFill>
              <a:uFillTx/>
              <a:latin typeface="Century Gothic" pitchFamily="34"/>
            </a:endParaRPr>
          </a:p>
          <a:p>
            <a:pPr marL="400050" marR="0" lvl="1"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572C52"/>
              </a:solidFill>
              <a:uFillTx/>
              <a:latin typeface="Century Gothic"/>
            </a:endParaRPr>
          </a:p>
        </p:txBody>
      </p:sp>
      <p:graphicFrame>
        <p:nvGraphicFramePr>
          <p:cNvPr id="9" name="Diagram 8">
            <a:extLst>
              <a:ext uri="{FF2B5EF4-FFF2-40B4-BE49-F238E27FC236}">
                <a16:creationId xmlns:a16="http://schemas.microsoft.com/office/drawing/2014/main" id="{381567B7-04B8-E211-7C96-2E0540FDC92B}"/>
              </a:ext>
            </a:extLst>
          </p:cNvPr>
          <p:cNvGraphicFramePr>
            <a:graphicFrameLocks noChangeAspect="1"/>
          </p:cNvGraphicFramePr>
          <p:nvPr>
            <p:extLst>
              <p:ext uri="{D42A27DB-BD31-4B8C-83A1-F6EECF244321}">
                <p14:modId xmlns:p14="http://schemas.microsoft.com/office/powerpoint/2010/main" val="4004596372"/>
              </p:ext>
            </p:extLst>
          </p:nvPr>
        </p:nvGraphicFramePr>
        <p:xfrm>
          <a:off x="213257" y="1265783"/>
          <a:ext cx="9280846" cy="54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11" descr="A picture containing person, smiling, posing, young">
            <a:extLst>
              <a:ext uri="{FF2B5EF4-FFF2-40B4-BE49-F238E27FC236}">
                <a16:creationId xmlns:a16="http://schemas.microsoft.com/office/drawing/2014/main" id="{506C04EA-B2A4-C02A-D0BB-BE54AF1F275B}"/>
              </a:ext>
            </a:extLst>
          </p:cNvPr>
          <p:cNvPicPr>
            <a:picLocks noChangeAspect="1"/>
          </p:cNvPicPr>
          <p:nvPr/>
        </p:nvPicPr>
        <p:blipFill>
          <a:blip r:embed="rId9"/>
          <a:stretch>
            <a:fillRect/>
          </a:stretch>
        </p:blipFill>
        <p:spPr>
          <a:xfrm>
            <a:off x="7999481" y="3323062"/>
            <a:ext cx="4192515" cy="352995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A0CDA-CA9A-E968-0707-E89376D2D7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A056835-93AC-E109-6A4D-A2DA620E71C7}"/>
              </a:ext>
            </a:extLst>
          </p:cNvPr>
          <p:cNvSpPr/>
          <p:nvPr/>
        </p:nvSpPr>
        <p:spPr>
          <a:xfrm>
            <a:off x="0" y="61973"/>
            <a:ext cx="12192000" cy="1239466"/>
          </a:xfrm>
          <a:prstGeom prst="rect">
            <a:avLst/>
          </a:prstGeom>
          <a:solidFill>
            <a:srgbClr val="572C52"/>
          </a:solidFill>
          <a:ln>
            <a:solidFill>
              <a:srgbClr val="57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33F8119-E1E8-B97F-5FA8-C0583DE142F5}"/>
              </a:ext>
            </a:extLst>
          </p:cNvPr>
          <p:cNvSpPr/>
          <p:nvPr/>
        </p:nvSpPr>
        <p:spPr>
          <a:xfrm>
            <a:off x="0" y="1363413"/>
            <a:ext cx="12192000" cy="211708"/>
          </a:xfrm>
          <a:prstGeom prst="rect">
            <a:avLst/>
          </a:prstGeom>
          <a:solidFill>
            <a:srgbClr val="E0005A"/>
          </a:solidFill>
          <a:ln>
            <a:solidFill>
              <a:srgbClr val="E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97E0B140-CA49-D726-9EAD-83A6F7F62FC1}"/>
              </a:ext>
            </a:extLst>
          </p:cNvPr>
          <p:cNvSpPr>
            <a:spLocks noGrp="1"/>
          </p:cNvSpPr>
          <p:nvPr>
            <p:ph type="title"/>
          </p:nvPr>
        </p:nvSpPr>
        <p:spPr>
          <a:xfrm>
            <a:off x="899382" y="143704"/>
            <a:ext cx="10950183" cy="1325563"/>
          </a:xfrm>
        </p:spPr>
        <p:txBody>
          <a:bodyPr/>
          <a:lstStyle/>
          <a:p>
            <a:r>
              <a:rPr lang="en-GB" b="1">
                <a:solidFill>
                  <a:schemeClr val="bg1"/>
                </a:solidFill>
              </a:rPr>
              <a:t>UK Social Workers Travelling Overseas to Assess</a:t>
            </a:r>
          </a:p>
        </p:txBody>
      </p:sp>
      <p:sp>
        <p:nvSpPr>
          <p:cNvPr id="5" name="Content Placeholder 6">
            <a:extLst>
              <a:ext uri="{FF2B5EF4-FFF2-40B4-BE49-F238E27FC236}">
                <a16:creationId xmlns:a16="http://schemas.microsoft.com/office/drawing/2014/main" id="{E458610E-88EE-004C-BDF8-2ED0B50E9F45}"/>
              </a:ext>
            </a:extLst>
          </p:cNvPr>
          <p:cNvSpPr>
            <a:spLocks noGrp="1"/>
          </p:cNvSpPr>
          <p:nvPr>
            <p:ph idx="1"/>
          </p:nvPr>
        </p:nvSpPr>
        <p:spPr>
          <a:xfrm>
            <a:off x="899382" y="1690688"/>
            <a:ext cx="10085132" cy="5374639"/>
          </a:xfrm>
        </p:spPr>
        <p:txBody>
          <a:bodyPr>
            <a:normAutofit/>
          </a:bodyPr>
          <a:lstStyle/>
          <a:p>
            <a:pPr>
              <a:lnSpc>
                <a:spcPct val="150000"/>
              </a:lnSpc>
            </a:pPr>
            <a:endParaRPr lang="en-CA" sz="2400" dirty="0"/>
          </a:p>
          <a:p>
            <a:pPr marL="1143000" lvl="3">
              <a:lnSpc>
                <a:spcPct val="150000"/>
              </a:lnSpc>
            </a:pPr>
            <a:r>
              <a:rPr lang="en-CA" sz="2400" dirty="0"/>
              <a:t>Is it legal? </a:t>
            </a:r>
          </a:p>
          <a:p>
            <a:pPr marL="1143000" lvl="3">
              <a:lnSpc>
                <a:spcPct val="150000"/>
              </a:lnSpc>
            </a:pPr>
            <a:r>
              <a:rPr lang="en-CA" sz="2400" dirty="0"/>
              <a:t>Are the right notifications and processes being followed for the assessment and placement?</a:t>
            </a:r>
          </a:p>
          <a:p>
            <a:pPr marL="1143000" lvl="3">
              <a:lnSpc>
                <a:spcPct val="150000"/>
              </a:lnSpc>
            </a:pPr>
            <a:r>
              <a:rPr lang="en-CA" sz="2400" dirty="0"/>
              <a:t>What are the risks?</a:t>
            </a:r>
          </a:p>
          <a:p>
            <a:pPr marL="1143000" lvl="3">
              <a:lnSpc>
                <a:spcPct val="150000"/>
              </a:lnSpc>
            </a:pPr>
            <a:r>
              <a:rPr lang="en-CA" sz="2400" dirty="0"/>
              <a:t>Is it ethical?</a:t>
            </a:r>
          </a:p>
          <a:p>
            <a:pPr marL="1143000" lvl="3">
              <a:lnSpc>
                <a:spcPct val="150000"/>
              </a:lnSpc>
            </a:pPr>
            <a:r>
              <a:rPr lang="en-CA" sz="2400" dirty="0"/>
              <a:t>Is it culturally-informed</a:t>
            </a:r>
          </a:p>
          <a:p>
            <a:pPr marL="342900" indent="-342900" fontAlgn="base">
              <a:buFont typeface="Arial" panose="020B0604020202020204" pitchFamily="34" charset="0"/>
              <a:buChar char="•"/>
            </a:pPr>
            <a:endParaRPr lang="en-GB" b="1" dirty="0"/>
          </a:p>
        </p:txBody>
      </p:sp>
    </p:spTree>
    <p:extLst>
      <p:ext uri="{BB962C8B-B14F-4D97-AF65-F5344CB8AC3E}">
        <p14:creationId xmlns:p14="http://schemas.microsoft.com/office/powerpoint/2010/main" val="1639725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409C3-E0A5-B4C6-EDE9-5D5CA239C18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8A3441C-A1F5-553D-7B15-9C2E606EB091}"/>
              </a:ext>
            </a:extLst>
          </p:cNvPr>
          <p:cNvSpPr/>
          <p:nvPr/>
        </p:nvSpPr>
        <p:spPr>
          <a:xfrm>
            <a:off x="0" y="61973"/>
            <a:ext cx="12192000" cy="1239466"/>
          </a:xfrm>
          <a:prstGeom prst="rect">
            <a:avLst/>
          </a:prstGeom>
          <a:solidFill>
            <a:srgbClr val="572C52"/>
          </a:solidFill>
          <a:ln>
            <a:solidFill>
              <a:srgbClr val="57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1C5667D-4947-861A-E603-FFFEAA91C782}"/>
              </a:ext>
            </a:extLst>
          </p:cNvPr>
          <p:cNvSpPr/>
          <p:nvPr/>
        </p:nvSpPr>
        <p:spPr>
          <a:xfrm>
            <a:off x="0" y="1363413"/>
            <a:ext cx="12192000" cy="211708"/>
          </a:xfrm>
          <a:prstGeom prst="rect">
            <a:avLst/>
          </a:prstGeom>
          <a:solidFill>
            <a:srgbClr val="E0005A"/>
          </a:solidFill>
          <a:ln>
            <a:solidFill>
              <a:srgbClr val="E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E6FB2AF5-7B0F-B7E1-E444-E7380B30D8A4}"/>
              </a:ext>
            </a:extLst>
          </p:cNvPr>
          <p:cNvSpPr>
            <a:spLocks noGrp="1"/>
          </p:cNvSpPr>
          <p:nvPr>
            <p:ph type="title"/>
          </p:nvPr>
        </p:nvSpPr>
        <p:spPr>
          <a:xfrm>
            <a:off x="899382" y="143704"/>
            <a:ext cx="10950183" cy="1325563"/>
          </a:xfrm>
        </p:spPr>
        <p:txBody>
          <a:bodyPr/>
          <a:lstStyle/>
          <a:p>
            <a:r>
              <a:rPr lang="en-GB" b="1">
                <a:solidFill>
                  <a:schemeClr val="bg1"/>
                </a:solidFill>
              </a:rPr>
              <a:t>Overseas Assessments - Nationality</a:t>
            </a:r>
          </a:p>
        </p:txBody>
      </p:sp>
      <p:sp>
        <p:nvSpPr>
          <p:cNvPr id="5" name="Content Placeholder 6">
            <a:extLst>
              <a:ext uri="{FF2B5EF4-FFF2-40B4-BE49-F238E27FC236}">
                <a16:creationId xmlns:a16="http://schemas.microsoft.com/office/drawing/2014/main" id="{E74A5E2D-DA2A-6AA5-10E4-782008A86C58}"/>
              </a:ext>
            </a:extLst>
          </p:cNvPr>
          <p:cNvSpPr>
            <a:spLocks noGrp="1"/>
          </p:cNvSpPr>
          <p:nvPr>
            <p:ph idx="1"/>
          </p:nvPr>
        </p:nvSpPr>
        <p:spPr>
          <a:xfrm>
            <a:off x="899382" y="1690688"/>
            <a:ext cx="10085132" cy="5374639"/>
          </a:xfrm>
        </p:spPr>
        <p:txBody>
          <a:bodyPr>
            <a:normAutofit/>
          </a:bodyPr>
          <a:lstStyle/>
          <a:p>
            <a:pPr>
              <a:lnSpc>
                <a:spcPct val="150000"/>
              </a:lnSpc>
            </a:pPr>
            <a:endParaRPr lang="en-CA" sz="2400"/>
          </a:p>
          <a:p>
            <a:pPr marL="400050" lvl="1" indent="0">
              <a:spcBef>
                <a:spcPts val="0"/>
              </a:spcBef>
              <a:buNone/>
            </a:pPr>
            <a:r>
              <a:rPr lang="en-US" sz="2200" b="1"/>
              <a:t>Before you start…</a:t>
            </a:r>
          </a:p>
          <a:p>
            <a:pPr marL="400050" lvl="1" indent="0">
              <a:spcBef>
                <a:spcPts val="0"/>
              </a:spcBef>
              <a:buNone/>
            </a:pPr>
            <a:endParaRPr lang="en-US" sz="2200"/>
          </a:p>
          <a:p>
            <a:pPr marL="857250" lvl="1" indent="-457200">
              <a:spcBef>
                <a:spcPts val="0"/>
              </a:spcBef>
              <a:buFont typeface="+mj-lt"/>
              <a:buAutoNum type="arabicPeriod"/>
            </a:pPr>
            <a:r>
              <a:rPr lang="en-US" sz="2200"/>
              <a:t>What is the child’s nationality? What is the prospective carer’s nationality?</a:t>
            </a:r>
          </a:p>
          <a:p>
            <a:pPr marL="400050" lvl="1">
              <a:spcBef>
                <a:spcPts val="0"/>
              </a:spcBef>
            </a:pPr>
            <a:endParaRPr lang="en-US" sz="2200"/>
          </a:p>
          <a:p>
            <a:pPr marL="742950" lvl="1" indent="-342900">
              <a:spcBef>
                <a:spcPts val="0"/>
              </a:spcBef>
              <a:buFont typeface="+mj-lt"/>
              <a:buAutoNum type="arabicPeriod" startAt="2"/>
            </a:pPr>
            <a:r>
              <a:rPr lang="en-US" sz="2200"/>
              <a:t>Will the child be able to lawfully reside in the country in question?</a:t>
            </a:r>
          </a:p>
          <a:p>
            <a:pPr marL="382950" lvl="1" indent="-342900">
              <a:spcBef>
                <a:spcPts val="0"/>
              </a:spcBef>
            </a:pPr>
            <a:endParaRPr lang="en-US" sz="2200"/>
          </a:p>
          <a:p>
            <a:pPr marL="1200150" lvl="2" indent="-342900">
              <a:spcBef>
                <a:spcPts val="0"/>
              </a:spcBef>
            </a:pPr>
            <a:r>
              <a:rPr lang="en-US" sz="2200"/>
              <a:t>May determine the type of assessment required (kinship / intercountry adoption)</a:t>
            </a:r>
          </a:p>
          <a:p>
            <a:pPr marL="840150" lvl="2" indent="-342900">
              <a:spcBef>
                <a:spcPts val="0"/>
              </a:spcBef>
            </a:pPr>
            <a:endParaRPr lang="en-US" sz="2200"/>
          </a:p>
          <a:p>
            <a:pPr marL="1200150" lvl="2" indent="-342900">
              <a:spcBef>
                <a:spcPts val="0"/>
              </a:spcBef>
            </a:pPr>
            <a:r>
              <a:rPr lang="en-US" sz="2200"/>
              <a:t>What will happen if overseas placement breaks down?</a:t>
            </a:r>
          </a:p>
          <a:p>
            <a:pPr marL="0" indent="0" fontAlgn="base">
              <a:buNone/>
            </a:pPr>
            <a:endParaRPr lang="en-GB" b="1"/>
          </a:p>
        </p:txBody>
      </p:sp>
    </p:spTree>
    <p:extLst>
      <p:ext uri="{BB962C8B-B14F-4D97-AF65-F5344CB8AC3E}">
        <p14:creationId xmlns:p14="http://schemas.microsoft.com/office/powerpoint/2010/main" val="1325923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72C5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E3B95-0384-9066-F701-573FA39AE531}"/>
              </a:ext>
            </a:extLst>
          </p:cNvPr>
          <p:cNvSpPr/>
          <p:nvPr/>
        </p:nvSpPr>
        <p:spPr>
          <a:xfrm>
            <a:off x="0" y="-38747"/>
            <a:ext cx="12192000" cy="13302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DA1657-50DF-CF1C-0A47-26F040746251}"/>
              </a:ext>
            </a:extLst>
          </p:cNvPr>
          <p:cNvSpPr>
            <a:spLocks noGrp="1"/>
          </p:cNvSpPr>
          <p:nvPr>
            <p:ph type="title"/>
          </p:nvPr>
        </p:nvSpPr>
        <p:spPr>
          <a:xfrm>
            <a:off x="660409" y="4856"/>
            <a:ext cx="10515600" cy="1325563"/>
          </a:xfrm>
        </p:spPr>
        <p:txBody>
          <a:bodyPr/>
          <a:lstStyle/>
          <a:p>
            <a:pPr algn="ctr"/>
            <a:r>
              <a:rPr lang="en-US" dirty="0">
                <a:latin typeface="Century Gothic"/>
              </a:rPr>
              <a:t>Immigration - USA</a:t>
            </a:r>
            <a:endParaRPr lang="en-US" dirty="0"/>
          </a:p>
        </p:txBody>
      </p:sp>
      <p:pic>
        <p:nvPicPr>
          <p:cNvPr id="5" name="Picture 2">
            <a:extLst>
              <a:ext uri="{FF2B5EF4-FFF2-40B4-BE49-F238E27FC236}">
                <a16:creationId xmlns:a16="http://schemas.microsoft.com/office/drawing/2014/main" id="{7DA8834D-3855-1B44-EF23-374312F04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333" y="5852399"/>
            <a:ext cx="1109499" cy="58035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EF150C1-E161-917B-1752-7387F37497C3}"/>
              </a:ext>
            </a:extLst>
          </p:cNvPr>
          <p:cNvSpPr/>
          <p:nvPr/>
        </p:nvSpPr>
        <p:spPr>
          <a:xfrm>
            <a:off x="0" y="1109256"/>
            <a:ext cx="12192000" cy="218326"/>
          </a:xfrm>
          <a:prstGeom prst="rect">
            <a:avLst/>
          </a:prstGeom>
          <a:solidFill>
            <a:srgbClr val="E0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7">
            <a:extLst>
              <a:ext uri="{FF2B5EF4-FFF2-40B4-BE49-F238E27FC236}">
                <a16:creationId xmlns:a16="http://schemas.microsoft.com/office/drawing/2014/main" id="{59CC181E-3ED8-0EAE-6A60-1909E88CFFE7}"/>
              </a:ext>
            </a:extLst>
          </p:cNvPr>
          <p:cNvSpPr>
            <a:spLocks noGrp="1"/>
          </p:cNvSpPr>
          <p:nvPr/>
        </p:nvSpPr>
        <p:spPr>
          <a:xfrm>
            <a:off x="964082" y="2342633"/>
            <a:ext cx="10556666" cy="349737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cxnSp>
        <p:nvCxnSpPr>
          <p:cNvPr id="6" name="Straight Arrow Connector 5">
            <a:extLst>
              <a:ext uri="{FF2B5EF4-FFF2-40B4-BE49-F238E27FC236}">
                <a16:creationId xmlns:a16="http://schemas.microsoft.com/office/drawing/2014/main" id="{93B19C4D-3706-22C5-C806-D5D8030CF1E8}"/>
              </a:ext>
            </a:extLst>
          </p:cNvPr>
          <p:cNvCxnSpPr/>
          <p:nvPr/>
        </p:nvCxnSpPr>
        <p:spPr>
          <a:xfrm>
            <a:off x="9186156" y="4277367"/>
            <a:ext cx="0" cy="7963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9138A6D-A6E7-2601-0EE1-BF7BBBB15A55}"/>
              </a:ext>
            </a:extLst>
          </p:cNvPr>
          <p:cNvCxnSpPr/>
          <p:nvPr/>
        </p:nvCxnSpPr>
        <p:spPr>
          <a:xfrm flipH="1">
            <a:off x="3361108" y="4128229"/>
            <a:ext cx="1090197" cy="7560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D110EA4-6BCE-EB6E-5A6F-731856942D3A}"/>
              </a:ext>
            </a:extLst>
          </p:cNvPr>
          <p:cNvCxnSpPr/>
          <p:nvPr/>
        </p:nvCxnSpPr>
        <p:spPr>
          <a:xfrm>
            <a:off x="5298004" y="4112093"/>
            <a:ext cx="0" cy="9070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E89509D-603C-98BE-64EF-0BAAD680A4A8}"/>
              </a:ext>
            </a:extLst>
          </p:cNvPr>
          <p:cNvCxnSpPr>
            <a:cxnSpLocks/>
          </p:cNvCxnSpPr>
          <p:nvPr/>
        </p:nvCxnSpPr>
        <p:spPr>
          <a:xfrm flipH="1">
            <a:off x="3551247" y="2221201"/>
            <a:ext cx="684076"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E47CF82-0242-59F5-7476-C95118048F94}"/>
              </a:ext>
            </a:extLst>
          </p:cNvPr>
          <p:cNvSpPr/>
          <p:nvPr/>
        </p:nvSpPr>
        <p:spPr>
          <a:xfrm>
            <a:off x="2185050" y="2252077"/>
            <a:ext cx="1079174" cy="523220"/>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2700">
                  <a:noFill/>
                  <a:prstDash val="solid"/>
                </a:ln>
                <a:solidFill>
                  <a:prstClr val="white"/>
                </a:solidFill>
                <a:effectLst>
                  <a:outerShdw blurRad="41275" dist="20320" dir="1800000" algn="tl" rotWithShape="0">
                    <a:srgbClr val="000000">
                      <a:alpha val="40000"/>
                    </a:srgbClr>
                  </a:outerShdw>
                </a:effectLst>
                <a:uLnTx/>
                <a:uFillTx/>
                <a:latin typeface="Century Gothic" panose="020B0502020202020204" pitchFamily="34" charset="0"/>
                <a:ea typeface="+mn-ea"/>
                <a:cs typeface="+mn-cs"/>
              </a:rPr>
              <a:t>Yes</a:t>
            </a:r>
          </a:p>
        </p:txBody>
      </p:sp>
      <p:sp>
        <p:nvSpPr>
          <p:cNvPr id="13" name="Rectangle 12">
            <a:extLst>
              <a:ext uri="{FF2B5EF4-FFF2-40B4-BE49-F238E27FC236}">
                <a16:creationId xmlns:a16="http://schemas.microsoft.com/office/drawing/2014/main" id="{D3398456-B9FB-0649-E59B-6E3EC4371B72}"/>
              </a:ext>
            </a:extLst>
          </p:cNvPr>
          <p:cNvSpPr/>
          <p:nvPr/>
        </p:nvSpPr>
        <p:spPr>
          <a:xfrm>
            <a:off x="5848335" y="1949654"/>
            <a:ext cx="1178980" cy="523220"/>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2700">
                  <a:noFill/>
                  <a:prstDash val="solid"/>
                </a:ln>
                <a:solidFill>
                  <a:prstClr val="white"/>
                </a:solidFill>
                <a:effectLst>
                  <a:outerShdw blurRad="41275" dist="20320" dir="1800000" algn="tl" rotWithShape="0">
                    <a:srgbClr val="000000">
                      <a:alpha val="40000"/>
                    </a:srgbClr>
                  </a:outerShdw>
                </a:effectLst>
                <a:uLnTx/>
                <a:uFillTx/>
                <a:latin typeface="Century Gothic" panose="020B0502020202020204" pitchFamily="34" charset="0"/>
                <a:ea typeface="+mn-ea"/>
                <a:cs typeface="+mn-cs"/>
              </a:rPr>
              <a:t>No</a:t>
            </a:r>
          </a:p>
        </p:txBody>
      </p:sp>
      <p:sp>
        <p:nvSpPr>
          <p:cNvPr id="14" name="Rectangle 13">
            <a:extLst>
              <a:ext uri="{FF2B5EF4-FFF2-40B4-BE49-F238E27FC236}">
                <a16:creationId xmlns:a16="http://schemas.microsoft.com/office/drawing/2014/main" id="{8E2F0339-3253-56F4-FE9F-F30E9E3122A1}"/>
              </a:ext>
            </a:extLst>
          </p:cNvPr>
          <p:cNvSpPr/>
          <p:nvPr/>
        </p:nvSpPr>
        <p:spPr>
          <a:xfrm>
            <a:off x="6900363" y="2799109"/>
            <a:ext cx="1079174" cy="523220"/>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2700">
                  <a:noFill/>
                  <a:prstDash val="solid"/>
                </a:ln>
                <a:solidFill>
                  <a:prstClr val="white"/>
                </a:solidFill>
                <a:effectLst>
                  <a:outerShdw blurRad="41275" dist="20320" dir="1800000" algn="tl" rotWithShape="0">
                    <a:srgbClr val="000000">
                      <a:alpha val="40000"/>
                    </a:srgbClr>
                  </a:outerShdw>
                </a:effectLst>
                <a:uLnTx/>
                <a:uFillTx/>
                <a:latin typeface="Century Gothic" panose="020B0502020202020204" pitchFamily="34" charset="0"/>
                <a:ea typeface="+mn-ea"/>
                <a:cs typeface="+mn-cs"/>
              </a:rPr>
              <a:t>Yes</a:t>
            </a:r>
            <a:endParaRPr kumimoji="0" lang="en-US" sz="3200" b="1" i="0" u="none" strike="noStrike" kern="1200" cap="none" spc="0" normalizeH="0" baseline="0" noProof="0">
              <a:ln w="12700">
                <a:noFill/>
                <a:prstDash val="solid"/>
              </a:ln>
              <a:solidFill>
                <a:prstClr val="white"/>
              </a:solidFill>
              <a:effectLst>
                <a:outerShdw blurRad="41275" dist="20320" dir="1800000" algn="tl" rotWithShape="0">
                  <a:srgbClr val="000000">
                    <a:alpha val="40000"/>
                  </a:srgbClr>
                </a:outerShdw>
              </a:effectLst>
              <a:uLnTx/>
              <a:uFillTx/>
              <a:latin typeface="Century Gothic" panose="020B0502020202020204" pitchFamily="34" charset="0"/>
              <a:ea typeface="+mn-ea"/>
              <a:cs typeface="+mn-cs"/>
            </a:endParaRPr>
          </a:p>
        </p:txBody>
      </p:sp>
      <p:sp>
        <p:nvSpPr>
          <p:cNvPr id="15" name="Flowchart: Process 14">
            <a:extLst>
              <a:ext uri="{FF2B5EF4-FFF2-40B4-BE49-F238E27FC236}">
                <a16:creationId xmlns:a16="http://schemas.microsoft.com/office/drawing/2014/main" id="{52602A46-1D68-8C97-39AD-008FF854CCA6}"/>
              </a:ext>
            </a:extLst>
          </p:cNvPr>
          <p:cNvSpPr/>
          <p:nvPr/>
        </p:nvSpPr>
        <p:spPr>
          <a:xfrm>
            <a:off x="4451305" y="3396624"/>
            <a:ext cx="2794061" cy="731605"/>
          </a:xfrm>
          <a:prstGeom prst="flowChartProcess">
            <a:avLst/>
          </a:prstGeom>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Is </a:t>
            </a:r>
            <a:r>
              <a:rPr lang="en-GB" sz="2200" dirty="0">
                <a:solidFill>
                  <a:prstClr val="black"/>
                </a:solidFill>
                <a:latin typeface="Century Gothic" panose="020B0502020202020204" pitchFamily="34" charset="0"/>
              </a:rPr>
              <a:t>the birth parent </a:t>
            </a:r>
            <a:r>
              <a:rPr kumimoji="0" lang="en-GB"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 US citizen?</a:t>
            </a:r>
          </a:p>
        </p:txBody>
      </p:sp>
      <p:cxnSp>
        <p:nvCxnSpPr>
          <p:cNvPr id="16" name="Straight Arrow Connector 15">
            <a:extLst>
              <a:ext uri="{FF2B5EF4-FFF2-40B4-BE49-F238E27FC236}">
                <a16:creationId xmlns:a16="http://schemas.microsoft.com/office/drawing/2014/main" id="{4F58AE5A-8021-CF48-5DC2-0D9F1FAD95C9}"/>
              </a:ext>
            </a:extLst>
          </p:cNvPr>
          <p:cNvCxnSpPr/>
          <p:nvPr/>
        </p:nvCxnSpPr>
        <p:spPr>
          <a:xfrm>
            <a:off x="8788483" y="2651690"/>
            <a:ext cx="612627" cy="8451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0BE13D-7305-488A-698E-68E60CA4696D}"/>
              </a:ext>
            </a:extLst>
          </p:cNvPr>
          <p:cNvSpPr/>
          <p:nvPr/>
        </p:nvSpPr>
        <p:spPr>
          <a:xfrm>
            <a:off x="8996802" y="2846481"/>
            <a:ext cx="1178980" cy="523220"/>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2700">
                  <a:noFill/>
                  <a:prstDash val="solid"/>
                </a:ln>
                <a:solidFill>
                  <a:prstClr val="white"/>
                </a:solidFill>
                <a:effectLst>
                  <a:outerShdw blurRad="41275" dist="20320" dir="1800000" algn="tl" rotWithShape="0">
                    <a:srgbClr val="000000">
                      <a:alpha val="40000"/>
                    </a:srgbClr>
                  </a:outerShdw>
                </a:effectLst>
                <a:uLnTx/>
                <a:uFillTx/>
                <a:latin typeface="Century Gothic" panose="020B0502020202020204" pitchFamily="34" charset="0"/>
                <a:ea typeface="+mn-ea"/>
                <a:cs typeface="+mn-cs"/>
              </a:rPr>
              <a:t>No</a:t>
            </a:r>
            <a:endParaRPr kumimoji="0" lang="en-US" sz="3200" b="1" i="0" u="none" strike="noStrike" kern="1200" cap="none" spc="0" normalizeH="0" baseline="0" noProof="0">
              <a:ln w="12700">
                <a:noFill/>
                <a:prstDash val="solid"/>
              </a:ln>
              <a:solidFill>
                <a:prstClr val="white"/>
              </a:solidFill>
              <a:effectLst>
                <a:outerShdw blurRad="41275" dist="20320" dir="1800000" algn="tl" rotWithShape="0">
                  <a:srgbClr val="000000">
                    <a:alpha val="40000"/>
                  </a:srgbClr>
                </a:outerShdw>
              </a:effectLst>
              <a:uLnTx/>
              <a:uFillTx/>
              <a:latin typeface="Century Gothic" panose="020B0502020202020204" pitchFamily="34" charset="0"/>
              <a:ea typeface="+mn-ea"/>
              <a:cs typeface="+mn-cs"/>
            </a:endParaRPr>
          </a:p>
        </p:txBody>
      </p:sp>
      <p:sp>
        <p:nvSpPr>
          <p:cNvPr id="18" name="Rectangle 17">
            <a:extLst>
              <a:ext uri="{FF2B5EF4-FFF2-40B4-BE49-F238E27FC236}">
                <a16:creationId xmlns:a16="http://schemas.microsoft.com/office/drawing/2014/main" id="{E3B60034-C5A9-E1FE-D933-8E171F359872}"/>
              </a:ext>
            </a:extLst>
          </p:cNvPr>
          <p:cNvSpPr/>
          <p:nvPr/>
        </p:nvSpPr>
        <p:spPr>
          <a:xfrm>
            <a:off x="5057293" y="4250269"/>
            <a:ext cx="1178980" cy="523220"/>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2700">
                  <a:noFill/>
                  <a:prstDash val="solid"/>
                </a:ln>
                <a:solidFill>
                  <a:prstClr val="white"/>
                </a:solidFill>
                <a:effectLst>
                  <a:outerShdw blurRad="41275" dist="20320" dir="1800000" algn="tl" rotWithShape="0">
                    <a:srgbClr val="000000">
                      <a:alpha val="40000"/>
                    </a:srgbClr>
                  </a:outerShdw>
                </a:effectLst>
                <a:uLnTx/>
                <a:uFillTx/>
                <a:latin typeface="Century Gothic" panose="020B0502020202020204" pitchFamily="34" charset="0"/>
                <a:ea typeface="+mn-ea"/>
                <a:cs typeface="+mn-cs"/>
              </a:rPr>
              <a:t>No</a:t>
            </a:r>
            <a:endParaRPr kumimoji="0" lang="en-US" sz="3200" b="1" i="0" u="none" strike="noStrike" kern="1200" cap="none" spc="0" normalizeH="0" baseline="0" noProof="0">
              <a:ln w="12700">
                <a:noFill/>
                <a:prstDash val="solid"/>
              </a:ln>
              <a:solidFill>
                <a:prstClr val="white"/>
              </a:solidFill>
              <a:effectLst>
                <a:outerShdw blurRad="41275" dist="20320" dir="1800000" algn="tl" rotWithShape="0">
                  <a:srgbClr val="000000">
                    <a:alpha val="40000"/>
                  </a:srgbClr>
                </a:outerShdw>
              </a:effectLst>
              <a:uLnTx/>
              <a:uFillTx/>
              <a:latin typeface="Century Gothic" panose="020B0502020202020204" pitchFamily="34" charset="0"/>
              <a:ea typeface="+mn-ea"/>
              <a:cs typeface="+mn-cs"/>
            </a:endParaRPr>
          </a:p>
        </p:txBody>
      </p:sp>
      <p:sp>
        <p:nvSpPr>
          <p:cNvPr id="19" name="Flowchart: Terminator 18">
            <a:extLst>
              <a:ext uri="{FF2B5EF4-FFF2-40B4-BE49-F238E27FC236}">
                <a16:creationId xmlns:a16="http://schemas.microsoft.com/office/drawing/2014/main" id="{433DA330-7FFE-0699-7146-E1A88CA17E2A}"/>
              </a:ext>
            </a:extLst>
          </p:cNvPr>
          <p:cNvSpPr/>
          <p:nvPr/>
        </p:nvSpPr>
        <p:spPr>
          <a:xfrm>
            <a:off x="1683355" y="2805648"/>
            <a:ext cx="2196245" cy="54964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Kinship/ Parenting</a:t>
            </a:r>
          </a:p>
        </p:txBody>
      </p:sp>
      <p:sp>
        <p:nvSpPr>
          <p:cNvPr id="20" name="Flowchart: Terminator 19">
            <a:extLst>
              <a:ext uri="{FF2B5EF4-FFF2-40B4-BE49-F238E27FC236}">
                <a16:creationId xmlns:a16="http://schemas.microsoft.com/office/drawing/2014/main" id="{1AEF1DC9-E468-F9EF-D573-B85AB4F865D7}"/>
              </a:ext>
            </a:extLst>
          </p:cNvPr>
          <p:cNvSpPr/>
          <p:nvPr/>
        </p:nvSpPr>
        <p:spPr>
          <a:xfrm>
            <a:off x="8466077" y="5107211"/>
            <a:ext cx="1967412" cy="1309138"/>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Inter-country Adoption</a:t>
            </a:r>
          </a:p>
        </p:txBody>
      </p:sp>
      <p:sp>
        <p:nvSpPr>
          <p:cNvPr id="21" name="Flowchart: Terminator 20">
            <a:extLst>
              <a:ext uri="{FF2B5EF4-FFF2-40B4-BE49-F238E27FC236}">
                <a16:creationId xmlns:a16="http://schemas.microsoft.com/office/drawing/2014/main" id="{EF14CE30-F41D-E0C7-05E5-F2DA7C33B906}"/>
              </a:ext>
            </a:extLst>
          </p:cNvPr>
          <p:cNvSpPr/>
          <p:nvPr/>
        </p:nvSpPr>
        <p:spPr>
          <a:xfrm>
            <a:off x="1683356" y="4976189"/>
            <a:ext cx="2196245" cy="54964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Parenting </a:t>
            </a:r>
          </a:p>
        </p:txBody>
      </p:sp>
      <p:sp>
        <p:nvSpPr>
          <p:cNvPr id="22" name="Rectangle 21">
            <a:extLst>
              <a:ext uri="{FF2B5EF4-FFF2-40B4-BE49-F238E27FC236}">
                <a16:creationId xmlns:a16="http://schemas.microsoft.com/office/drawing/2014/main" id="{9BC740A1-DF72-A601-3ABA-CE90884CB7DA}"/>
              </a:ext>
            </a:extLst>
          </p:cNvPr>
          <p:cNvSpPr/>
          <p:nvPr/>
        </p:nvSpPr>
        <p:spPr>
          <a:xfrm>
            <a:off x="3038038" y="3831949"/>
            <a:ext cx="1079174" cy="523220"/>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2700">
                  <a:noFill/>
                  <a:prstDash val="solid"/>
                </a:ln>
                <a:solidFill>
                  <a:prstClr val="white"/>
                </a:solidFill>
                <a:effectLst>
                  <a:outerShdw blurRad="41275" dist="20320" dir="1800000" algn="tl" rotWithShape="0">
                    <a:srgbClr val="000000">
                      <a:alpha val="40000"/>
                    </a:srgbClr>
                  </a:outerShdw>
                </a:effectLst>
                <a:uLnTx/>
                <a:uFillTx/>
                <a:latin typeface="Century Gothic" panose="020B0502020202020204" pitchFamily="34" charset="0"/>
                <a:ea typeface="+mn-ea"/>
                <a:cs typeface="+mn-cs"/>
              </a:rPr>
              <a:t>Yes</a:t>
            </a:r>
          </a:p>
        </p:txBody>
      </p:sp>
      <p:cxnSp>
        <p:nvCxnSpPr>
          <p:cNvPr id="23" name="Straight Arrow Connector 22">
            <a:extLst>
              <a:ext uri="{FF2B5EF4-FFF2-40B4-BE49-F238E27FC236}">
                <a16:creationId xmlns:a16="http://schemas.microsoft.com/office/drawing/2014/main" id="{21E76FD7-0E29-E46A-7C19-DC3A987B423A}"/>
              </a:ext>
            </a:extLst>
          </p:cNvPr>
          <p:cNvCxnSpPr/>
          <p:nvPr/>
        </p:nvCxnSpPr>
        <p:spPr>
          <a:xfrm flipH="1">
            <a:off x="7344738" y="2639297"/>
            <a:ext cx="1468340" cy="8640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Flowchart: Terminator 23">
            <a:extLst>
              <a:ext uri="{FF2B5EF4-FFF2-40B4-BE49-F238E27FC236}">
                <a16:creationId xmlns:a16="http://schemas.microsoft.com/office/drawing/2014/main" id="{94B380F8-DE60-9729-ACE8-B5BF918A4DA2}"/>
              </a:ext>
            </a:extLst>
          </p:cNvPr>
          <p:cNvSpPr/>
          <p:nvPr/>
        </p:nvSpPr>
        <p:spPr>
          <a:xfrm>
            <a:off x="3823234" y="5052724"/>
            <a:ext cx="4545496" cy="1529757"/>
          </a:xfrm>
          <a:prstGeom prst="flowChartTerminator">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Seek legal advice: is </a:t>
            </a:r>
            <a:r>
              <a:rPr lang="en-GB" dirty="0">
                <a:solidFill>
                  <a:prstClr val="white"/>
                </a:solidFill>
                <a:latin typeface="Century Gothic" panose="020B0502020202020204" pitchFamily="34" charset="0"/>
              </a:rPr>
              <a:t>birth parent</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allowed to sponsor </a:t>
            </a:r>
            <a:r>
              <a:rPr lang="en-GB" dirty="0">
                <a:solidFill>
                  <a:prstClr val="white"/>
                </a:solidFill>
                <a:latin typeface="Century Gothic" panose="020B0502020202020204" pitchFamily="34" charset="0"/>
              </a:rPr>
              <a:t>the child</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 come to the USA?</a:t>
            </a:r>
          </a:p>
        </p:txBody>
      </p:sp>
      <p:sp>
        <p:nvSpPr>
          <p:cNvPr id="25" name="Flowchart: Process 24">
            <a:extLst>
              <a:ext uri="{FF2B5EF4-FFF2-40B4-BE49-F238E27FC236}">
                <a16:creationId xmlns:a16="http://schemas.microsoft.com/office/drawing/2014/main" id="{E851C04C-353D-58FF-9D75-8CCA5521DA1B}"/>
              </a:ext>
            </a:extLst>
          </p:cNvPr>
          <p:cNvSpPr/>
          <p:nvPr/>
        </p:nvSpPr>
        <p:spPr>
          <a:xfrm>
            <a:off x="8368730" y="3608037"/>
            <a:ext cx="2064760" cy="1027347"/>
          </a:xfrm>
          <a:prstGeom prst="flowChartProcess">
            <a:avLst/>
          </a:prstGeom>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Is </a:t>
            </a:r>
            <a:r>
              <a:rPr lang="en-GB" sz="2200" dirty="0">
                <a:solidFill>
                  <a:prstClr val="black"/>
                </a:solidFill>
                <a:latin typeface="Century Gothic" panose="020B0502020202020204" pitchFamily="34" charset="0"/>
              </a:rPr>
              <a:t>prospective carer</a:t>
            </a:r>
            <a:r>
              <a:rPr kumimoji="0" lang="en-GB"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 US citizen?</a:t>
            </a:r>
          </a:p>
        </p:txBody>
      </p:sp>
      <p:sp>
        <p:nvSpPr>
          <p:cNvPr id="26" name="Rectangle 25">
            <a:extLst>
              <a:ext uri="{FF2B5EF4-FFF2-40B4-BE49-F238E27FC236}">
                <a16:creationId xmlns:a16="http://schemas.microsoft.com/office/drawing/2014/main" id="{4DFBD456-C9F4-7C88-6C39-7F864DB78941}"/>
              </a:ext>
            </a:extLst>
          </p:cNvPr>
          <p:cNvSpPr/>
          <p:nvPr/>
        </p:nvSpPr>
        <p:spPr>
          <a:xfrm>
            <a:off x="9039595" y="4583992"/>
            <a:ext cx="1079174" cy="523220"/>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2700">
                  <a:noFill/>
                  <a:prstDash val="solid"/>
                </a:ln>
                <a:solidFill>
                  <a:prstClr val="white"/>
                </a:solidFill>
                <a:effectLst>
                  <a:outerShdw blurRad="41275" dist="20320" dir="1800000" algn="tl" rotWithShape="0">
                    <a:srgbClr val="000000">
                      <a:alpha val="40000"/>
                    </a:srgbClr>
                  </a:outerShdw>
                </a:effectLst>
                <a:uLnTx/>
                <a:uFillTx/>
                <a:latin typeface="Century Gothic" panose="020B0502020202020204" pitchFamily="34" charset="0"/>
                <a:ea typeface="+mn-ea"/>
                <a:cs typeface="+mn-cs"/>
              </a:rPr>
              <a:t>Yes</a:t>
            </a:r>
            <a:endParaRPr kumimoji="0" lang="en-US" sz="3200" b="1" i="0" u="none" strike="noStrike" kern="1200" cap="none" spc="0" normalizeH="0" baseline="0" noProof="0">
              <a:ln w="12700">
                <a:noFill/>
                <a:prstDash val="solid"/>
              </a:ln>
              <a:solidFill>
                <a:prstClr val="white"/>
              </a:solidFill>
              <a:effectLst>
                <a:outerShdw blurRad="41275" dist="20320" dir="1800000" algn="tl" rotWithShape="0">
                  <a:srgbClr val="000000">
                    <a:alpha val="40000"/>
                  </a:srgbClr>
                </a:outerShdw>
              </a:effectLst>
              <a:uLnTx/>
              <a:uFillTx/>
              <a:latin typeface="Century Gothic" panose="020B0502020202020204" pitchFamily="34" charset="0"/>
              <a:ea typeface="+mn-ea"/>
              <a:cs typeface="+mn-cs"/>
            </a:endParaRPr>
          </a:p>
        </p:txBody>
      </p:sp>
      <p:sp>
        <p:nvSpPr>
          <p:cNvPr id="27" name="Rectangle 26">
            <a:extLst>
              <a:ext uri="{FF2B5EF4-FFF2-40B4-BE49-F238E27FC236}">
                <a16:creationId xmlns:a16="http://schemas.microsoft.com/office/drawing/2014/main" id="{17A3A70D-9B57-88E7-71F7-3252FD17F406}"/>
              </a:ext>
            </a:extLst>
          </p:cNvPr>
          <p:cNvSpPr/>
          <p:nvPr/>
        </p:nvSpPr>
        <p:spPr>
          <a:xfrm>
            <a:off x="7133038" y="4242313"/>
            <a:ext cx="1178980" cy="523220"/>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2700">
                  <a:noFill/>
                  <a:prstDash val="solid"/>
                </a:ln>
                <a:solidFill>
                  <a:prstClr val="white"/>
                </a:solidFill>
                <a:effectLst>
                  <a:outerShdw blurRad="41275" dist="20320" dir="1800000" algn="tl" rotWithShape="0">
                    <a:srgbClr val="000000">
                      <a:alpha val="40000"/>
                    </a:srgbClr>
                  </a:outerShdw>
                </a:effectLst>
                <a:uLnTx/>
                <a:uFillTx/>
                <a:latin typeface="Century Gothic" panose="020B0502020202020204" pitchFamily="34" charset="0"/>
                <a:ea typeface="+mn-ea"/>
                <a:cs typeface="+mn-cs"/>
              </a:rPr>
              <a:t>No</a:t>
            </a:r>
            <a:endParaRPr kumimoji="0" lang="en-US" sz="3200" b="1" i="0" u="none" strike="noStrike" kern="1200" cap="none" spc="0" normalizeH="0" baseline="0" noProof="0">
              <a:ln w="12700">
                <a:noFill/>
                <a:prstDash val="solid"/>
              </a:ln>
              <a:solidFill>
                <a:prstClr val="white"/>
              </a:solidFill>
              <a:effectLst>
                <a:outerShdw blurRad="41275" dist="20320" dir="1800000" algn="tl" rotWithShape="0">
                  <a:srgbClr val="000000">
                    <a:alpha val="40000"/>
                  </a:srgbClr>
                </a:outerShdw>
              </a:effectLst>
              <a:uLnTx/>
              <a:uFillTx/>
              <a:latin typeface="Century Gothic" panose="020B0502020202020204" pitchFamily="34" charset="0"/>
              <a:ea typeface="+mn-ea"/>
              <a:cs typeface="+mn-cs"/>
            </a:endParaRPr>
          </a:p>
        </p:txBody>
      </p:sp>
      <p:cxnSp>
        <p:nvCxnSpPr>
          <p:cNvPr id="28" name="Straight Arrow Connector 27">
            <a:extLst>
              <a:ext uri="{FF2B5EF4-FFF2-40B4-BE49-F238E27FC236}">
                <a16:creationId xmlns:a16="http://schemas.microsoft.com/office/drawing/2014/main" id="{7495DFF3-B665-F182-A820-15C82B8820EB}"/>
              </a:ext>
            </a:extLst>
          </p:cNvPr>
          <p:cNvCxnSpPr/>
          <p:nvPr/>
        </p:nvCxnSpPr>
        <p:spPr>
          <a:xfrm flipH="1">
            <a:off x="7654676" y="4277367"/>
            <a:ext cx="714053" cy="7239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Flowchart: Process 28">
            <a:extLst>
              <a:ext uri="{FF2B5EF4-FFF2-40B4-BE49-F238E27FC236}">
                <a16:creationId xmlns:a16="http://schemas.microsoft.com/office/drawing/2014/main" id="{F2270160-0B76-F9B5-3D8B-446B2A95FDF2}"/>
              </a:ext>
            </a:extLst>
          </p:cNvPr>
          <p:cNvSpPr/>
          <p:nvPr/>
        </p:nvSpPr>
        <p:spPr>
          <a:xfrm>
            <a:off x="7254842" y="1767480"/>
            <a:ext cx="2920940" cy="708055"/>
          </a:xfrm>
          <a:prstGeom prst="flowChartProcess">
            <a:avLst/>
          </a:prstGeom>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Is </a:t>
            </a:r>
            <a:r>
              <a:rPr lang="en-GB" sz="2200" dirty="0">
                <a:solidFill>
                  <a:prstClr val="black"/>
                </a:solidFill>
                <a:latin typeface="Century Gothic" panose="020B0502020202020204" pitchFamily="34" charset="0"/>
              </a:rPr>
              <a:t>Prospective Carer</a:t>
            </a:r>
            <a:r>
              <a:rPr kumimoji="0" lang="en-GB"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 birth parent?</a:t>
            </a:r>
          </a:p>
        </p:txBody>
      </p:sp>
      <p:sp>
        <p:nvSpPr>
          <p:cNvPr id="30" name="Flowchart: Process 29">
            <a:extLst>
              <a:ext uri="{FF2B5EF4-FFF2-40B4-BE49-F238E27FC236}">
                <a16:creationId xmlns:a16="http://schemas.microsoft.com/office/drawing/2014/main" id="{14501570-922F-4A80-FC48-4FC91A0EE279}"/>
              </a:ext>
            </a:extLst>
          </p:cNvPr>
          <p:cNvSpPr/>
          <p:nvPr/>
        </p:nvSpPr>
        <p:spPr>
          <a:xfrm>
            <a:off x="2615143" y="1551511"/>
            <a:ext cx="3240360" cy="576064"/>
          </a:xfrm>
          <a:prstGeom prst="flowChartProcess">
            <a:avLst/>
          </a:prstGeom>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Is </a:t>
            </a:r>
            <a:r>
              <a:rPr lang="en-GB" sz="2200" dirty="0">
                <a:solidFill>
                  <a:prstClr val="black"/>
                </a:solidFill>
                <a:latin typeface="Century Gothic" panose="020B0502020202020204" pitchFamily="34" charset="0"/>
              </a:rPr>
              <a:t>Child</a:t>
            </a:r>
            <a:r>
              <a:rPr kumimoji="0" lang="en-GB"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 US citizen?</a:t>
            </a:r>
          </a:p>
        </p:txBody>
      </p:sp>
      <p:cxnSp>
        <p:nvCxnSpPr>
          <p:cNvPr id="31" name="Straight Arrow Connector 30">
            <a:extLst>
              <a:ext uri="{FF2B5EF4-FFF2-40B4-BE49-F238E27FC236}">
                <a16:creationId xmlns:a16="http://schemas.microsoft.com/office/drawing/2014/main" id="{6F8EDEE4-1A89-0884-6680-5C88853AEF3B}"/>
              </a:ext>
            </a:extLst>
          </p:cNvPr>
          <p:cNvCxnSpPr/>
          <p:nvPr/>
        </p:nvCxnSpPr>
        <p:spPr>
          <a:xfrm>
            <a:off x="5918209" y="1844598"/>
            <a:ext cx="1155087" cy="1586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958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9BFEE-C1E8-54F1-B74A-CBB5CC30D3E5}"/>
              </a:ext>
            </a:extLst>
          </p:cNvPr>
          <p:cNvSpPr/>
          <p:nvPr/>
        </p:nvSpPr>
        <p:spPr>
          <a:xfrm>
            <a:off x="-125456" y="108537"/>
            <a:ext cx="12192000" cy="1215930"/>
          </a:xfrm>
          <a:prstGeom prst="rect">
            <a:avLst/>
          </a:prstGeom>
          <a:solidFill>
            <a:srgbClr val="572C52"/>
          </a:solidFill>
          <a:ln>
            <a:solidFill>
              <a:srgbClr val="57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39A05AC-6EA7-7473-7FF3-CDAE539CF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5827" y="6078377"/>
            <a:ext cx="1409700" cy="6286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1D34E94-1AF7-DDD8-77A2-0A8AF77582AA}"/>
              </a:ext>
            </a:extLst>
          </p:cNvPr>
          <p:cNvSpPr/>
          <p:nvPr/>
        </p:nvSpPr>
        <p:spPr>
          <a:xfrm>
            <a:off x="0" y="1056155"/>
            <a:ext cx="12192000" cy="162547"/>
          </a:xfrm>
          <a:prstGeom prst="rect">
            <a:avLst/>
          </a:prstGeom>
          <a:solidFill>
            <a:srgbClr val="E0005A"/>
          </a:solidFill>
          <a:ln>
            <a:solidFill>
              <a:srgbClr val="E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598F2295-EB32-C27E-504B-41DB8201122E}"/>
              </a:ext>
            </a:extLst>
          </p:cNvPr>
          <p:cNvSpPr txBox="1">
            <a:spLocks/>
          </p:cNvSpPr>
          <p:nvPr/>
        </p:nvSpPr>
        <p:spPr>
          <a:xfrm>
            <a:off x="838200" y="-1033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entury Gothic"/>
                <a:ea typeface="+mj-ea"/>
                <a:cs typeface="+mj-cs"/>
              </a:rPr>
              <a:t>Guidance on </a:t>
            </a:r>
            <a:r>
              <a:rPr lang="en-US" sz="4000" dirty="0">
                <a:solidFill>
                  <a:prstClr val="white"/>
                </a:solidFill>
                <a:latin typeface="Century Gothic"/>
              </a:rPr>
              <a:t>O</a:t>
            </a:r>
            <a:r>
              <a:rPr kumimoji="0" lang="en-US" sz="4000" b="0" i="0" u="none" strike="noStrike" kern="1200" cap="none" spc="0" normalizeH="0" baseline="0" noProof="0" dirty="0" err="1">
                <a:ln>
                  <a:noFill/>
                </a:ln>
                <a:solidFill>
                  <a:prstClr val="white"/>
                </a:solidFill>
                <a:effectLst/>
                <a:uLnTx/>
                <a:uFillTx/>
                <a:latin typeface="Century Gothic"/>
                <a:ea typeface="+mj-ea"/>
                <a:cs typeface="+mj-cs"/>
              </a:rPr>
              <a:t>verseas</a:t>
            </a:r>
            <a:r>
              <a:rPr kumimoji="0" lang="en-US" sz="4000" b="0" i="0" u="none" strike="noStrike" kern="1200" cap="none" spc="0" normalizeH="0" baseline="0" noProof="0" dirty="0">
                <a:ln>
                  <a:noFill/>
                </a:ln>
                <a:solidFill>
                  <a:prstClr val="white"/>
                </a:solidFill>
                <a:effectLst/>
                <a:uLnTx/>
                <a:uFillTx/>
                <a:latin typeface="Century Gothic"/>
                <a:ea typeface="+mj-ea"/>
                <a:cs typeface="+mj-cs"/>
              </a:rPr>
              <a:t> Assessment</a:t>
            </a:r>
            <a:endParaRPr kumimoji="0" lang="en-GB" sz="4000" b="0" i="0" u="none" strike="noStrike" kern="1200" cap="none" spc="0" normalizeH="0" baseline="0" noProof="0" dirty="0">
              <a:ln>
                <a:noFill/>
              </a:ln>
              <a:solidFill>
                <a:prstClr val="white"/>
              </a:solidFill>
              <a:effectLst/>
              <a:uLnTx/>
              <a:uFillTx/>
              <a:latin typeface="Century Gothic"/>
              <a:ea typeface="+mj-ea"/>
              <a:cs typeface="+mj-cs"/>
            </a:endParaRPr>
          </a:p>
        </p:txBody>
      </p:sp>
      <p:sp>
        <p:nvSpPr>
          <p:cNvPr id="3" name="Content Placeholder 2">
            <a:extLst>
              <a:ext uri="{FF2B5EF4-FFF2-40B4-BE49-F238E27FC236}">
                <a16:creationId xmlns:a16="http://schemas.microsoft.com/office/drawing/2014/main" id="{F17373EC-D123-39DD-E245-12650B6B18A4}"/>
              </a:ext>
            </a:extLst>
          </p:cNvPr>
          <p:cNvSpPr>
            <a:spLocks noGrp="1"/>
          </p:cNvSpPr>
          <p:nvPr/>
        </p:nvSpPr>
        <p:spPr>
          <a:xfrm>
            <a:off x="621701" y="1324467"/>
            <a:ext cx="10697685" cy="548852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GB" sz="20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6" name="TextBox 5">
            <a:extLst>
              <a:ext uri="{FF2B5EF4-FFF2-40B4-BE49-F238E27FC236}">
                <a16:creationId xmlns:a16="http://schemas.microsoft.com/office/drawing/2014/main" id="{377D92D6-67AD-8331-4D78-E4130F98B736}"/>
              </a:ext>
            </a:extLst>
          </p:cNvPr>
          <p:cNvSpPr txBox="1"/>
          <p:nvPr/>
        </p:nvSpPr>
        <p:spPr>
          <a:xfrm>
            <a:off x="621701" y="1635621"/>
            <a:ext cx="11082619" cy="4087273"/>
          </a:xfrm>
          <a:prstGeom prst="rect">
            <a:avLst/>
          </a:prstGeom>
          <a:noFill/>
        </p:spPr>
        <p:txBody>
          <a:bodyPr wrap="square">
            <a:spAutoFit/>
          </a:bodyPr>
          <a:lstStyle/>
          <a:p>
            <a:pPr marL="342900" marR="0" lvl="0" indent="-342900" algn="l" defTabSz="914400" rtl="0" eaLnBrk="1" fontAlgn="base" latinLnBrk="0" hangingPunct="1">
              <a:lnSpc>
                <a:spcPct val="90000"/>
              </a:lnSpc>
              <a:spcBef>
                <a:spcPts val="600"/>
              </a:spcBef>
              <a:spcAft>
                <a:spcPts val="600"/>
              </a:spcAft>
              <a:buClr>
                <a:srgbClr val="008F32"/>
              </a:buClr>
              <a:buSzPct val="80000"/>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Special guardianship assessments?</a:t>
            </a:r>
          </a:p>
          <a:p>
            <a:pPr marL="342900" marR="0" lvl="0" indent="-342900" algn="l" defTabSz="914400" rtl="0" eaLnBrk="1" fontAlgn="base" latinLnBrk="0" hangingPunct="1">
              <a:lnSpc>
                <a:spcPct val="90000"/>
              </a:lnSpc>
              <a:spcBef>
                <a:spcPts val="600"/>
              </a:spcBef>
              <a:spcAft>
                <a:spcPts val="600"/>
              </a:spcAft>
              <a:buClr>
                <a:srgbClr val="008F32"/>
              </a:buClr>
              <a:buSzPct val="80000"/>
              <a:buFont typeface="Arial" panose="020B0604020202020204" pitchFamily="34" charset="0"/>
              <a:buChar char="•"/>
              <a:tabLst/>
              <a:defRPr/>
            </a:pPr>
            <a:endParaRPr kumimoji="0" lang="en-GB"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90000"/>
              </a:lnSpc>
              <a:spcBef>
                <a:spcPts val="600"/>
              </a:spcBef>
              <a:spcAft>
                <a:spcPts val="600"/>
              </a:spcAft>
              <a:buClr>
                <a:srgbClr val="008F32"/>
              </a:buClr>
              <a:buSzPct val="80000"/>
              <a:buFont typeface="Arial" panose="020B0604020202020204" pitchFamily="34" charset="0"/>
              <a:buChar char="•"/>
              <a:tabLst/>
              <a:defRPr/>
            </a:pPr>
            <a:r>
              <a:rPr kumimoji="0" lang="en-GB" sz="2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Consideration must be given to how assessments are carried out in </a:t>
            </a:r>
            <a:r>
              <a:rPr kumimoji="0" lang="en-GB" sz="2400" b="1"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 legally compliant and culturally relevant manner</a:t>
            </a:r>
            <a:r>
              <a:rPr kumimoji="0" lang="en-GB" sz="2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(PLWG Special Guardianship Best Practice Guidance: SGOs March 2021)</a:t>
            </a:r>
          </a:p>
          <a:p>
            <a:pPr marL="0" marR="0" lvl="0" indent="0" algn="l" defTabSz="914400" rtl="0" eaLnBrk="1" fontAlgn="base" latinLnBrk="0" hangingPunct="1">
              <a:lnSpc>
                <a:spcPct val="90000"/>
              </a:lnSpc>
              <a:spcBef>
                <a:spcPts val="600"/>
              </a:spcBef>
              <a:spcAft>
                <a:spcPts val="600"/>
              </a:spcAft>
              <a:buClr>
                <a:srgbClr val="008F32"/>
              </a:buClr>
              <a:buSzPct val="80000"/>
              <a:buFont typeface="Wingdings 2" panose="05020102010507070707" pitchFamily="18" charset="2"/>
              <a:buNone/>
              <a:tabLst/>
              <a:defRPr/>
            </a:pPr>
            <a:endParaRPr kumimoji="0" lang="en-GB"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90000"/>
              </a:lnSpc>
              <a:spcBef>
                <a:spcPts val="600"/>
              </a:spcBef>
              <a:spcAft>
                <a:spcPts val="600"/>
              </a:spcAft>
              <a:buClr>
                <a:srgbClr val="008F32"/>
              </a:buClr>
              <a:buSzPct val="80000"/>
              <a:buFont typeface="Arial" panose="020B0604020202020204" pitchFamily="34" charset="0"/>
              <a:buChar char="•"/>
              <a:tabLst/>
              <a:defRPr/>
            </a:pPr>
            <a:r>
              <a:rPr kumimoji="0" lang="en-GB" sz="2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Social workers should consider working with colleagues abroad when assessing a family with links abroad, unless doing so is likely to place the child or family in danger. This may provide a more holistic picture, and help the social worker understand the unique characteristics of a child within their family, cultural, religious, ethnic and community context </a:t>
            </a:r>
            <a:r>
              <a:rPr kumimoji="0" lang="en-GB" sz="2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hlinkClick r:id="rId4"/>
              </a:rPr>
              <a:t>(DfE 2014)</a:t>
            </a:r>
            <a:endParaRPr kumimoji="0" lang="en-GB" sz="2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334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95D7D-44AE-F7B0-0F38-9FDEE828727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6351C80-8807-074A-2C49-AB43C4A3E8D2}"/>
              </a:ext>
            </a:extLst>
          </p:cNvPr>
          <p:cNvSpPr/>
          <p:nvPr/>
        </p:nvSpPr>
        <p:spPr>
          <a:xfrm>
            <a:off x="-125456" y="108537"/>
            <a:ext cx="12192000" cy="1215930"/>
          </a:xfrm>
          <a:prstGeom prst="rect">
            <a:avLst/>
          </a:prstGeom>
          <a:solidFill>
            <a:srgbClr val="572C52"/>
          </a:solidFill>
          <a:ln>
            <a:solidFill>
              <a:srgbClr val="57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4E89901-1E9A-D324-8E45-FC56AFED3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5827" y="6078377"/>
            <a:ext cx="1409700" cy="6286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FFB34E7-445A-D4DF-DDDD-AB5FA97D37BC}"/>
              </a:ext>
            </a:extLst>
          </p:cNvPr>
          <p:cNvSpPr/>
          <p:nvPr/>
        </p:nvSpPr>
        <p:spPr>
          <a:xfrm>
            <a:off x="0" y="1056155"/>
            <a:ext cx="12192000" cy="162547"/>
          </a:xfrm>
          <a:prstGeom prst="rect">
            <a:avLst/>
          </a:prstGeom>
          <a:solidFill>
            <a:srgbClr val="E0005A"/>
          </a:solidFill>
          <a:ln>
            <a:solidFill>
              <a:srgbClr val="E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434D48BF-A540-58BC-4A73-1C49BD8E2F78}"/>
              </a:ext>
            </a:extLst>
          </p:cNvPr>
          <p:cNvSpPr txBox="1">
            <a:spLocks/>
          </p:cNvSpPr>
          <p:nvPr/>
        </p:nvSpPr>
        <p:spPr>
          <a:xfrm>
            <a:off x="838200" y="-1033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entury Gothic"/>
                <a:ea typeface="+mj-ea"/>
                <a:cs typeface="+mj-cs"/>
              </a:rPr>
              <a:t>Guidance on </a:t>
            </a:r>
            <a:r>
              <a:rPr lang="en-US" sz="4000" dirty="0">
                <a:solidFill>
                  <a:prstClr val="white"/>
                </a:solidFill>
                <a:latin typeface="Century Gothic"/>
              </a:rPr>
              <a:t>O</a:t>
            </a:r>
            <a:r>
              <a:rPr kumimoji="0" lang="en-US" sz="4000" b="0" i="0" u="none" strike="noStrike" kern="1200" cap="none" spc="0" normalizeH="0" baseline="0" noProof="0" dirty="0" err="1">
                <a:ln>
                  <a:noFill/>
                </a:ln>
                <a:solidFill>
                  <a:prstClr val="white"/>
                </a:solidFill>
                <a:effectLst/>
                <a:uLnTx/>
                <a:uFillTx/>
                <a:latin typeface="Century Gothic"/>
                <a:ea typeface="+mj-ea"/>
                <a:cs typeface="+mj-cs"/>
              </a:rPr>
              <a:t>verseas</a:t>
            </a:r>
            <a:r>
              <a:rPr kumimoji="0" lang="en-US" sz="4000" b="0" i="0" u="none" strike="noStrike" kern="1200" cap="none" spc="0" normalizeH="0" baseline="0" noProof="0" dirty="0">
                <a:ln>
                  <a:noFill/>
                </a:ln>
                <a:solidFill>
                  <a:prstClr val="white"/>
                </a:solidFill>
                <a:effectLst/>
                <a:uLnTx/>
                <a:uFillTx/>
                <a:latin typeface="Century Gothic"/>
                <a:ea typeface="+mj-ea"/>
                <a:cs typeface="+mj-cs"/>
              </a:rPr>
              <a:t> Assessment</a:t>
            </a:r>
            <a:endParaRPr kumimoji="0" lang="en-GB" sz="4000" b="0" i="0" u="none" strike="noStrike" kern="1200" cap="none" spc="0" normalizeH="0" baseline="0" noProof="0" dirty="0">
              <a:ln>
                <a:noFill/>
              </a:ln>
              <a:solidFill>
                <a:prstClr val="white"/>
              </a:solidFill>
              <a:effectLst/>
              <a:uLnTx/>
              <a:uFillTx/>
              <a:latin typeface="Century Gothic"/>
              <a:ea typeface="+mj-ea"/>
              <a:cs typeface="+mj-cs"/>
            </a:endParaRPr>
          </a:p>
        </p:txBody>
      </p:sp>
      <p:sp>
        <p:nvSpPr>
          <p:cNvPr id="3" name="Content Placeholder 2">
            <a:extLst>
              <a:ext uri="{FF2B5EF4-FFF2-40B4-BE49-F238E27FC236}">
                <a16:creationId xmlns:a16="http://schemas.microsoft.com/office/drawing/2014/main" id="{C0FCAA5B-74E3-88B8-BDE6-8715D018E4D5}"/>
              </a:ext>
            </a:extLst>
          </p:cNvPr>
          <p:cNvSpPr>
            <a:spLocks noGrp="1"/>
          </p:cNvSpPr>
          <p:nvPr/>
        </p:nvSpPr>
        <p:spPr>
          <a:xfrm>
            <a:off x="621701" y="1324467"/>
            <a:ext cx="10697685" cy="548852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GB" sz="20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6" name="TextBox 5">
            <a:extLst>
              <a:ext uri="{FF2B5EF4-FFF2-40B4-BE49-F238E27FC236}">
                <a16:creationId xmlns:a16="http://schemas.microsoft.com/office/drawing/2014/main" id="{3830CC37-8F4D-0A05-3CEC-B5036836657B}"/>
              </a:ext>
            </a:extLst>
          </p:cNvPr>
          <p:cNvSpPr txBox="1"/>
          <p:nvPr/>
        </p:nvSpPr>
        <p:spPr>
          <a:xfrm>
            <a:off x="621701" y="2014444"/>
            <a:ext cx="11082619" cy="3613297"/>
          </a:xfrm>
          <a:prstGeom prst="rect">
            <a:avLst/>
          </a:prstGeom>
          <a:noFill/>
        </p:spPr>
        <p:txBody>
          <a:bodyPr wrap="square">
            <a:spAutoFit/>
          </a:bodyPr>
          <a:lstStyle/>
          <a:p>
            <a:pPr marL="342900" marR="0" lvl="0" indent="-342900" algn="l" defTabSz="914400" rtl="0" eaLnBrk="1" fontAlgn="base" latinLnBrk="0" hangingPunct="1">
              <a:lnSpc>
                <a:spcPct val="90000"/>
              </a:lnSpc>
              <a:spcBef>
                <a:spcPts val="600"/>
              </a:spcBef>
              <a:spcAft>
                <a:spcPts val="600"/>
              </a:spcAft>
              <a:buClr>
                <a:srgbClr val="008F32"/>
              </a:buClr>
              <a:buSzPct val="80000"/>
              <a:buFont typeface="Arial" panose="020B0604020202020204" pitchFamily="34" charset="0"/>
              <a:buChar char="•"/>
              <a:tabLst/>
              <a:defRPr/>
            </a:pPr>
            <a:r>
              <a:rPr kumimoji="0" lang="en-GB" sz="32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hlinkClick r:id="rId4"/>
              </a:rPr>
              <a:t>Re K, T and U </a:t>
            </a:r>
            <a:r>
              <a:rPr kumimoji="0" lang="en-GB" sz="32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hlinkClick r:id="rId4"/>
              </a:rPr>
              <a:t>[2019] EWFC 59</a:t>
            </a:r>
            <a:endParaRPr kumimoji="0" lang="en-GB" sz="32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90000"/>
              </a:lnSpc>
              <a:spcBef>
                <a:spcPts val="600"/>
              </a:spcBef>
              <a:spcAft>
                <a:spcPts val="600"/>
              </a:spcAft>
              <a:buClr>
                <a:srgbClr val="008F32"/>
              </a:buClr>
              <a:buSzPct val="80000"/>
              <a:buFont typeface="Arial" panose="020B0604020202020204" pitchFamily="34" charset="0"/>
              <a:buChar char="•"/>
              <a:tabLst/>
              <a:defRPr/>
            </a:pPr>
            <a:endParaRPr kumimoji="0" lang="en-GB" sz="3200" b="0" i="0" u="none" strike="noStrike" kern="1200" cap="none" spc="0" normalizeH="0" baseline="0" noProof="0" dirty="0">
              <a:ln>
                <a:noFill/>
              </a:ln>
              <a:solidFill>
                <a:srgbClr val="1F1F1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600"/>
              </a:spcBef>
              <a:spcAft>
                <a:spcPts val="600"/>
              </a:spcAft>
              <a:buClr>
                <a:srgbClr val="008F32"/>
              </a:buClr>
              <a:buSzPct val="80000"/>
              <a:buFont typeface="Wingdings 2" panose="05020102010507070707" pitchFamily="18" charset="2"/>
              <a:buNone/>
              <a:tabLst/>
              <a:defRPr/>
            </a:pPr>
            <a:r>
              <a:rPr kumimoji="0" lang="en-GB" sz="2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Whatever route is chosen there may, therefore, be gaps in the assessment and planning process. Those gaps can only be filled by active communication and whoever is charged with completing the assessment and relevant plans obtaining the missing information from other professionals. It may just not be practicable for a single professional to undertake all the work that is necessary.</a:t>
            </a:r>
          </a:p>
        </p:txBody>
      </p:sp>
    </p:spTree>
    <p:extLst>
      <p:ext uri="{BB962C8B-B14F-4D97-AF65-F5344CB8AC3E}">
        <p14:creationId xmlns:p14="http://schemas.microsoft.com/office/powerpoint/2010/main" val="4297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74B5D-C1FC-1E31-B1F5-B37C51451F7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ADBD28C-722A-25EC-0E93-D62E8C4ECAFC}"/>
              </a:ext>
            </a:extLst>
          </p:cNvPr>
          <p:cNvSpPr/>
          <p:nvPr/>
        </p:nvSpPr>
        <p:spPr>
          <a:xfrm>
            <a:off x="0" y="1162565"/>
            <a:ext cx="12192000" cy="4233862"/>
          </a:xfrm>
          <a:prstGeom prst="rect">
            <a:avLst/>
          </a:prstGeom>
          <a:solidFill>
            <a:srgbClr val="572C52"/>
          </a:solidFill>
          <a:ln>
            <a:solidFill>
              <a:srgbClr val="57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72C52"/>
              </a:solidFill>
            </a:endParaRPr>
          </a:p>
        </p:txBody>
      </p:sp>
      <p:sp>
        <p:nvSpPr>
          <p:cNvPr id="7" name="Rectangle 6">
            <a:extLst>
              <a:ext uri="{FF2B5EF4-FFF2-40B4-BE49-F238E27FC236}">
                <a16:creationId xmlns:a16="http://schemas.microsoft.com/office/drawing/2014/main" id="{E59BA504-DC89-6ED4-0168-1137C4B2EFA9}"/>
              </a:ext>
            </a:extLst>
          </p:cNvPr>
          <p:cNvSpPr/>
          <p:nvPr/>
        </p:nvSpPr>
        <p:spPr>
          <a:xfrm>
            <a:off x="0" y="1031995"/>
            <a:ext cx="12192000" cy="183237"/>
          </a:xfrm>
          <a:prstGeom prst="rect">
            <a:avLst/>
          </a:prstGeom>
          <a:solidFill>
            <a:srgbClr val="E0005A"/>
          </a:solidFill>
          <a:ln>
            <a:solidFill>
              <a:srgbClr val="E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F4513D3E-8D1C-15FF-B04E-B13B169BA0A1}"/>
              </a:ext>
            </a:extLst>
          </p:cNvPr>
          <p:cNvSpPr txBox="1">
            <a:spLocks/>
          </p:cNvSpPr>
          <p:nvPr/>
        </p:nvSpPr>
        <p:spPr>
          <a:xfrm>
            <a:off x="97374" y="2644111"/>
            <a:ext cx="11592016" cy="1283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chemeClr val="bg1"/>
                </a:solidFill>
                <a:latin typeface="Century Gothic" panose="020B0502020202020204" pitchFamily="34" charset="0"/>
              </a:rPr>
              <a:t>Introductions</a:t>
            </a:r>
            <a:endParaRPr lang="en-GB" sz="3600">
              <a:solidFill>
                <a:schemeClr val="bg1"/>
              </a:solidFill>
              <a:latin typeface="Century Gothic" panose="020B0502020202020204" pitchFamily="34" charset="0"/>
            </a:endParaRPr>
          </a:p>
        </p:txBody>
      </p:sp>
      <p:sp>
        <p:nvSpPr>
          <p:cNvPr id="2" name="Rectangle 1">
            <a:extLst>
              <a:ext uri="{FF2B5EF4-FFF2-40B4-BE49-F238E27FC236}">
                <a16:creationId xmlns:a16="http://schemas.microsoft.com/office/drawing/2014/main" id="{D87ECE97-10D0-B375-ECEC-0003A37FB2BB}"/>
              </a:ext>
            </a:extLst>
          </p:cNvPr>
          <p:cNvSpPr/>
          <p:nvPr/>
        </p:nvSpPr>
        <p:spPr>
          <a:xfrm>
            <a:off x="0" y="5356307"/>
            <a:ext cx="12192000" cy="183237"/>
          </a:xfrm>
          <a:prstGeom prst="rect">
            <a:avLst/>
          </a:prstGeom>
          <a:solidFill>
            <a:srgbClr val="E0005A"/>
          </a:solidFill>
          <a:ln>
            <a:solidFill>
              <a:srgbClr val="E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4B78E421-5D13-E247-523C-FBFFD463B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70" y="5904370"/>
            <a:ext cx="1409700"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004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DDCF3-8B7E-5682-ABCF-EC66A6C9D1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9DF6220-4716-95CB-B77C-9F68ABEC9788}"/>
              </a:ext>
            </a:extLst>
          </p:cNvPr>
          <p:cNvSpPr/>
          <p:nvPr/>
        </p:nvSpPr>
        <p:spPr>
          <a:xfrm>
            <a:off x="-125456" y="108537"/>
            <a:ext cx="12192000" cy="1215930"/>
          </a:xfrm>
          <a:prstGeom prst="rect">
            <a:avLst/>
          </a:prstGeom>
          <a:solidFill>
            <a:srgbClr val="572C52"/>
          </a:solidFill>
          <a:ln>
            <a:solidFill>
              <a:srgbClr val="57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9922345-6BC7-180B-CA70-762793826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5827" y="6078377"/>
            <a:ext cx="1409700" cy="6286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480F615-0DB1-C64F-F454-9F2382ECBCC9}"/>
              </a:ext>
            </a:extLst>
          </p:cNvPr>
          <p:cNvSpPr/>
          <p:nvPr/>
        </p:nvSpPr>
        <p:spPr>
          <a:xfrm>
            <a:off x="0" y="1056155"/>
            <a:ext cx="12192000" cy="162547"/>
          </a:xfrm>
          <a:prstGeom prst="rect">
            <a:avLst/>
          </a:prstGeom>
          <a:solidFill>
            <a:srgbClr val="E0005A"/>
          </a:solidFill>
          <a:ln>
            <a:solidFill>
              <a:srgbClr val="E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4AE06D2A-95C5-5784-34E2-1796117EF7E2}"/>
              </a:ext>
            </a:extLst>
          </p:cNvPr>
          <p:cNvSpPr txBox="1">
            <a:spLocks/>
          </p:cNvSpPr>
          <p:nvPr/>
        </p:nvSpPr>
        <p:spPr>
          <a:xfrm>
            <a:off x="838200" y="-1033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dirty="0">
                <a:solidFill>
                  <a:prstClr val="white"/>
                </a:solidFill>
                <a:latin typeface="Century Gothic"/>
              </a:rPr>
              <a:t>Consent to Place</a:t>
            </a:r>
            <a:endParaRPr kumimoji="0" lang="en-GB" sz="4000" b="0" i="0" u="none" strike="noStrike" kern="1200" cap="none" spc="0" normalizeH="0" baseline="0" noProof="0" dirty="0">
              <a:ln>
                <a:noFill/>
              </a:ln>
              <a:solidFill>
                <a:prstClr val="white"/>
              </a:solidFill>
              <a:effectLst/>
              <a:uLnTx/>
              <a:uFillTx/>
              <a:latin typeface="Century Gothic"/>
              <a:ea typeface="+mj-ea"/>
              <a:cs typeface="+mj-cs"/>
            </a:endParaRPr>
          </a:p>
        </p:txBody>
      </p:sp>
      <p:sp>
        <p:nvSpPr>
          <p:cNvPr id="3" name="Content Placeholder 2">
            <a:extLst>
              <a:ext uri="{FF2B5EF4-FFF2-40B4-BE49-F238E27FC236}">
                <a16:creationId xmlns:a16="http://schemas.microsoft.com/office/drawing/2014/main" id="{EC1F4755-816E-68BF-775D-CC75B694F631}"/>
              </a:ext>
            </a:extLst>
          </p:cNvPr>
          <p:cNvSpPr>
            <a:spLocks noGrp="1"/>
          </p:cNvSpPr>
          <p:nvPr/>
        </p:nvSpPr>
        <p:spPr>
          <a:xfrm>
            <a:off x="621701" y="1324467"/>
            <a:ext cx="10697685" cy="548852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GB" sz="1600" b="1" i="0" u="none" strike="noStrike" kern="1200" cap="none" spc="0" normalizeH="0" baseline="0" noProof="0" dirty="0">
              <a:ln>
                <a:noFill/>
              </a:ln>
              <a:solidFill>
                <a:srgbClr val="572C52"/>
              </a:solidFill>
              <a:effectLst/>
              <a:uLnTx/>
              <a:uFillTx/>
              <a:latin typeface="Century Gothic"/>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72C52"/>
                </a:solidFill>
                <a:effectLst/>
                <a:uLnTx/>
                <a:uFillTx/>
                <a:latin typeface="Century Gothic"/>
                <a:ea typeface="+mn-ea"/>
                <a:cs typeface="+mn-cs"/>
              </a:rPr>
              <a:t>When considering placing a child in a 1996 Hague Convention Contracting State, it may be necessary to first obtain </a:t>
            </a:r>
            <a:r>
              <a:rPr kumimoji="0" lang="en-GB" sz="2000" b="1" i="0" u="none" strike="noStrike" kern="1200" cap="none" spc="0" normalizeH="0" baseline="0" noProof="0" dirty="0">
                <a:ln>
                  <a:noFill/>
                </a:ln>
                <a:solidFill>
                  <a:srgbClr val="572C52"/>
                </a:solidFill>
                <a:effectLst/>
                <a:uLnTx/>
                <a:uFillTx/>
                <a:latin typeface="Century Gothic"/>
                <a:ea typeface="+mn-ea"/>
                <a:cs typeface="+mn-cs"/>
              </a:rPr>
              <a:t>consent</a:t>
            </a:r>
            <a:r>
              <a:rPr kumimoji="0" lang="en-GB" sz="2000" b="0" i="0" u="none" strike="noStrike" kern="1200" cap="none" spc="0" normalizeH="0" baseline="0" noProof="0" dirty="0">
                <a:ln>
                  <a:noFill/>
                </a:ln>
                <a:solidFill>
                  <a:srgbClr val="572C52"/>
                </a:solidFill>
                <a:effectLst/>
                <a:uLnTx/>
                <a:uFillTx/>
                <a:latin typeface="Century Gothic"/>
                <a:ea typeface="+mn-ea"/>
                <a:cs typeface="+mn-cs"/>
              </a:rPr>
              <a:t> from the overseas competent authority (LA equivalent) before placing (Article 33 1996 HC).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72C52"/>
              </a:solidFill>
              <a:effectLst/>
              <a:uLnTx/>
              <a:uFillTx/>
              <a:latin typeface="Century Gothic"/>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72C52"/>
                </a:solidFill>
                <a:effectLst/>
                <a:uLnTx/>
                <a:uFillTx/>
                <a:latin typeface="Century Gothic"/>
                <a:ea typeface="+mn-ea"/>
                <a:cs typeface="+mn-cs"/>
              </a:rPr>
              <a:t>Consent is required for ‘foster family, </a:t>
            </a:r>
            <a:r>
              <a:rPr kumimoji="0" lang="en-GB" sz="2000" b="0" i="1" u="none" strike="noStrike" kern="1200" cap="none" spc="0" normalizeH="0" baseline="0" noProof="0" dirty="0">
                <a:ln>
                  <a:noFill/>
                </a:ln>
                <a:solidFill>
                  <a:srgbClr val="572C52"/>
                </a:solidFill>
                <a:effectLst/>
                <a:uLnTx/>
                <a:uFillTx/>
                <a:latin typeface="Century Gothic"/>
                <a:ea typeface="+mn-ea"/>
                <a:cs typeface="+mn-cs"/>
              </a:rPr>
              <a:t>kafala, </a:t>
            </a:r>
            <a:r>
              <a:rPr kumimoji="0" lang="en-GB" sz="2000" b="0" i="0" u="none" strike="noStrike" kern="1200" cap="none" spc="0" normalizeH="0" baseline="0" noProof="0" dirty="0">
                <a:ln>
                  <a:noFill/>
                </a:ln>
                <a:solidFill>
                  <a:srgbClr val="572C52"/>
                </a:solidFill>
                <a:effectLst/>
                <a:uLnTx/>
                <a:uFillTx/>
                <a:latin typeface="Century Gothic"/>
                <a:ea typeface="+mn-ea"/>
                <a:cs typeface="+mn-cs"/>
              </a:rPr>
              <a:t>institutional care or analogous institution’ – some contracting state consider kinship care to fall within the scope – necessary seeking advice early.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72C52"/>
              </a:solidFill>
              <a:effectLst/>
              <a:uLnTx/>
              <a:uFillTx/>
              <a:latin typeface="Century Gothic"/>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72C52"/>
                </a:solidFill>
                <a:effectLst/>
                <a:uLnTx/>
                <a:uFillTx/>
                <a:latin typeface="Century Gothic"/>
                <a:ea typeface="+mn-ea"/>
                <a:cs typeface="+mn-cs"/>
              </a:rPr>
              <a:t>Consider involvement/consent of competent authority abroad for assessment to ensure it is accepted and recognised</a:t>
            </a:r>
          </a:p>
          <a:p>
            <a:pPr marL="0" marR="0" lvl="0" indent="0" algn="just" defTabSz="457200" rtl="0" eaLnBrk="1" fontAlgn="auto" latinLnBrk="0" hangingPunct="1">
              <a:lnSpc>
                <a:spcPct val="100000"/>
              </a:lnSpc>
              <a:spcBef>
                <a:spcPts val="0"/>
              </a:spcBef>
              <a:spcAft>
                <a:spcPts val="0"/>
              </a:spcAft>
              <a:buClrTx/>
              <a:buSzTx/>
              <a:buFont typeface="Arial"/>
              <a:buNone/>
              <a:tabLst/>
              <a:defRPr/>
            </a:pPr>
            <a:endParaRPr kumimoji="0" lang="en-GB" sz="2000" b="0" i="0" u="none" strike="noStrike" kern="1200" cap="none" spc="0" normalizeH="0" baseline="0" noProof="0" dirty="0">
              <a:ln>
                <a:noFill/>
              </a:ln>
              <a:solidFill>
                <a:srgbClr val="572C52"/>
              </a:solidFill>
              <a:effectLst/>
              <a:uLnTx/>
              <a:uFillTx/>
              <a:latin typeface="Century Gothic"/>
              <a:ea typeface="+mn-ea"/>
              <a:cs typeface="+mn-cs"/>
            </a:endParaRPr>
          </a:p>
          <a:p>
            <a:pPr marL="228600" marR="0" lvl="1" indent="-360000" algn="l" defTabSz="914400" rtl="0" eaLnBrk="1" fontAlgn="auto" latinLnBrk="0" hangingPunct="1">
              <a:lnSpc>
                <a:spcPct val="100000"/>
              </a:lnSpc>
              <a:spcBef>
                <a:spcPts val="0"/>
              </a:spcBef>
              <a:spcAft>
                <a:spcPts val="0"/>
              </a:spcAft>
              <a:buClr>
                <a:srgbClr val="008F32"/>
              </a:buClr>
              <a:buSzPct val="80000"/>
              <a:buFont typeface="Wingdings 2" panose="05020102010507070707" pitchFamily="18"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President of the Family Division - Guidance on the Use of ICACU (2014)</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1" indent="-360000" algn="l" defTabSz="914400" rtl="0" eaLnBrk="1" fontAlgn="auto" latinLnBrk="0" hangingPunct="1">
              <a:lnSpc>
                <a:spcPct val="100000"/>
              </a:lnSpc>
              <a:spcBef>
                <a:spcPts val="0"/>
              </a:spcBef>
              <a:spcAft>
                <a:spcPts val="0"/>
              </a:spcAft>
              <a:buClr>
                <a:srgbClr val="008F32"/>
              </a:buClr>
              <a:buSzPct val="80000"/>
              <a:buFont typeface="Wingdings 2" panose="05020102010507070707" pitchFamily="18" charset="2"/>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endParaRPr>
          </a:p>
          <a:p>
            <a:pPr marL="228600" marR="0" lvl="1" indent="-360000" algn="l" defTabSz="914400" rtl="0" eaLnBrk="1" fontAlgn="auto" latinLnBrk="0" hangingPunct="1">
              <a:lnSpc>
                <a:spcPct val="100000"/>
              </a:lnSpc>
              <a:spcBef>
                <a:spcPts val="0"/>
              </a:spcBef>
              <a:spcAft>
                <a:spcPts val="0"/>
              </a:spcAft>
              <a:buClr>
                <a:srgbClr val="008F32"/>
              </a:buClr>
              <a:buSzPct val="80000"/>
              <a:buFont typeface="Wingdings 2" panose="05020102010507070707" pitchFamily="18"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DfE Guidance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a:cs typeface="Arial" panose="020B0604020202020204" pitchFamily="34" charset="0"/>
                <a:hlinkClick r:id="rId5"/>
              </a:rPr>
              <a:t>on the 1996 Hague Convention </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a:cs typeface="Arial" panose="020B0604020202020204" pitchFamily="34" charset="0"/>
            </a:endParaRPr>
          </a:p>
          <a:p>
            <a:pPr marL="228600" marR="0" lvl="1" indent="-360000" algn="l" defTabSz="914400" rtl="0" eaLnBrk="1" fontAlgn="auto" latinLnBrk="0" hangingPunct="1">
              <a:lnSpc>
                <a:spcPct val="100000"/>
              </a:lnSpc>
              <a:spcBef>
                <a:spcPts val="0"/>
              </a:spcBef>
              <a:spcAft>
                <a:spcPts val="0"/>
              </a:spcAft>
              <a:buClr>
                <a:srgbClr val="008F32"/>
              </a:buClr>
              <a:buSzPct val="80000"/>
              <a:buFont typeface="Wingdings 2" panose="05020102010507070707" pitchFamily="18" charset="2"/>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a:cs typeface="Arial" panose="020B0604020202020204" pitchFamily="34" charset="0"/>
              <a:hlinkClick r:id="rId6"/>
            </a:endParaRPr>
          </a:p>
          <a:p>
            <a:pPr marL="228600" marR="0" lvl="1" indent="-360000" algn="l" defTabSz="914400" rtl="0" eaLnBrk="1" fontAlgn="auto" latinLnBrk="0" hangingPunct="1">
              <a:lnSpc>
                <a:spcPct val="100000"/>
              </a:lnSpc>
              <a:spcBef>
                <a:spcPts val="0"/>
              </a:spcBef>
              <a:spcAft>
                <a:spcPts val="0"/>
              </a:spcAft>
              <a:buClr>
                <a:srgbClr val="008F32"/>
              </a:buClr>
              <a:buSzPct val="80000"/>
              <a:buFont typeface="Wingdings 2" panose="05020102010507070707" pitchFamily="18"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a:cs typeface="Arial" panose="020B0604020202020204" pitchFamily="34" charset="0"/>
                <a:hlinkClick r:id="rId6"/>
              </a:rPr>
              <a:t>CFAB Factsheet – Article 33 1996 Hague Convention </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522377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8ACD0-BDE4-A078-99F9-F1A5512B936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DF2552E-EA85-6746-5F44-1AD53F42A264}"/>
              </a:ext>
            </a:extLst>
          </p:cNvPr>
          <p:cNvSpPr/>
          <p:nvPr/>
        </p:nvSpPr>
        <p:spPr>
          <a:xfrm>
            <a:off x="-125456" y="108537"/>
            <a:ext cx="12192000" cy="1215930"/>
          </a:xfrm>
          <a:prstGeom prst="rect">
            <a:avLst/>
          </a:prstGeom>
          <a:solidFill>
            <a:srgbClr val="572C52"/>
          </a:solidFill>
          <a:ln>
            <a:solidFill>
              <a:srgbClr val="57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9A8005F-A352-59D2-5082-F2E34C391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5827" y="6078377"/>
            <a:ext cx="1409700" cy="6286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41142B2-79E6-3C7D-B114-41C544CCEA47}"/>
              </a:ext>
            </a:extLst>
          </p:cNvPr>
          <p:cNvSpPr/>
          <p:nvPr/>
        </p:nvSpPr>
        <p:spPr>
          <a:xfrm>
            <a:off x="0" y="1056155"/>
            <a:ext cx="12192000" cy="162547"/>
          </a:xfrm>
          <a:prstGeom prst="rect">
            <a:avLst/>
          </a:prstGeom>
          <a:solidFill>
            <a:srgbClr val="E0005A"/>
          </a:solidFill>
          <a:ln>
            <a:solidFill>
              <a:srgbClr val="E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797F46BE-888B-068E-0681-124EA267D436}"/>
              </a:ext>
            </a:extLst>
          </p:cNvPr>
          <p:cNvSpPr txBox="1">
            <a:spLocks/>
          </p:cNvSpPr>
          <p:nvPr/>
        </p:nvSpPr>
        <p:spPr>
          <a:xfrm>
            <a:off x="838200" y="-1033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dirty="0">
                <a:solidFill>
                  <a:prstClr val="white"/>
                </a:solidFill>
                <a:latin typeface="Century Gothic"/>
              </a:rPr>
              <a:t>Consent to Place</a:t>
            </a:r>
            <a:endParaRPr kumimoji="0" lang="en-GB" sz="4000" b="0" i="0" u="none" strike="noStrike" kern="1200" cap="none" spc="0" normalizeH="0" baseline="0" noProof="0" dirty="0">
              <a:ln>
                <a:noFill/>
              </a:ln>
              <a:solidFill>
                <a:prstClr val="white"/>
              </a:solidFill>
              <a:effectLst/>
              <a:uLnTx/>
              <a:uFillTx/>
              <a:latin typeface="Century Gothic"/>
              <a:ea typeface="+mj-ea"/>
              <a:cs typeface="+mj-cs"/>
            </a:endParaRPr>
          </a:p>
        </p:txBody>
      </p:sp>
      <p:sp>
        <p:nvSpPr>
          <p:cNvPr id="3" name="Content Placeholder 2">
            <a:extLst>
              <a:ext uri="{FF2B5EF4-FFF2-40B4-BE49-F238E27FC236}">
                <a16:creationId xmlns:a16="http://schemas.microsoft.com/office/drawing/2014/main" id="{F6EEA005-6C0F-5995-EE20-B0522A168FA7}"/>
              </a:ext>
            </a:extLst>
          </p:cNvPr>
          <p:cNvSpPr>
            <a:spLocks noGrp="1"/>
          </p:cNvSpPr>
          <p:nvPr/>
        </p:nvSpPr>
        <p:spPr>
          <a:xfrm>
            <a:off x="621701" y="1324467"/>
            <a:ext cx="10697685" cy="548852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GB" sz="1600" b="1" i="0" u="none" strike="noStrike" kern="1200" cap="none" spc="0" normalizeH="0" baseline="0" noProof="0" dirty="0">
              <a:ln>
                <a:noFill/>
              </a:ln>
              <a:solidFill>
                <a:srgbClr val="572C52"/>
              </a:solidFill>
              <a:effectLst/>
              <a:uLnTx/>
              <a:uFillTx/>
              <a:latin typeface="Century Gothic"/>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6" name="TextBox 5">
            <a:extLst>
              <a:ext uri="{FF2B5EF4-FFF2-40B4-BE49-F238E27FC236}">
                <a16:creationId xmlns:a16="http://schemas.microsoft.com/office/drawing/2014/main" id="{067B4D81-6C35-5F7A-627B-73A861CB0008}"/>
              </a:ext>
            </a:extLst>
          </p:cNvPr>
          <p:cNvSpPr txBox="1"/>
          <p:nvPr/>
        </p:nvSpPr>
        <p:spPr>
          <a:xfrm>
            <a:off x="490602" y="2166320"/>
            <a:ext cx="10959881" cy="3785652"/>
          </a:xfrm>
          <a:prstGeom prst="rect">
            <a:avLst/>
          </a:prstGeom>
          <a:noFill/>
        </p:spPr>
        <p:txBody>
          <a:bodyPr wrap="square">
            <a:spAutoFit/>
          </a:bodyPr>
          <a:lstStyle/>
          <a:p>
            <a:pPr marL="228600" marR="0" lvl="0" indent="-360000" algn="l" defTabSz="914400" rtl="0" eaLnBrk="1" fontAlgn="auto" latinLnBrk="0" hangingPunct="1">
              <a:lnSpc>
                <a:spcPct val="100000"/>
              </a:lnSpc>
              <a:spcBef>
                <a:spcPts val="0"/>
              </a:spcBef>
              <a:spcAft>
                <a:spcPts val="0"/>
              </a:spcAft>
              <a:buClr>
                <a:srgbClr val="008F32"/>
              </a:buClr>
              <a:buSzPct val="80000"/>
              <a:buFont typeface="Wingdings 2" panose="05020102010507070707" pitchFamily="18" charset="2"/>
              <a:buChar char="·"/>
              <a:tabLst/>
              <a:defRPr/>
            </a:pPr>
            <a:r>
              <a:rPr kumimoji="0" lang="en-GB"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Contact the Central Authority (ICACU) to find out if consent is required for the type of placement in question </a:t>
            </a:r>
          </a:p>
          <a:p>
            <a:pPr marL="228600" marR="0" lvl="0" indent="-360000" algn="l" defTabSz="914400" rtl="0" eaLnBrk="1" fontAlgn="auto" latinLnBrk="0" hangingPunct="1">
              <a:lnSpc>
                <a:spcPct val="100000"/>
              </a:lnSpc>
              <a:spcBef>
                <a:spcPts val="0"/>
              </a:spcBef>
              <a:spcAft>
                <a:spcPts val="0"/>
              </a:spcAft>
              <a:buClr>
                <a:srgbClr val="008F32"/>
              </a:buClr>
              <a:buSzPct val="80000"/>
              <a:buFont typeface="Wingdings 2" panose="05020102010507070707" pitchFamily="18" charset="2"/>
              <a:buChar char="·"/>
              <a:tabLst/>
              <a:defRPr/>
            </a:pPr>
            <a:endParaRPr kumimoji="0" lang="en-GB"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360000" algn="l" defTabSz="914400" rtl="0" eaLnBrk="1" fontAlgn="auto" latinLnBrk="0" hangingPunct="1">
              <a:lnSpc>
                <a:spcPct val="100000"/>
              </a:lnSpc>
              <a:spcBef>
                <a:spcPts val="0"/>
              </a:spcBef>
              <a:spcAft>
                <a:spcPts val="0"/>
              </a:spcAft>
              <a:buClr>
                <a:srgbClr val="008F32"/>
              </a:buClr>
              <a:buSzPct val="80000"/>
              <a:buFont typeface="Wingdings 2" panose="05020102010507070707" pitchFamily="18" charset="2"/>
              <a:buChar char="·"/>
              <a:tabLst/>
              <a:defRPr/>
            </a:pPr>
            <a:r>
              <a:rPr kumimoji="0" lang="en-GB"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If consent is required – transmit a report with reasons for the placement and seek consent (Article 33) </a:t>
            </a:r>
          </a:p>
          <a:p>
            <a:pPr marL="228600" marR="0" lvl="0" indent="-360000" algn="l" defTabSz="914400" rtl="0" eaLnBrk="1" fontAlgn="auto" latinLnBrk="0" hangingPunct="1">
              <a:lnSpc>
                <a:spcPct val="100000"/>
              </a:lnSpc>
              <a:spcBef>
                <a:spcPts val="0"/>
              </a:spcBef>
              <a:spcAft>
                <a:spcPts val="0"/>
              </a:spcAft>
              <a:buClr>
                <a:srgbClr val="008F32"/>
              </a:buClr>
              <a:buSzPct val="80000"/>
              <a:buFont typeface="Wingdings 2" panose="05020102010507070707" pitchFamily="18" charset="2"/>
              <a:buChar char="·"/>
              <a:tabLst/>
              <a:defRPr/>
            </a:pPr>
            <a:endParaRPr kumimoji="0" lang="en-GB"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360000" algn="l" defTabSz="914400" rtl="0" eaLnBrk="1" fontAlgn="auto" latinLnBrk="0" hangingPunct="1">
              <a:lnSpc>
                <a:spcPct val="100000"/>
              </a:lnSpc>
              <a:spcBef>
                <a:spcPts val="0"/>
              </a:spcBef>
              <a:spcAft>
                <a:spcPts val="0"/>
              </a:spcAft>
              <a:buClr>
                <a:srgbClr val="008F32"/>
              </a:buClr>
              <a:buSzPct val="80000"/>
              <a:buFont typeface="Wingdings 2" panose="05020102010507070707" pitchFamily="18" charset="2"/>
              <a:buChar char="·"/>
              <a:tabLst/>
              <a:defRPr/>
            </a:pPr>
            <a:r>
              <a:rPr kumimoji="0" lang="en-GB"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Think about what post placement support you might need from that authority</a:t>
            </a:r>
          </a:p>
          <a:p>
            <a:pPr marL="228600" marR="0" lvl="0" indent="-360000" algn="l" defTabSz="914400" rtl="0" eaLnBrk="1" fontAlgn="auto" latinLnBrk="0" hangingPunct="1">
              <a:lnSpc>
                <a:spcPct val="100000"/>
              </a:lnSpc>
              <a:spcBef>
                <a:spcPts val="0"/>
              </a:spcBef>
              <a:spcAft>
                <a:spcPts val="0"/>
              </a:spcAft>
              <a:buClr>
                <a:srgbClr val="008F32"/>
              </a:buClr>
              <a:buSzPct val="80000"/>
              <a:buFont typeface="Wingdings 2" panose="05020102010507070707" pitchFamily="18" charset="2"/>
              <a:buChar char="·"/>
              <a:tabLst/>
              <a:defRPr/>
            </a:pPr>
            <a:endParaRPr kumimoji="0" lang="en-GB"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360000" algn="l" defTabSz="914400" rtl="0" eaLnBrk="1" fontAlgn="auto" latinLnBrk="0" hangingPunct="1">
              <a:lnSpc>
                <a:spcPct val="100000"/>
              </a:lnSpc>
              <a:spcBef>
                <a:spcPts val="0"/>
              </a:spcBef>
              <a:spcAft>
                <a:spcPts val="0"/>
              </a:spcAft>
              <a:buClr>
                <a:srgbClr val="008F32"/>
              </a:buClr>
              <a:buSzPct val="80000"/>
              <a:buFont typeface="Wingdings 2" panose="05020102010507070707" pitchFamily="18" charset="2"/>
              <a:buChar char="·"/>
              <a:tabLst/>
              <a:defRPr/>
            </a:pPr>
            <a:r>
              <a:rPr kumimoji="0" lang="en-GB"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Failure to obtain consent could lead to </a:t>
            </a:r>
            <a:r>
              <a:rPr kumimoji="0" lang="en-GB"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non-recognition of order (1996 Hague Convention Article 23 (f)).</a:t>
            </a:r>
          </a:p>
        </p:txBody>
      </p:sp>
    </p:spTree>
    <p:extLst>
      <p:ext uri="{BB962C8B-B14F-4D97-AF65-F5344CB8AC3E}">
        <p14:creationId xmlns:p14="http://schemas.microsoft.com/office/powerpoint/2010/main" val="3684737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340EC-5B7F-9399-B4B2-04222CEE1D4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02B92FF-8120-1ABE-F13F-DFB093A61366}"/>
              </a:ext>
            </a:extLst>
          </p:cNvPr>
          <p:cNvSpPr/>
          <p:nvPr/>
        </p:nvSpPr>
        <p:spPr>
          <a:xfrm>
            <a:off x="-125456" y="108537"/>
            <a:ext cx="12192000" cy="1215930"/>
          </a:xfrm>
          <a:prstGeom prst="rect">
            <a:avLst/>
          </a:prstGeom>
          <a:solidFill>
            <a:srgbClr val="572C52"/>
          </a:solidFill>
          <a:ln>
            <a:solidFill>
              <a:srgbClr val="57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445D76E-D96D-16A3-BF6B-B6068CBE0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5827" y="6078377"/>
            <a:ext cx="1409700" cy="6286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5A139FC-6C61-E0FD-D9F2-F2DCA6B69929}"/>
              </a:ext>
            </a:extLst>
          </p:cNvPr>
          <p:cNvSpPr/>
          <p:nvPr/>
        </p:nvSpPr>
        <p:spPr>
          <a:xfrm>
            <a:off x="0" y="1056155"/>
            <a:ext cx="12192000" cy="162547"/>
          </a:xfrm>
          <a:prstGeom prst="rect">
            <a:avLst/>
          </a:prstGeom>
          <a:solidFill>
            <a:srgbClr val="E0005A"/>
          </a:solidFill>
          <a:ln>
            <a:solidFill>
              <a:srgbClr val="E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C6BF7C2A-9372-FE63-B5CF-9603240F5A3E}"/>
              </a:ext>
            </a:extLst>
          </p:cNvPr>
          <p:cNvSpPr txBox="1">
            <a:spLocks/>
          </p:cNvSpPr>
          <p:nvPr/>
        </p:nvSpPr>
        <p:spPr>
          <a:xfrm>
            <a:off x="838200" y="-1033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entury Gothic"/>
                <a:ea typeface="+mj-ea"/>
                <a:cs typeface="+mj-cs"/>
              </a:rPr>
              <a:t>Recognition of Orders</a:t>
            </a:r>
            <a:endParaRPr kumimoji="0" lang="en-GB" sz="4000" b="0" i="0" u="none" strike="noStrike" kern="1200" cap="none" spc="0" normalizeH="0" baseline="0" noProof="0" dirty="0">
              <a:ln>
                <a:noFill/>
              </a:ln>
              <a:solidFill>
                <a:prstClr val="white"/>
              </a:solidFill>
              <a:effectLst/>
              <a:uLnTx/>
              <a:uFillTx/>
              <a:latin typeface="Century Gothic"/>
              <a:ea typeface="+mj-ea"/>
              <a:cs typeface="+mj-cs"/>
            </a:endParaRPr>
          </a:p>
        </p:txBody>
      </p:sp>
      <p:sp>
        <p:nvSpPr>
          <p:cNvPr id="3" name="Content Placeholder 2">
            <a:extLst>
              <a:ext uri="{FF2B5EF4-FFF2-40B4-BE49-F238E27FC236}">
                <a16:creationId xmlns:a16="http://schemas.microsoft.com/office/drawing/2014/main" id="{A486E6D2-8EC2-DF39-9445-29BA8DA133D9}"/>
              </a:ext>
            </a:extLst>
          </p:cNvPr>
          <p:cNvSpPr>
            <a:spLocks noGrp="1"/>
          </p:cNvSpPr>
          <p:nvPr/>
        </p:nvSpPr>
        <p:spPr>
          <a:xfrm>
            <a:off x="621701" y="1324467"/>
            <a:ext cx="10697685" cy="548852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GB" sz="1600" b="1" i="0" u="none" strike="noStrike" kern="1200" cap="none" spc="0" normalizeH="0" baseline="0" noProof="0" dirty="0">
              <a:ln>
                <a:noFill/>
              </a:ln>
              <a:solidFill>
                <a:srgbClr val="572C52"/>
              </a:solidFill>
              <a:effectLst/>
              <a:uLnTx/>
              <a:uFillTx/>
              <a:latin typeface="Century Gothic"/>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6" name="TextBox 5">
            <a:extLst>
              <a:ext uri="{FF2B5EF4-FFF2-40B4-BE49-F238E27FC236}">
                <a16:creationId xmlns:a16="http://schemas.microsoft.com/office/drawing/2014/main" id="{904AC732-4085-B0FA-678D-E425E7C7D2E6}"/>
              </a:ext>
            </a:extLst>
          </p:cNvPr>
          <p:cNvSpPr txBox="1"/>
          <p:nvPr/>
        </p:nvSpPr>
        <p:spPr>
          <a:xfrm>
            <a:off x="490602" y="2074880"/>
            <a:ext cx="10959881" cy="4555093"/>
          </a:xfrm>
          <a:prstGeom prst="rect">
            <a:avLst/>
          </a:prstGeom>
          <a:noFill/>
        </p:spPr>
        <p:txBody>
          <a:bodyPr wrap="square">
            <a:spAutoFit/>
          </a:bodyPr>
          <a:lstStyle/>
          <a:p>
            <a:pPr marL="228600" lvl="1" indent="-360000">
              <a:buClr>
                <a:srgbClr val="008F32"/>
              </a:buClr>
              <a:buSzPct val="80000"/>
              <a:buFont typeface="Wingdings 2" panose="05020102010507070707" pitchFamily="18" charset="2"/>
              <a:buChar char="·"/>
            </a:pPr>
            <a:r>
              <a:rPr lang="en-GB" sz="2000" b="1" dirty="0">
                <a:solidFill>
                  <a:schemeClr val="tx1">
                    <a:lumMod val="85000"/>
                    <a:lumOff val="15000"/>
                  </a:schemeClr>
                </a:solidFill>
                <a:latin typeface="Arial" panose="020B0604020202020204" pitchFamily="34" charset="0"/>
                <a:cs typeface="Arial" panose="020B0604020202020204" pitchFamily="34" charset="0"/>
              </a:rPr>
              <a:t>Court Orders in Hague 1996 Contracting States</a:t>
            </a:r>
          </a:p>
          <a:p>
            <a:pPr marL="0" lvl="1"/>
            <a:endParaRPr lang="en-GB" sz="1000" b="1" dirty="0">
              <a:solidFill>
                <a:schemeClr val="tx1">
                  <a:lumMod val="85000"/>
                  <a:lumOff val="15000"/>
                </a:schemeClr>
              </a:solidFill>
              <a:latin typeface="Arial" panose="020B0604020202020204" pitchFamily="34" charset="0"/>
              <a:cs typeface="Arial" panose="020B0604020202020204" pitchFamily="34" charset="0"/>
            </a:endParaRPr>
          </a:p>
          <a:p>
            <a:pPr marL="0" lvl="1"/>
            <a:r>
              <a:rPr lang="en-GB" sz="2200" dirty="0">
                <a:latin typeface="Arial" panose="020B0604020202020204" pitchFamily="34" charset="0"/>
                <a:cs typeface="Arial" panose="020B0604020202020204" pitchFamily="34" charset="0"/>
              </a:rPr>
              <a:t>Court orders made in the UK for placement in a country that is a Contracting State to the 1996 Hague Convention </a:t>
            </a:r>
            <a:r>
              <a:rPr lang="en-GB" sz="2200" i="1" u="sng" dirty="0">
                <a:latin typeface="Arial" panose="020B0604020202020204" pitchFamily="34" charset="0"/>
                <a:cs typeface="Arial" panose="020B0604020202020204" pitchFamily="34" charset="0"/>
              </a:rPr>
              <a:t>should </a:t>
            </a:r>
            <a:r>
              <a:rPr lang="en-GB" sz="2200" dirty="0">
                <a:latin typeface="Arial" panose="020B0604020202020204" pitchFamily="34" charset="0"/>
                <a:cs typeface="Arial" panose="020B0604020202020204" pitchFamily="34" charset="0"/>
              </a:rPr>
              <a:t>be </a:t>
            </a:r>
            <a:r>
              <a:rPr lang="en-GB" sz="2200" b="1" dirty="0">
                <a:solidFill>
                  <a:srgbClr val="C30030"/>
                </a:solidFill>
                <a:latin typeface="Arial" panose="020B0604020202020204" pitchFamily="34" charset="0"/>
                <a:cs typeface="Arial" panose="020B0604020202020204" pitchFamily="34" charset="0"/>
              </a:rPr>
              <a:t>recognised </a:t>
            </a:r>
            <a:r>
              <a:rPr lang="en-GB" sz="2200" dirty="0">
                <a:latin typeface="Arial" panose="020B0604020202020204" pitchFamily="34" charset="0"/>
                <a:cs typeface="Arial" panose="020B0604020202020204" pitchFamily="34" charset="0"/>
              </a:rPr>
              <a:t>by the other country, but additional steps can be made to make sure this recognition is certain. </a:t>
            </a:r>
          </a:p>
          <a:p>
            <a:pPr marL="400041" lvl="1"/>
            <a:endParaRPr lang="en-GB" sz="2200" dirty="0">
              <a:latin typeface="Arial" panose="020B0604020202020204" pitchFamily="34" charset="0"/>
              <a:cs typeface="Arial" panose="020B0604020202020204" pitchFamily="34" charset="0"/>
            </a:endParaRPr>
          </a:p>
          <a:p>
            <a:pPr marL="228600" lvl="1" indent="-360000">
              <a:buClr>
                <a:srgbClr val="008F32"/>
              </a:buClr>
              <a:buSzPct val="80000"/>
              <a:buFont typeface="Wingdings 2" panose="05020102010507070707" pitchFamily="18" charset="2"/>
              <a:buChar char="·"/>
            </a:pPr>
            <a:r>
              <a:rPr lang="en-GB" sz="2000" b="1" dirty="0">
                <a:solidFill>
                  <a:schemeClr val="tx1">
                    <a:lumMod val="85000"/>
                    <a:lumOff val="15000"/>
                  </a:schemeClr>
                </a:solidFill>
                <a:latin typeface="Arial" panose="020B0604020202020204" pitchFamily="34" charset="0"/>
                <a:cs typeface="Arial" panose="020B0604020202020204" pitchFamily="34" charset="0"/>
              </a:rPr>
              <a:t>Mirror Orders</a:t>
            </a:r>
          </a:p>
          <a:p>
            <a:pPr marL="857229" lvl="1" indent="-457189">
              <a:buFont typeface="Arial" panose="020B0604020202020204" pitchFamily="34" charset="0"/>
              <a:buChar char="•"/>
            </a:pPr>
            <a:endParaRPr lang="en-GB" sz="1000" b="1" dirty="0">
              <a:latin typeface="Arial" panose="020B0604020202020204" pitchFamily="34" charset="0"/>
              <a:cs typeface="Arial" panose="020B0604020202020204" pitchFamily="34" charset="0"/>
            </a:endParaRPr>
          </a:p>
          <a:p>
            <a:pPr marL="0" lvl="1"/>
            <a:r>
              <a:rPr lang="en-GB" sz="2200" dirty="0">
                <a:latin typeface="Arial" panose="020B0604020202020204" pitchFamily="34" charset="0"/>
                <a:cs typeface="Arial" panose="020B0604020202020204" pitchFamily="34" charset="0"/>
              </a:rPr>
              <a:t>An order can be made in the country where the child is placed to ‘mirror’ the order made in the UK. This is usually an option for countries not covered by Hague 1996 (but can occur in Contracting States too). </a:t>
            </a:r>
          </a:p>
          <a:p>
            <a:pPr marL="0" lvl="1"/>
            <a:endParaRPr lang="en-GB" sz="2200" dirty="0">
              <a:latin typeface="Arial" panose="020B0604020202020204" pitchFamily="34" charset="0"/>
              <a:cs typeface="Arial" panose="020B0604020202020204" pitchFamily="34" charset="0"/>
            </a:endParaRPr>
          </a:p>
          <a:p>
            <a:pPr marL="0" lvl="1"/>
            <a:endParaRPr lang="en-GB" sz="1000" dirty="0">
              <a:latin typeface="Arial" panose="020B0604020202020204" pitchFamily="34" charset="0"/>
              <a:cs typeface="Arial" panose="020B0604020202020204" pitchFamily="34" charset="0"/>
            </a:endParaRPr>
          </a:p>
          <a:p>
            <a:pPr marL="0" lvl="1"/>
            <a:r>
              <a:rPr lang="en-GB" sz="2200" i="1" dirty="0">
                <a:latin typeface="Arial" panose="020B0604020202020204" pitchFamily="34" charset="0"/>
                <a:cs typeface="Arial" panose="020B0604020202020204" pitchFamily="34" charset="0"/>
              </a:rPr>
              <a:t>Legal advice will be required from the country in question to determine the procedure and costs.</a:t>
            </a:r>
          </a:p>
        </p:txBody>
      </p:sp>
    </p:spTree>
    <p:extLst>
      <p:ext uri="{BB962C8B-B14F-4D97-AF65-F5344CB8AC3E}">
        <p14:creationId xmlns:p14="http://schemas.microsoft.com/office/powerpoint/2010/main" val="178355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72C52"/>
        </a:solidFill>
        <a:effectLst/>
      </p:bgPr>
    </p:bg>
    <p:spTree>
      <p:nvGrpSpPr>
        <p:cNvPr id="1" name="">
          <a:extLst>
            <a:ext uri="{FF2B5EF4-FFF2-40B4-BE49-F238E27FC236}">
              <a16:creationId xmlns:a16="http://schemas.microsoft.com/office/drawing/2014/main" id="{BAEB5BBC-2670-A172-79E5-0045EE32C34E}"/>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0330E5B6-E0AE-DF3C-BA8A-6D9B1D75BFB7}"/>
              </a:ext>
            </a:extLst>
          </p:cNvPr>
          <p:cNvSpPr txBox="1"/>
          <p:nvPr/>
        </p:nvSpPr>
        <p:spPr>
          <a:xfrm>
            <a:off x="528810" y="2661542"/>
            <a:ext cx="11237203" cy="2585323"/>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1">
                <a:solidFill>
                  <a:srgbClr val="E0005A"/>
                </a:solidFill>
                <a:latin typeface="Century Gothic" panose="020B0502020202020204" pitchFamily="34" charset="0"/>
              </a:rPr>
              <a:t>Considerations when working with overseas authorities and professionals</a:t>
            </a:r>
          </a:p>
        </p:txBody>
      </p:sp>
      <p:pic>
        <p:nvPicPr>
          <p:cNvPr id="3074" name="Picture 2">
            <a:extLst>
              <a:ext uri="{FF2B5EF4-FFF2-40B4-BE49-F238E27FC236}">
                <a16:creationId xmlns:a16="http://schemas.microsoft.com/office/drawing/2014/main" id="{A5B25D71-B164-3A4A-21A1-4A74EDA92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47" y="5969133"/>
            <a:ext cx="1109499" cy="58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902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887DF5-6C81-9A85-C05B-D03AE71D707E}"/>
              </a:ext>
            </a:extLst>
          </p:cNvPr>
          <p:cNvSpPr>
            <a:spLocks noGrp="1"/>
          </p:cNvSpPr>
          <p:nvPr>
            <p:ph type="title"/>
          </p:nvPr>
        </p:nvSpPr>
        <p:spPr>
          <a:xfrm>
            <a:off x="-2028" y="-25753"/>
            <a:ext cx="12192000" cy="1325563"/>
          </a:xfrm>
          <a:prstGeom prst="rect">
            <a:avLst/>
          </a:prstGeom>
          <a:solidFill>
            <a:srgbClr val="572C52"/>
          </a:solidFill>
          <a:ln w="19046" cap="flat">
            <a:solidFill>
              <a:srgbClr val="572C52"/>
            </a:solidFill>
            <a:prstDash val="solid"/>
            <a:miter/>
          </a:ln>
        </p:spPr>
        <p:txBody>
          <a:bodyPr vert="horz" wrap="square" lIns="91440" tIns="45720" rIns="91440" bIns="45720" anchor="ctr" anchorCtr="1" compatLnSpc="1">
            <a:noAutofit/>
          </a:bodyPr>
          <a:lstStyle/>
          <a:p>
            <a:r>
              <a:rPr lang="en-GB">
                <a:solidFill>
                  <a:schemeClr val="bg1"/>
                </a:solidFill>
              </a:rPr>
              <a:t>Difference in Policy and Practice around the world</a:t>
            </a:r>
          </a:p>
        </p:txBody>
      </p:sp>
      <p:sp>
        <p:nvSpPr>
          <p:cNvPr id="7" name="Rectangle 8">
            <a:extLst>
              <a:ext uri="{FF2B5EF4-FFF2-40B4-BE49-F238E27FC236}">
                <a16:creationId xmlns:a16="http://schemas.microsoft.com/office/drawing/2014/main" id="{04404762-CFE1-D0B1-3AFD-CBBCCF8212A9}"/>
              </a:ext>
            </a:extLst>
          </p:cNvPr>
          <p:cNvSpPr/>
          <p:nvPr/>
        </p:nvSpPr>
        <p:spPr>
          <a:xfrm>
            <a:off x="0" y="1218538"/>
            <a:ext cx="12191996" cy="162543"/>
          </a:xfrm>
          <a:prstGeom prst="rect">
            <a:avLst/>
          </a:prstGeom>
          <a:solidFill>
            <a:srgbClr val="E0005A"/>
          </a:solidFill>
          <a:ln w="19046" cap="flat">
            <a:solidFill>
              <a:srgbClr val="E0005A"/>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Aptos"/>
              <a:ea typeface="+mn-ea"/>
              <a:cs typeface="+mn-cs"/>
            </a:endParaRPr>
          </a:p>
        </p:txBody>
      </p:sp>
      <p:sp>
        <p:nvSpPr>
          <p:cNvPr id="8" name="TextBox 7">
            <a:extLst>
              <a:ext uri="{FF2B5EF4-FFF2-40B4-BE49-F238E27FC236}">
                <a16:creationId xmlns:a16="http://schemas.microsoft.com/office/drawing/2014/main" id="{915FB81A-2B2B-3406-3749-ECC382E7F035}"/>
              </a:ext>
            </a:extLst>
          </p:cNvPr>
          <p:cNvSpPr txBox="1"/>
          <p:nvPr/>
        </p:nvSpPr>
        <p:spPr>
          <a:xfrm>
            <a:off x="4591139" y="1710153"/>
            <a:ext cx="240085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a:solidFill>
                  <a:prstClr val="black"/>
                </a:solidFill>
                <a:latin typeface="Aptos" panose="02110004020202020204"/>
              </a:rPr>
              <a:t>Informal Social Work</a:t>
            </a:r>
            <a:endParaRPr kumimoji="0" lang="en-GB" sz="3200" b="1"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id="{DC81C3E0-9BF6-E3E8-EAC4-88BF1600F620}"/>
              </a:ext>
            </a:extLst>
          </p:cNvPr>
          <p:cNvSpPr txBox="1"/>
          <p:nvPr/>
        </p:nvSpPr>
        <p:spPr>
          <a:xfrm>
            <a:off x="-391692" y="2351782"/>
            <a:ext cx="479355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ptos" panose="02110004020202020204"/>
                <a:ea typeface="+mn-ea"/>
                <a:cs typeface="+mn-cs"/>
              </a:rPr>
              <a:t>Community development</a:t>
            </a:r>
          </a:p>
        </p:txBody>
      </p:sp>
      <p:sp>
        <p:nvSpPr>
          <p:cNvPr id="9" name="TextBox 8">
            <a:extLst>
              <a:ext uri="{FF2B5EF4-FFF2-40B4-BE49-F238E27FC236}">
                <a16:creationId xmlns:a16="http://schemas.microsoft.com/office/drawing/2014/main" id="{8A1986E5-CB05-583B-1927-7F068D84583C}"/>
              </a:ext>
            </a:extLst>
          </p:cNvPr>
          <p:cNvSpPr txBox="1"/>
          <p:nvPr/>
        </p:nvSpPr>
        <p:spPr>
          <a:xfrm>
            <a:off x="890445" y="5176513"/>
            <a:ext cx="251791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ptos" panose="02110004020202020204"/>
                <a:ea typeface="+mn-ea"/>
                <a:cs typeface="+mn-cs"/>
              </a:rPr>
              <a:t>No foster</a:t>
            </a:r>
            <a:r>
              <a:rPr lang="en-US" sz="3200" b="1">
                <a:solidFill>
                  <a:prstClr val="black"/>
                </a:solidFill>
                <a:latin typeface="Aptos" panose="02110004020202020204"/>
              </a:rPr>
              <a:t> care system</a:t>
            </a:r>
            <a:endParaRPr kumimoji="0" lang="en-GB" sz="3200" b="1"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1" name="Picture 10">
            <a:extLst>
              <a:ext uri="{FF2B5EF4-FFF2-40B4-BE49-F238E27FC236}">
                <a16:creationId xmlns:a16="http://schemas.microsoft.com/office/drawing/2014/main" id="{768401F1-FB62-92B9-0979-AD8755A44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308" y="6047306"/>
            <a:ext cx="1409700" cy="6286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861C4C6-2896-97DC-BA00-3F2C09F3C1FE}"/>
              </a:ext>
            </a:extLst>
          </p:cNvPr>
          <p:cNvSpPr txBox="1"/>
          <p:nvPr/>
        </p:nvSpPr>
        <p:spPr>
          <a:xfrm>
            <a:off x="5791568" y="3877974"/>
            <a:ext cx="479355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ptos" panose="02110004020202020204"/>
                <a:ea typeface="+mn-ea"/>
                <a:cs typeface="+mn-cs"/>
              </a:rPr>
              <a:t>Resource provision</a:t>
            </a:r>
          </a:p>
        </p:txBody>
      </p:sp>
      <p:sp>
        <p:nvSpPr>
          <p:cNvPr id="12" name="TextBox 11">
            <a:extLst>
              <a:ext uri="{FF2B5EF4-FFF2-40B4-BE49-F238E27FC236}">
                <a16:creationId xmlns:a16="http://schemas.microsoft.com/office/drawing/2014/main" id="{058BA03E-D0DB-29E0-42FF-53FCB3DECE96}"/>
              </a:ext>
            </a:extLst>
          </p:cNvPr>
          <p:cNvSpPr txBox="1"/>
          <p:nvPr/>
        </p:nvSpPr>
        <p:spPr>
          <a:xfrm>
            <a:off x="5007793" y="5668956"/>
            <a:ext cx="479355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a:solidFill>
                  <a:prstClr val="black"/>
                </a:solidFill>
                <a:latin typeface="Aptos" panose="02110004020202020204"/>
              </a:rPr>
              <a:t>Individual vs. Communal</a:t>
            </a:r>
            <a:endParaRPr kumimoji="0" lang="en-GB" sz="320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9CDD8867-8702-4C62-B575-34FFE693D850}"/>
              </a:ext>
            </a:extLst>
          </p:cNvPr>
          <p:cNvSpPr txBox="1"/>
          <p:nvPr/>
        </p:nvSpPr>
        <p:spPr>
          <a:xfrm>
            <a:off x="7812113" y="1610421"/>
            <a:ext cx="479355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a:solidFill>
                  <a:prstClr val="black"/>
                </a:solidFill>
                <a:latin typeface="Aptos" panose="02110004020202020204"/>
              </a:rPr>
              <a:t>Disaster relief/ Humanitarian aid</a:t>
            </a:r>
            <a:endParaRPr kumimoji="0" lang="en-GB" sz="3200" b="1"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803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5B6A5-578F-6176-4C1B-D44BD6051F0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FFAF283-49BF-2E9A-A1C8-B044D9CB4DE7}"/>
              </a:ext>
            </a:extLst>
          </p:cNvPr>
          <p:cNvSpPr>
            <a:spLocks noGrp="1"/>
          </p:cNvSpPr>
          <p:nvPr>
            <p:ph type="title"/>
          </p:nvPr>
        </p:nvSpPr>
        <p:spPr>
          <a:xfrm>
            <a:off x="-2028" y="-25753"/>
            <a:ext cx="12192000" cy="1325563"/>
          </a:xfrm>
          <a:prstGeom prst="rect">
            <a:avLst/>
          </a:prstGeom>
          <a:solidFill>
            <a:srgbClr val="572C52"/>
          </a:solidFill>
          <a:ln w="19046" cap="flat">
            <a:solidFill>
              <a:srgbClr val="572C52"/>
            </a:solidFill>
            <a:prstDash val="solid"/>
            <a:miter/>
          </a:ln>
        </p:spPr>
        <p:txBody>
          <a:bodyPr vert="horz" wrap="square" lIns="91440" tIns="45720" rIns="91440" bIns="45720" anchor="ctr" anchorCtr="1" compatLnSpc="1">
            <a:noAutofit/>
          </a:bodyPr>
          <a:lstStyle/>
          <a:p>
            <a:r>
              <a:rPr lang="en-GB">
                <a:solidFill>
                  <a:schemeClr val="bg1"/>
                </a:solidFill>
              </a:rPr>
              <a:t>Indigenous concepts</a:t>
            </a:r>
          </a:p>
        </p:txBody>
      </p:sp>
      <p:sp>
        <p:nvSpPr>
          <p:cNvPr id="7" name="Rectangle 8">
            <a:extLst>
              <a:ext uri="{FF2B5EF4-FFF2-40B4-BE49-F238E27FC236}">
                <a16:creationId xmlns:a16="http://schemas.microsoft.com/office/drawing/2014/main" id="{62078299-C910-3A98-2881-B1AF2A6497EE}"/>
              </a:ext>
            </a:extLst>
          </p:cNvPr>
          <p:cNvSpPr/>
          <p:nvPr/>
        </p:nvSpPr>
        <p:spPr>
          <a:xfrm>
            <a:off x="0" y="1218538"/>
            <a:ext cx="12191996" cy="162543"/>
          </a:xfrm>
          <a:prstGeom prst="rect">
            <a:avLst/>
          </a:prstGeom>
          <a:solidFill>
            <a:srgbClr val="E0005A"/>
          </a:solidFill>
          <a:ln w="19046" cap="flat">
            <a:solidFill>
              <a:srgbClr val="E0005A"/>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Aptos"/>
              <a:ea typeface="+mn-ea"/>
              <a:cs typeface="+mn-cs"/>
            </a:endParaRPr>
          </a:p>
        </p:txBody>
      </p:sp>
      <p:sp>
        <p:nvSpPr>
          <p:cNvPr id="2" name="TextBox 1">
            <a:extLst>
              <a:ext uri="{FF2B5EF4-FFF2-40B4-BE49-F238E27FC236}">
                <a16:creationId xmlns:a16="http://schemas.microsoft.com/office/drawing/2014/main" id="{B53C0293-D6B1-EA49-4672-CDA63FB6BC0A}"/>
              </a:ext>
            </a:extLst>
          </p:cNvPr>
          <p:cNvSpPr txBox="1"/>
          <p:nvPr/>
        </p:nvSpPr>
        <p:spPr>
          <a:xfrm>
            <a:off x="7145712" y="1821369"/>
            <a:ext cx="35569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ptos" panose="02110004020202020204"/>
                <a:ea typeface="+mn-ea"/>
                <a:cs typeface="+mn-cs"/>
              </a:rPr>
              <a:t>Elder’s wisdom</a:t>
            </a:r>
            <a:endParaRPr kumimoji="0" lang="en-GB" sz="3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2667203C-1E46-7846-2935-FAA76EBCD144}"/>
              </a:ext>
            </a:extLst>
          </p:cNvPr>
          <p:cNvSpPr txBox="1"/>
          <p:nvPr/>
        </p:nvSpPr>
        <p:spPr>
          <a:xfrm>
            <a:off x="8445703" y="4178524"/>
            <a:ext cx="286246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err="1">
                <a:ln>
                  <a:noFill/>
                </a:ln>
                <a:solidFill>
                  <a:prstClr val="black"/>
                </a:solidFill>
                <a:effectLst/>
                <a:uLnTx/>
                <a:uFillTx/>
                <a:latin typeface="Aptos" panose="02110004020202020204"/>
                <a:ea typeface="+mn-ea"/>
                <a:cs typeface="+mn-cs"/>
              </a:rPr>
              <a:t>Ikibiri</a:t>
            </a:r>
            <a:endParaRPr kumimoji="0" lang="en-GB" sz="3200" b="1"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C6040646-F093-D09C-AE62-567A6B4501DB}"/>
              </a:ext>
            </a:extLst>
          </p:cNvPr>
          <p:cNvSpPr txBox="1"/>
          <p:nvPr/>
        </p:nvSpPr>
        <p:spPr>
          <a:xfrm>
            <a:off x="617643" y="1918028"/>
            <a:ext cx="1743378"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a:solidFill>
                  <a:prstClr val="black"/>
                </a:solidFill>
                <a:latin typeface="Aptos" panose="02110004020202020204"/>
              </a:rPr>
              <a:t>Ubuntu</a:t>
            </a:r>
            <a:endParaRPr kumimoji="0" lang="en-GB" sz="3200" b="1"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1" name="Picture 10">
            <a:extLst>
              <a:ext uri="{FF2B5EF4-FFF2-40B4-BE49-F238E27FC236}">
                <a16:creationId xmlns:a16="http://schemas.microsoft.com/office/drawing/2014/main" id="{3E928D7C-638D-1EE1-37FA-ACEE97594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11" y="5872586"/>
            <a:ext cx="1409700" cy="6286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E94E391-6019-3488-AAA2-6F65AB16852A}"/>
              </a:ext>
            </a:extLst>
          </p:cNvPr>
          <p:cNvSpPr txBox="1"/>
          <p:nvPr/>
        </p:nvSpPr>
        <p:spPr>
          <a:xfrm>
            <a:off x="5394593" y="5040298"/>
            <a:ext cx="286246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a:solidFill>
                  <a:prstClr val="black"/>
                </a:solidFill>
                <a:latin typeface="Aptos" panose="02110004020202020204"/>
              </a:rPr>
              <a:t>Spirituality</a:t>
            </a:r>
            <a:endParaRPr kumimoji="0" lang="en-GB" sz="3200" b="1"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7BB2EB33-16C8-BF66-8A00-29BD881B047D}"/>
              </a:ext>
            </a:extLst>
          </p:cNvPr>
          <p:cNvSpPr txBox="1"/>
          <p:nvPr/>
        </p:nvSpPr>
        <p:spPr>
          <a:xfrm>
            <a:off x="1965811" y="3292334"/>
            <a:ext cx="359065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ptos" panose="02110004020202020204"/>
                <a:ea typeface="+mn-ea"/>
                <a:cs typeface="+mn-cs"/>
              </a:rPr>
              <a:t>Whanaungatanga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5130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405E2-DB72-55D7-222F-621E560B162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EF3A9F5-66A9-3AE8-F313-3AFF89027E52}"/>
              </a:ext>
            </a:extLst>
          </p:cNvPr>
          <p:cNvSpPr>
            <a:spLocks noGrp="1"/>
          </p:cNvSpPr>
          <p:nvPr>
            <p:ph type="title"/>
          </p:nvPr>
        </p:nvSpPr>
        <p:spPr>
          <a:xfrm>
            <a:off x="-2028" y="-25753"/>
            <a:ext cx="12192000" cy="1325563"/>
          </a:xfrm>
          <a:prstGeom prst="rect">
            <a:avLst/>
          </a:prstGeom>
          <a:solidFill>
            <a:srgbClr val="572C52"/>
          </a:solidFill>
          <a:ln w="19046" cap="flat">
            <a:solidFill>
              <a:srgbClr val="572C52"/>
            </a:solidFill>
            <a:prstDash val="solid"/>
            <a:miter/>
          </a:ln>
        </p:spPr>
        <p:txBody>
          <a:bodyPr vert="horz" wrap="square" lIns="91440" tIns="45720" rIns="91440" bIns="45720" anchor="ctr" anchorCtr="1" compatLnSpc="1">
            <a:noAutofit/>
          </a:bodyPr>
          <a:lstStyle/>
          <a:p>
            <a:r>
              <a:rPr lang="en-GB">
                <a:solidFill>
                  <a:schemeClr val="bg1"/>
                </a:solidFill>
              </a:rPr>
              <a:t>Timeframes</a:t>
            </a:r>
          </a:p>
        </p:txBody>
      </p:sp>
      <p:sp>
        <p:nvSpPr>
          <p:cNvPr id="7" name="Rectangle 8">
            <a:extLst>
              <a:ext uri="{FF2B5EF4-FFF2-40B4-BE49-F238E27FC236}">
                <a16:creationId xmlns:a16="http://schemas.microsoft.com/office/drawing/2014/main" id="{F4BB9653-86C3-86A3-52C7-087D0AA5613B}"/>
              </a:ext>
            </a:extLst>
          </p:cNvPr>
          <p:cNvSpPr/>
          <p:nvPr/>
        </p:nvSpPr>
        <p:spPr>
          <a:xfrm>
            <a:off x="0" y="1218538"/>
            <a:ext cx="12191996" cy="162543"/>
          </a:xfrm>
          <a:prstGeom prst="rect">
            <a:avLst/>
          </a:prstGeom>
          <a:solidFill>
            <a:srgbClr val="E0005A"/>
          </a:solidFill>
          <a:ln w="19046" cap="flat">
            <a:solidFill>
              <a:srgbClr val="E0005A"/>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Aptos"/>
              <a:ea typeface="+mn-ea"/>
              <a:cs typeface="+mn-cs"/>
            </a:endParaRPr>
          </a:p>
        </p:txBody>
      </p:sp>
      <p:sp>
        <p:nvSpPr>
          <p:cNvPr id="8" name="TextBox 7">
            <a:extLst>
              <a:ext uri="{FF2B5EF4-FFF2-40B4-BE49-F238E27FC236}">
                <a16:creationId xmlns:a16="http://schemas.microsoft.com/office/drawing/2014/main" id="{730C7CC3-585F-A261-9291-57A863689808}"/>
              </a:ext>
            </a:extLst>
          </p:cNvPr>
          <p:cNvSpPr txBox="1"/>
          <p:nvPr/>
        </p:nvSpPr>
        <p:spPr>
          <a:xfrm>
            <a:off x="699352" y="1785428"/>
            <a:ext cx="377988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ptos" panose="02110004020202020204"/>
                <a:ea typeface="+mn-ea"/>
                <a:cs typeface="+mn-cs"/>
              </a:rPr>
              <a:t>Religious holidays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id="{3E219F03-4311-ED33-8B36-5C03BE5E42CA}"/>
              </a:ext>
            </a:extLst>
          </p:cNvPr>
          <p:cNvSpPr txBox="1"/>
          <p:nvPr/>
        </p:nvSpPr>
        <p:spPr>
          <a:xfrm>
            <a:off x="7061381" y="2277871"/>
            <a:ext cx="610262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ptos" panose="02110004020202020204"/>
                <a:ea typeface="+mn-ea"/>
                <a:cs typeface="+mn-cs"/>
              </a:rPr>
              <a:t>Conflict</a:t>
            </a:r>
          </a:p>
        </p:txBody>
      </p:sp>
      <p:sp>
        <p:nvSpPr>
          <p:cNvPr id="2" name="TextBox 1">
            <a:extLst>
              <a:ext uri="{FF2B5EF4-FFF2-40B4-BE49-F238E27FC236}">
                <a16:creationId xmlns:a16="http://schemas.microsoft.com/office/drawing/2014/main" id="{89F52DA0-B149-8CD3-4A95-0B29F88FAED0}"/>
              </a:ext>
            </a:extLst>
          </p:cNvPr>
          <p:cNvSpPr txBox="1"/>
          <p:nvPr/>
        </p:nvSpPr>
        <p:spPr>
          <a:xfrm>
            <a:off x="4113762" y="5754918"/>
            <a:ext cx="25179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ptos" panose="02110004020202020204"/>
                <a:ea typeface="+mn-ea"/>
                <a:cs typeface="+mn-cs"/>
              </a:rPr>
              <a:t>Bureaucracy</a:t>
            </a:r>
            <a:endParaRPr kumimoji="0" lang="en-GB" sz="3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3692BBD1-B586-FB48-869B-601018123F5A}"/>
              </a:ext>
            </a:extLst>
          </p:cNvPr>
          <p:cNvSpPr txBox="1"/>
          <p:nvPr/>
        </p:nvSpPr>
        <p:spPr>
          <a:xfrm>
            <a:off x="-2028" y="3683696"/>
            <a:ext cx="2862469"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ptos" panose="02110004020202020204"/>
                <a:ea typeface="+mn-ea"/>
                <a:cs typeface="+mn-cs"/>
              </a:rPr>
              <a:t>Natural disasters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C6358E00-E85D-1E9F-8115-B40137C07AD2}"/>
              </a:ext>
            </a:extLst>
          </p:cNvPr>
          <p:cNvSpPr txBox="1"/>
          <p:nvPr/>
        </p:nvSpPr>
        <p:spPr>
          <a:xfrm>
            <a:off x="9859617" y="4247831"/>
            <a:ext cx="2517913"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ptos" panose="02110004020202020204"/>
                <a:ea typeface="+mn-ea"/>
                <a:cs typeface="+mn-cs"/>
              </a:rPr>
              <a:t>Working patterns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863455DB-F6F5-AB96-C5CC-54012ACB39CB}"/>
              </a:ext>
            </a:extLst>
          </p:cNvPr>
          <p:cNvSpPr txBox="1"/>
          <p:nvPr/>
        </p:nvSpPr>
        <p:spPr>
          <a:xfrm>
            <a:off x="5101072" y="3016629"/>
            <a:ext cx="251791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ptos" panose="02110004020202020204"/>
                <a:ea typeface="+mn-ea"/>
                <a:cs typeface="+mn-cs"/>
              </a:rPr>
              <a:t>Travel distances</a:t>
            </a:r>
            <a:endParaRPr kumimoji="0" lang="en-GB" sz="3200" b="1"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1" name="Picture 10">
            <a:extLst>
              <a:ext uri="{FF2B5EF4-FFF2-40B4-BE49-F238E27FC236}">
                <a16:creationId xmlns:a16="http://schemas.microsoft.com/office/drawing/2014/main" id="{E2F9426C-D288-CB77-3FA4-74431A3B7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308" y="6047306"/>
            <a:ext cx="1409700"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812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887DF5-6C81-9A85-C05B-D03AE71D707E}"/>
              </a:ext>
            </a:extLst>
          </p:cNvPr>
          <p:cNvSpPr>
            <a:spLocks noGrp="1"/>
          </p:cNvSpPr>
          <p:nvPr>
            <p:ph type="title"/>
          </p:nvPr>
        </p:nvSpPr>
        <p:spPr>
          <a:xfrm>
            <a:off x="-2028" y="-25753"/>
            <a:ext cx="12192000" cy="1325563"/>
          </a:xfrm>
          <a:prstGeom prst="rect">
            <a:avLst/>
          </a:prstGeom>
          <a:solidFill>
            <a:srgbClr val="572C52"/>
          </a:solidFill>
          <a:ln w="19046" cap="flat">
            <a:solidFill>
              <a:srgbClr val="572C52"/>
            </a:solidFill>
            <a:prstDash val="solid"/>
            <a:miter/>
          </a:ln>
        </p:spPr>
        <p:txBody>
          <a:bodyPr vert="horz" wrap="square" lIns="91440" tIns="45720" rIns="91440" bIns="45720" anchor="ctr" anchorCtr="1" compatLnSpc="1">
            <a:noAutofit/>
          </a:bodyPr>
          <a:lstStyle/>
          <a:p>
            <a:r>
              <a:rPr lang="en-GB">
                <a:solidFill>
                  <a:schemeClr val="bg1"/>
                </a:solidFill>
              </a:rPr>
              <a:t>Communication</a:t>
            </a:r>
          </a:p>
        </p:txBody>
      </p:sp>
      <p:sp>
        <p:nvSpPr>
          <p:cNvPr id="7" name="Rectangle 8">
            <a:extLst>
              <a:ext uri="{FF2B5EF4-FFF2-40B4-BE49-F238E27FC236}">
                <a16:creationId xmlns:a16="http://schemas.microsoft.com/office/drawing/2014/main" id="{04404762-CFE1-D0B1-3AFD-CBBCCF8212A9}"/>
              </a:ext>
            </a:extLst>
          </p:cNvPr>
          <p:cNvSpPr/>
          <p:nvPr/>
        </p:nvSpPr>
        <p:spPr>
          <a:xfrm>
            <a:off x="0" y="1218538"/>
            <a:ext cx="12191996" cy="162543"/>
          </a:xfrm>
          <a:prstGeom prst="rect">
            <a:avLst/>
          </a:prstGeom>
          <a:solidFill>
            <a:srgbClr val="E0005A"/>
          </a:solidFill>
          <a:ln w="19046" cap="flat">
            <a:solidFill>
              <a:srgbClr val="E0005A"/>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Aptos"/>
              <a:ea typeface="+mn-ea"/>
              <a:cs typeface="+mn-cs"/>
            </a:endParaRPr>
          </a:p>
        </p:txBody>
      </p:sp>
      <p:sp>
        <p:nvSpPr>
          <p:cNvPr id="18" name="TextBox 17">
            <a:extLst>
              <a:ext uri="{FF2B5EF4-FFF2-40B4-BE49-F238E27FC236}">
                <a16:creationId xmlns:a16="http://schemas.microsoft.com/office/drawing/2014/main" id="{A839C5F7-940C-4D8B-FB73-0149D4925587}"/>
              </a:ext>
            </a:extLst>
          </p:cNvPr>
          <p:cNvSpPr txBox="1"/>
          <p:nvPr/>
        </p:nvSpPr>
        <p:spPr>
          <a:xfrm>
            <a:off x="7423985" y="5443267"/>
            <a:ext cx="610262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ptos" panose="02110004020202020204"/>
                <a:ea typeface="+mn-ea"/>
                <a:cs typeface="+mn-cs"/>
              </a:rPr>
              <a:t>Acronyms</a:t>
            </a:r>
            <a:endParaRPr kumimoji="0" lang="en-GB" sz="3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TextBox 19">
            <a:extLst>
              <a:ext uri="{FF2B5EF4-FFF2-40B4-BE49-F238E27FC236}">
                <a16:creationId xmlns:a16="http://schemas.microsoft.com/office/drawing/2014/main" id="{786E5DAD-221D-5E81-5383-7408725B39B3}"/>
              </a:ext>
            </a:extLst>
          </p:cNvPr>
          <p:cNvSpPr txBox="1"/>
          <p:nvPr/>
        </p:nvSpPr>
        <p:spPr>
          <a:xfrm>
            <a:off x="581919" y="4644917"/>
            <a:ext cx="610262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ptos" panose="02110004020202020204"/>
                <a:ea typeface="+mn-ea"/>
                <a:cs typeface="+mn-cs"/>
              </a:rPr>
              <a:t>Time difference</a:t>
            </a:r>
            <a:endParaRPr kumimoji="0" lang="en-GB" sz="320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TextBox 21">
            <a:extLst>
              <a:ext uri="{FF2B5EF4-FFF2-40B4-BE49-F238E27FC236}">
                <a16:creationId xmlns:a16="http://schemas.microsoft.com/office/drawing/2014/main" id="{98D556A8-90E2-3FCD-4CB5-AEE2428FBB30}"/>
              </a:ext>
            </a:extLst>
          </p:cNvPr>
          <p:cNvSpPr txBox="1"/>
          <p:nvPr/>
        </p:nvSpPr>
        <p:spPr>
          <a:xfrm>
            <a:off x="-565141" y="2346952"/>
            <a:ext cx="610262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ptos" panose="02110004020202020204"/>
                <a:ea typeface="+mn-ea"/>
                <a:cs typeface="+mn-cs"/>
              </a:rPr>
              <a:t>Language</a:t>
            </a:r>
          </a:p>
        </p:txBody>
      </p:sp>
      <p:sp>
        <p:nvSpPr>
          <p:cNvPr id="24" name="TextBox 23">
            <a:extLst>
              <a:ext uri="{FF2B5EF4-FFF2-40B4-BE49-F238E27FC236}">
                <a16:creationId xmlns:a16="http://schemas.microsoft.com/office/drawing/2014/main" id="{F95F8DCB-3EB9-32CB-5C53-102B46409B7C}"/>
              </a:ext>
            </a:extLst>
          </p:cNvPr>
          <p:cNvSpPr txBox="1"/>
          <p:nvPr/>
        </p:nvSpPr>
        <p:spPr>
          <a:xfrm>
            <a:off x="6093972" y="2559689"/>
            <a:ext cx="3760304"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ptos" panose="02110004020202020204"/>
                <a:ea typeface="+mn-ea"/>
                <a:cs typeface="+mn-cs"/>
              </a:rPr>
              <a:t>Unfamiliar social work concepts</a:t>
            </a:r>
          </a:p>
        </p:txBody>
      </p:sp>
      <p:pic>
        <p:nvPicPr>
          <p:cNvPr id="25" name="Picture 24">
            <a:extLst>
              <a:ext uri="{FF2B5EF4-FFF2-40B4-BE49-F238E27FC236}">
                <a16:creationId xmlns:a16="http://schemas.microsoft.com/office/drawing/2014/main" id="{F9C202B0-5C20-609B-543E-350096799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19" y="5863746"/>
            <a:ext cx="1409700"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279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Graphic 71" descr="Question Mark with solid fill">
            <a:extLst>
              <a:ext uri="{FF2B5EF4-FFF2-40B4-BE49-F238E27FC236}">
                <a16:creationId xmlns:a16="http://schemas.microsoft.com/office/drawing/2014/main" id="{79369B5A-1E56-4AB3-7E23-36B5CE7177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30427" y="1328050"/>
            <a:ext cx="914400" cy="914400"/>
          </a:xfrm>
          <a:prstGeom prst="rect">
            <a:avLst/>
          </a:prstGeom>
        </p:spPr>
      </p:pic>
      <p:pic>
        <p:nvPicPr>
          <p:cNvPr id="74" name="Graphic 73" descr="Question Mark with solid fill">
            <a:extLst>
              <a:ext uri="{FF2B5EF4-FFF2-40B4-BE49-F238E27FC236}">
                <a16:creationId xmlns:a16="http://schemas.microsoft.com/office/drawing/2014/main" id="{44EE1A3A-27B4-A621-14D1-5634D60772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8179" y="1365501"/>
            <a:ext cx="914400" cy="914400"/>
          </a:xfrm>
          <a:prstGeom prst="rect">
            <a:avLst/>
          </a:prstGeom>
        </p:spPr>
      </p:pic>
      <p:pic>
        <p:nvPicPr>
          <p:cNvPr id="67" name="Graphic 66" descr="Question Mark with solid fill">
            <a:extLst>
              <a:ext uri="{FF2B5EF4-FFF2-40B4-BE49-F238E27FC236}">
                <a16:creationId xmlns:a16="http://schemas.microsoft.com/office/drawing/2014/main" id="{E1EE4511-4AC5-FFD5-3E8B-256223485F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6339" y="1056941"/>
            <a:ext cx="914400" cy="914400"/>
          </a:xfrm>
          <a:prstGeom prst="rect">
            <a:avLst/>
          </a:prstGeom>
        </p:spPr>
      </p:pic>
      <p:pic>
        <p:nvPicPr>
          <p:cNvPr id="73" name="Graphic 72" descr="Question Mark with solid fill">
            <a:extLst>
              <a:ext uri="{FF2B5EF4-FFF2-40B4-BE49-F238E27FC236}">
                <a16:creationId xmlns:a16="http://schemas.microsoft.com/office/drawing/2014/main" id="{EC638A4B-EF1C-9CA9-834F-F23AC11C3C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9521" y="1785250"/>
            <a:ext cx="914400" cy="914400"/>
          </a:xfrm>
          <a:prstGeom prst="rect">
            <a:avLst/>
          </a:prstGeom>
        </p:spPr>
      </p:pic>
      <p:pic>
        <p:nvPicPr>
          <p:cNvPr id="76" name="Graphic 75" descr="Question Mark with solid fill">
            <a:extLst>
              <a:ext uri="{FF2B5EF4-FFF2-40B4-BE49-F238E27FC236}">
                <a16:creationId xmlns:a16="http://schemas.microsoft.com/office/drawing/2014/main" id="{91FC8DC7-18B3-E8F0-FCBB-916900D347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02648" y="4391081"/>
            <a:ext cx="914400" cy="914400"/>
          </a:xfrm>
          <a:prstGeom prst="rect">
            <a:avLst/>
          </a:prstGeom>
        </p:spPr>
      </p:pic>
      <p:pic>
        <p:nvPicPr>
          <p:cNvPr id="79" name="Graphic 78" descr="Question Mark with solid fill">
            <a:extLst>
              <a:ext uri="{FF2B5EF4-FFF2-40B4-BE49-F238E27FC236}">
                <a16:creationId xmlns:a16="http://schemas.microsoft.com/office/drawing/2014/main" id="{8D366CEA-231C-6E92-02E1-825CC9242D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1234" y="5181174"/>
            <a:ext cx="914400" cy="914400"/>
          </a:xfrm>
          <a:prstGeom prst="rect">
            <a:avLst/>
          </a:prstGeom>
        </p:spPr>
      </p:pic>
      <p:pic>
        <p:nvPicPr>
          <p:cNvPr id="69" name="Graphic 68" descr="Question Mark with solid fill">
            <a:extLst>
              <a:ext uri="{FF2B5EF4-FFF2-40B4-BE49-F238E27FC236}">
                <a16:creationId xmlns:a16="http://schemas.microsoft.com/office/drawing/2014/main" id="{8E9696B7-9135-7FBA-62D8-5115C01476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83405" y="5860431"/>
            <a:ext cx="914400" cy="914400"/>
          </a:xfrm>
          <a:prstGeom prst="rect">
            <a:avLst/>
          </a:prstGeom>
        </p:spPr>
      </p:pic>
      <p:pic>
        <p:nvPicPr>
          <p:cNvPr id="70" name="Graphic 69" descr="Question Mark with solid fill">
            <a:extLst>
              <a:ext uri="{FF2B5EF4-FFF2-40B4-BE49-F238E27FC236}">
                <a16:creationId xmlns:a16="http://schemas.microsoft.com/office/drawing/2014/main" id="{194C74C1-8A2E-1A18-4052-1E87128A2C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5781" y="2449066"/>
            <a:ext cx="914400" cy="914400"/>
          </a:xfrm>
          <a:prstGeom prst="rect">
            <a:avLst/>
          </a:prstGeom>
        </p:spPr>
      </p:pic>
      <p:pic>
        <p:nvPicPr>
          <p:cNvPr id="71" name="Graphic 70" descr="Question Mark with solid fill">
            <a:extLst>
              <a:ext uri="{FF2B5EF4-FFF2-40B4-BE49-F238E27FC236}">
                <a16:creationId xmlns:a16="http://schemas.microsoft.com/office/drawing/2014/main" id="{CD874F93-6426-88A2-5B85-57D3D49185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4880" y="1685238"/>
            <a:ext cx="914400" cy="914400"/>
          </a:xfrm>
          <a:prstGeom prst="rect">
            <a:avLst/>
          </a:prstGeom>
        </p:spPr>
      </p:pic>
      <p:pic>
        <p:nvPicPr>
          <p:cNvPr id="62" name="Graphic 61" descr="Question Mark with solid fill">
            <a:extLst>
              <a:ext uri="{FF2B5EF4-FFF2-40B4-BE49-F238E27FC236}">
                <a16:creationId xmlns:a16="http://schemas.microsoft.com/office/drawing/2014/main" id="{0791766F-A742-D7EC-D01D-B2AC3D33CE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91393" y="3377605"/>
            <a:ext cx="914400" cy="914400"/>
          </a:xfrm>
          <a:prstGeom prst="rect">
            <a:avLst/>
          </a:prstGeom>
        </p:spPr>
      </p:pic>
      <p:pic>
        <p:nvPicPr>
          <p:cNvPr id="63" name="Graphic 62" descr="Question Mark with solid fill">
            <a:extLst>
              <a:ext uri="{FF2B5EF4-FFF2-40B4-BE49-F238E27FC236}">
                <a16:creationId xmlns:a16="http://schemas.microsoft.com/office/drawing/2014/main" id="{1BC52618-B995-2F4B-4116-BDADCE7487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4976" y="5251118"/>
            <a:ext cx="914400" cy="914400"/>
          </a:xfrm>
          <a:prstGeom prst="rect">
            <a:avLst/>
          </a:prstGeom>
        </p:spPr>
      </p:pic>
      <p:pic>
        <p:nvPicPr>
          <p:cNvPr id="64" name="Graphic 63" descr="Question Mark with solid fill">
            <a:extLst>
              <a:ext uri="{FF2B5EF4-FFF2-40B4-BE49-F238E27FC236}">
                <a16:creationId xmlns:a16="http://schemas.microsoft.com/office/drawing/2014/main" id="{E020ECA1-381D-6815-0294-877D43C694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3922" y="4497426"/>
            <a:ext cx="914400" cy="914400"/>
          </a:xfrm>
          <a:prstGeom prst="rect">
            <a:avLst/>
          </a:prstGeom>
        </p:spPr>
      </p:pic>
      <p:pic>
        <p:nvPicPr>
          <p:cNvPr id="66" name="Graphic 65" descr="Question Mark with solid fill">
            <a:extLst>
              <a:ext uri="{FF2B5EF4-FFF2-40B4-BE49-F238E27FC236}">
                <a16:creationId xmlns:a16="http://schemas.microsoft.com/office/drawing/2014/main" id="{26E38564-B384-2FE0-29AD-9051C55FBC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4469" y="2283419"/>
            <a:ext cx="914400" cy="914400"/>
          </a:xfrm>
          <a:prstGeom prst="rect">
            <a:avLst/>
          </a:prstGeom>
        </p:spPr>
      </p:pic>
      <p:pic>
        <p:nvPicPr>
          <p:cNvPr id="56" name="Graphic 55" descr="Question Mark with solid fill">
            <a:extLst>
              <a:ext uri="{FF2B5EF4-FFF2-40B4-BE49-F238E27FC236}">
                <a16:creationId xmlns:a16="http://schemas.microsoft.com/office/drawing/2014/main" id="{7AE08440-420D-AC2D-A7E3-788552AF5E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712" y="2766204"/>
            <a:ext cx="914400" cy="914400"/>
          </a:xfrm>
          <a:prstGeom prst="rect">
            <a:avLst/>
          </a:prstGeom>
        </p:spPr>
      </p:pic>
      <p:pic>
        <p:nvPicPr>
          <p:cNvPr id="60" name="Graphic 59" descr="Question Mark with solid fill">
            <a:extLst>
              <a:ext uri="{FF2B5EF4-FFF2-40B4-BE49-F238E27FC236}">
                <a16:creationId xmlns:a16="http://schemas.microsoft.com/office/drawing/2014/main" id="{CA116D1A-1E0B-2736-48F5-C783064CDD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5958" y="5802546"/>
            <a:ext cx="914400" cy="914400"/>
          </a:xfrm>
          <a:prstGeom prst="rect">
            <a:avLst/>
          </a:prstGeom>
        </p:spPr>
      </p:pic>
      <p:pic>
        <p:nvPicPr>
          <p:cNvPr id="61" name="Graphic 60" descr="Question Mark with solid fill">
            <a:extLst>
              <a:ext uri="{FF2B5EF4-FFF2-40B4-BE49-F238E27FC236}">
                <a16:creationId xmlns:a16="http://schemas.microsoft.com/office/drawing/2014/main" id="{6800E7AE-CC52-7713-330C-66F68269B8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64302" y="4292005"/>
            <a:ext cx="914400" cy="914400"/>
          </a:xfrm>
          <a:prstGeom prst="rect">
            <a:avLst/>
          </a:prstGeom>
        </p:spPr>
      </p:pic>
      <p:pic>
        <p:nvPicPr>
          <p:cNvPr id="57" name="Graphic 56" descr="Question Mark with solid fill">
            <a:extLst>
              <a:ext uri="{FF2B5EF4-FFF2-40B4-BE49-F238E27FC236}">
                <a16:creationId xmlns:a16="http://schemas.microsoft.com/office/drawing/2014/main" id="{FBA21A6E-03F2-A9E1-33CA-62C70AADA2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2681" y="3437368"/>
            <a:ext cx="914400" cy="914400"/>
          </a:xfrm>
          <a:prstGeom prst="rect">
            <a:avLst/>
          </a:prstGeom>
        </p:spPr>
      </p:pic>
      <p:pic>
        <p:nvPicPr>
          <p:cNvPr id="58" name="Graphic 57" descr="Question Mark with solid fill">
            <a:extLst>
              <a:ext uri="{FF2B5EF4-FFF2-40B4-BE49-F238E27FC236}">
                <a16:creationId xmlns:a16="http://schemas.microsoft.com/office/drawing/2014/main" id="{855EFD42-8DA5-4B7E-A288-939EAA1FAC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55262" y="5263201"/>
            <a:ext cx="914400" cy="914400"/>
          </a:xfrm>
          <a:prstGeom prst="rect">
            <a:avLst/>
          </a:prstGeom>
        </p:spPr>
      </p:pic>
      <p:sp>
        <p:nvSpPr>
          <p:cNvPr id="2" name="Rectangle 5">
            <a:extLst>
              <a:ext uri="{FF2B5EF4-FFF2-40B4-BE49-F238E27FC236}">
                <a16:creationId xmlns:a16="http://schemas.microsoft.com/office/drawing/2014/main" id="{67D89DAF-0166-3C9B-943C-BA6C13CBB70E}"/>
              </a:ext>
            </a:extLst>
          </p:cNvPr>
          <p:cNvSpPr txBox="1">
            <a:spLocks noGrp="1"/>
          </p:cNvSpPr>
          <p:nvPr>
            <p:ph type="title"/>
          </p:nvPr>
        </p:nvSpPr>
        <p:spPr>
          <a:xfrm>
            <a:off x="-2029" y="-25749"/>
            <a:ext cx="12191996" cy="1325559"/>
          </a:xfrm>
          <a:solidFill>
            <a:srgbClr val="572C52"/>
          </a:solidFill>
          <a:ln w="19046" cap="flat">
            <a:solidFill>
              <a:srgbClr val="572C52"/>
            </a:solidFill>
            <a:prstDash val="solid"/>
            <a:miter/>
          </a:ln>
        </p:spPr>
        <p:txBody>
          <a:bodyPr anchorCtr="1">
            <a:noAutofit/>
          </a:bodyPr>
          <a:lstStyle/>
          <a:p>
            <a:pPr lvl="0"/>
            <a:r>
              <a:rPr lang="en-US">
                <a:solidFill>
                  <a:srgbClr val="FFFFFF"/>
                </a:solidFill>
              </a:rPr>
              <a:t>Acronyms</a:t>
            </a:r>
            <a:endParaRPr lang="en-GB">
              <a:solidFill>
                <a:srgbClr val="FFFFFF"/>
              </a:solidFill>
            </a:endParaRPr>
          </a:p>
        </p:txBody>
      </p:sp>
      <p:sp>
        <p:nvSpPr>
          <p:cNvPr id="3" name="Rectangle 8">
            <a:extLst>
              <a:ext uri="{FF2B5EF4-FFF2-40B4-BE49-F238E27FC236}">
                <a16:creationId xmlns:a16="http://schemas.microsoft.com/office/drawing/2014/main" id="{E33D160C-5338-A54B-A80A-316B5F56B24B}"/>
              </a:ext>
            </a:extLst>
          </p:cNvPr>
          <p:cNvSpPr/>
          <p:nvPr/>
        </p:nvSpPr>
        <p:spPr>
          <a:xfrm>
            <a:off x="0" y="1312959"/>
            <a:ext cx="12189966" cy="155630"/>
          </a:xfrm>
          <a:prstGeom prst="rect">
            <a:avLst/>
          </a:prstGeom>
          <a:solidFill>
            <a:srgbClr val="E0005A"/>
          </a:solidFill>
          <a:ln w="19046" cap="flat">
            <a:solidFill>
              <a:srgbClr val="E0005A"/>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Aptos"/>
              <a:ea typeface="+mn-ea"/>
              <a:cs typeface="+mn-cs"/>
            </a:endParaRPr>
          </a:p>
        </p:txBody>
      </p:sp>
      <p:sp>
        <p:nvSpPr>
          <p:cNvPr id="35" name="TextBox 34">
            <a:extLst>
              <a:ext uri="{FF2B5EF4-FFF2-40B4-BE49-F238E27FC236}">
                <a16:creationId xmlns:a16="http://schemas.microsoft.com/office/drawing/2014/main" id="{BF834168-D664-8931-EDE3-8C9251AD1FC1}"/>
              </a:ext>
            </a:extLst>
          </p:cNvPr>
          <p:cNvSpPr txBox="1"/>
          <p:nvPr/>
        </p:nvSpPr>
        <p:spPr>
          <a:xfrm>
            <a:off x="1159574" y="1971548"/>
            <a:ext cx="9861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SEND</a:t>
            </a:r>
          </a:p>
        </p:txBody>
      </p:sp>
      <p:sp>
        <p:nvSpPr>
          <p:cNvPr id="36" name="TextBox 35">
            <a:extLst>
              <a:ext uri="{FF2B5EF4-FFF2-40B4-BE49-F238E27FC236}">
                <a16:creationId xmlns:a16="http://schemas.microsoft.com/office/drawing/2014/main" id="{D16C0329-D9A1-A81B-DF08-8CAF28CC1E41}"/>
              </a:ext>
            </a:extLst>
          </p:cNvPr>
          <p:cNvSpPr txBox="1"/>
          <p:nvPr/>
        </p:nvSpPr>
        <p:spPr>
          <a:xfrm>
            <a:off x="2617575" y="3396467"/>
            <a:ext cx="12775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MARAC</a:t>
            </a:r>
          </a:p>
        </p:txBody>
      </p:sp>
      <p:sp>
        <p:nvSpPr>
          <p:cNvPr id="37" name="TextBox 36">
            <a:extLst>
              <a:ext uri="{FF2B5EF4-FFF2-40B4-BE49-F238E27FC236}">
                <a16:creationId xmlns:a16="http://schemas.microsoft.com/office/drawing/2014/main" id="{F274FAE3-1103-40D5-CAB6-9274E50AB854}"/>
              </a:ext>
            </a:extLst>
          </p:cNvPr>
          <p:cNvSpPr txBox="1"/>
          <p:nvPr/>
        </p:nvSpPr>
        <p:spPr>
          <a:xfrm>
            <a:off x="4304826" y="2520933"/>
            <a:ext cx="74828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PLO</a:t>
            </a:r>
          </a:p>
        </p:txBody>
      </p:sp>
      <p:sp>
        <p:nvSpPr>
          <p:cNvPr id="38" name="TextBox 37">
            <a:extLst>
              <a:ext uri="{FF2B5EF4-FFF2-40B4-BE49-F238E27FC236}">
                <a16:creationId xmlns:a16="http://schemas.microsoft.com/office/drawing/2014/main" id="{C700BB64-7445-CF69-24BC-F766DEF8C630}"/>
              </a:ext>
            </a:extLst>
          </p:cNvPr>
          <p:cNvSpPr txBox="1"/>
          <p:nvPr/>
        </p:nvSpPr>
        <p:spPr>
          <a:xfrm>
            <a:off x="6691346" y="2291864"/>
            <a:ext cx="13520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MMR</a:t>
            </a: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 </a:t>
            </a: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booster</a:t>
            </a:r>
          </a:p>
        </p:txBody>
      </p:sp>
      <p:sp>
        <p:nvSpPr>
          <p:cNvPr id="39" name="TextBox 38">
            <a:extLst>
              <a:ext uri="{FF2B5EF4-FFF2-40B4-BE49-F238E27FC236}">
                <a16:creationId xmlns:a16="http://schemas.microsoft.com/office/drawing/2014/main" id="{CE150C23-00CC-D924-C84C-167C96ABD5B9}"/>
              </a:ext>
            </a:extLst>
          </p:cNvPr>
          <p:cNvSpPr txBox="1"/>
          <p:nvPr/>
        </p:nvSpPr>
        <p:spPr>
          <a:xfrm>
            <a:off x="5767082" y="3413441"/>
            <a:ext cx="9861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SGO</a:t>
            </a:r>
          </a:p>
        </p:txBody>
      </p:sp>
      <p:sp>
        <p:nvSpPr>
          <p:cNvPr id="40" name="TextBox 39">
            <a:extLst>
              <a:ext uri="{FF2B5EF4-FFF2-40B4-BE49-F238E27FC236}">
                <a16:creationId xmlns:a16="http://schemas.microsoft.com/office/drawing/2014/main" id="{8A6FCB56-BC46-A91B-DA45-7055DD87011C}"/>
              </a:ext>
            </a:extLst>
          </p:cNvPr>
          <p:cNvSpPr txBox="1"/>
          <p:nvPr/>
        </p:nvSpPr>
        <p:spPr>
          <a:xfrm>
            <a:off x="841025" y="3706924"/>
            <a:ext cx="14313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Police MERLIN</a:t>
            </a:r>
          </a:p>
        </p:txBody>
      </p:sp>
      <p:sp>
        <p:nvSpPr>
          <p:cNvPr id="41" name="TextBox 40">
            <a:extLst>
              <a:ext uri="{FF2B5EF4-FFF2-40B4-BE49-F238E27FC236}">
                <a16:creationId xmlns:a16="http://schemas.microsoft.com/office/drawing/2014/main" id="{87D3C095-E3CF-4092-0251-EDBED0F346B4}"/>
              </a:ext>
            </a:extLst>
          </p:cNvPr>
          <p:cNvSpPr txBox="1"/>
          <p:nvPr/>
        </p:nvSpPr>
        <p:spPr>
          <a:xfrm>
            <a:off x="1525222" y="5411826"/>
            <a:ext cx="9888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SWET</a:t>
            </a:r>
          </a:p>
        </p:txBody>
      </p:sp>
      <p:sp>
        <p:nvSpPr>
          <p:cNvPr id="42" name="TextBox 41">
            <a:extLst>
              <a:ext uri="{FF2B5EF4-FFF2-40B4-BE49-F238E27FC236}">
                <a16:creationId xmlns:a16="http://schemas.microsoft.com/office/drawing/2014/main" id="{46BC269F-D4ED-C49D-9578-9955686C15DB}"/>
              </a:ext>
            </a:extLst>
          </p:cNvPr>
          <p:cNvSpPr txBox="1"/>
          <p:nvPr/>
        </p:nvSpPr>
        <p:spPr>
          <a:xfrm>
            <a:off x="2998983" y="4667514"/>
            <a:ext cx="58727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DA</a:t>
            </a:r>
          </a:p>
        </p:txBody>
      </p:sp>
      <p:sp>
        <p:nvSpPr>
          <p:cNvPr id="43" name="TextBox 42">
            <a:extLst>
              <a:ext uri="{FF2B5EF4-FFF2-40B4-BE49-F238E27FC236}">
                <a16:creationId xmlns:a16="http://schemas.microsoft.com/office/drawing/2014/main" id="{28D91334-7409-0F9A-2EDD-FC06084C494B}"/>
              </a:ext>
            </a:extLst>
          </p:cNvPr>
          <p:cNvSpPr txBox="1"/>
          <p:nvPr/>
        </p:nvSpPr>
        <p:spPr>
          <a:xfrm>
            <a:off x="4187281" y="3925081"/>
            <a:ext cx="13197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CAMHS</a:t>
            </a:r>
          </a:p>
        </p:txBody>
      </p:sp>
      <p:sp>
        <p:nvSpPr>
          <p:cNvPr id="44" name="TextBox 43">
            <a:extLst>
              <a:ext uri="{FF2B5EF4-FFF2-40B4-BE49-F238E27FC236}">
                <a16:creationId xmlns:a16="http://schemas.microsoft.com/office/drawing/2014/main" id="{CF8E3C8A-800F-5F62-7F99-F8DACFD7777F}"/>
              </a:ext>
            </a:extLst>
          </p:cNvPr>
          <p:cNvSpPr txBox="1"/>
          <p:nvPr/>
        </p:nvSpPr>
        <p:spPr>
          <a:xfrm>
            <a:off x="5578579" y="4697121"/>
            <a:ext cx="844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ICO</a:t>
            </a:r>
          </a:p>
        </p:txBody>
      </p:sp>
      <p:sp>
        <p:nvSpPr>
          <p:cNvPr id="45" name="TextBox 44">
            <a:extLst>
              <a:ext uri="{FF2B5EF4-FFF2-40B4-BE49-F238E27FC236}">
                <a16:creationId xmlns:a16="http://schemas.microsoft.com/office/drawing/2014/main" id="{F024BB05-288C-8E0B-AB88-4F21FE3645B0}"/>
              </a:ext>
            </a:extLst>
          </p:cNvPr>
          <p:cNvSpPr txBox="1"/>
          <p:nvPr/>
        </p:nvSpPr>
        <p:spPr>
          <a:xfrm>
            <a:off x="8504261" y="3165635"/>
            <a:ext cx="7152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CIN</a:t>
            </a:r>
          </a:p>
        </p:txBody>
      </p:sp>
      <p:sp>
        <p:nvSpPr>
          <p:cNvPr id="46" name="TextBox 45">
            <a:extLst>
              <a:ext uri="{FF2B5EF4-FFF2-40B4-BE49-F238E27FC236}">
                <a16:creationId xmlns:a16="http://schemas.microsoft.com/office/drawing/2014/main" id="{ADF14622-0437-4332-E9F2-0D4355C9395F}"/>
              </a:ext>
            </a:extLst>
          </p:cNvPr>
          <p:cNvSpPr txBox="1"/>
          <p:nvPr/>
        </p:nvSpPr>
        <p:spPr>
          <a:xfrm>
            <a:off x="7323802" y="4120856"/>
            <a:ext cx="58862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CP</a:t>
            </a:r>
          </a:p>
        </p:txBody>
      </p:sp>
      <p:sp>
        <p:nvSpPr>
          <p:cNvPr id="48" name="TextBox 47">
            <a:extLst>
              <a:ext uri="{FF2B5EF4-FFF2-40B4-BE49-F238E27FC236}">
                <a16:creationId xmlns:a16="http://schemas.microsoft.com/office/drawing/2014/main" id="{09DFAF03-EAEE-0885-E09E-0FCA86F38AFB}"/>
              </a:ext>
            </a:extLst>
          </p:cNvPr>
          <p:cNvSpPr txBox="1"/>
          <p:nvPr/>
        </p:nvSpPr>
        <p:spPr>
          <a:xfrm>
            <a:off x="7085662" y="5398766"/>
            <a:ext cx="7547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NFA</a:t>
            </a:r>
          </a:p>
        </p:txBody>
      </p:sp>
      <p:sp>
        <p:nvSpPr>
          <p:cNvPr id="49" name="TextBox 48">
            <a:extLst>
              <a:ext uri="{FF2B5EF4-FFF2-40B4-BE49-F238E27FC236}">
                <a16:creationId xmlns:a16="http://schemas.microsoft.com/office/drawing/2014/main" id="{CE0396DC-1D72-4D4E-5806-2AFFCF7BFE1B}"/>
              </a:ext>
            </a:extLst>
          </p:cNvPr>
          <p:cNvSpPr txBox="1"/>
          <p:nvPr/>
        </p:nvSpPr>
        <p:spPr>
          <a:xfrm>
            <a:off x="4025242" y="5720401"/>
            <a:ext cx="183293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C2</a:t>
            </a:r>
            <a:r>
              <a:rPr kumimoji="0" lang="en-GB" sz="24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application</a:t>
            </a:r>
            <a:r>
              <a:rPr kumimoji="0" lang="en-GB" sz="2400" b="0" i="0" u="none" strike="noStrike" kern="1200" cap="none" spc="0" normalizeH="0" baseline="0" noProof="0">
                <a:ln>
                  <a:noFill/>
                </a:ln>
                <a:solidFill>
                  <a:prstClr val="black"/>
                </a:solidFill>
                <a:effectLst/>
                <a:uLnTx/>
                <a:uFillTx/>
                <a:latin typeface="Aptos" panose="02110004020202020204"/>
                <a:ea typeface="+mn-ea"/>
                <a:cs typeface="+mn-cs"/>
              </a:rPr>
              <a:t> </a:t>
            </a:r>
          </a:p>
        </p:txBody>
      </p:sp>
      <p:sp>
        <p:nvSpPr>
          <p:cNvPr id="50" name="TextBox 49">
            <a:extLst>
              <a:ext uri="{FF2B5EF4-FFF2-40B4-BE49-F238E27FC236}">
                <a16:creationId xmlns:a16="http://schemas.microsoft.com/office/drawing/2014/main" id="{76448A4D-7D18-229D-51C6-011AECB08AB1}"/>
              </a:ext>
            </a:extLst>
          </p:cNvPr>
          <p:cNvSpPr txBox="1"/>
          <p:nvPr/>
        </p:nvSpPr>
        <p:spPr>
          <a:xfrm>
            <a:off x="9944487" y="5453708"/>
            <a:ext cx="69442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IRH</a:t>
            </a:r>
          </a:p>
        </p:txBody>
      </p:sp>
      <p:sp>
        <p:nvSpPr>
          <p:cNvPr id="51" name="TextBox 50">
            <a:extLst>
              <a:ext uri="{FF2B5EF4-FFF2-40B4-BE49-F238E27FC236}">
                <a16:creationId xmlns:a16="http://schemas.microsoft.com/office/drawing/2014/main" id="{7390DDDB-AE9E-6837-0E5F-B6F2876265D6}"/>
              </a:ext>
            </a:extLst>
          </p:cNvPr>
          <p:cNvSpPr txBox="1"/>
          <p:nvPr/>
        </p:nvSpPr>
        <p:spPr>
          <a:xfrm>
            <a:off x="8506303" y="4789453"/>
            <a:ext cx="98937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EHCP</a:t>
            </a:r>
          </a:p>
        </p:txBody>
      </p:sp>
      <p:sp>
        <p:nvSpPr>
          <p:cNvPr id="52" name="TextBox 51">
            <a:extLst>
              <a:ext uri="{FF2B5EF4-FFF2-40B4-BE49-F238E27FC236}">
                <a16:creationId xmlns:a16="http://schemas.microsoft.com/office/drawing/2014/main" id="{B39736F7-A0C5-8D99-437F-1904926C3EAC}"/>
              </a:ext>
            </a:extLst>
          </p:cNvPr>
          <p:cNvSpPr txBox="1"/>
          <p:nvPr/>
        </p:nvSpPr>
        <p:spPr>
          <a:xfrm>
            <a:off x="10192925" y="3916806"/>
            <a:ext cx="8531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MHA</a:t>
            </a:r>
          </a:p>
        </p:txBody>
      </p:sp>
      <p:sp>
        <p:nvSpPr>
          <p:cNvPr id="53" name="TextBox 52">
            <a:extLst>
              <a:ext uri="{FF2B5EF4-FFF2-40B4-BE49-F238E27FC236}">
                <a16:creationId xmlns:a16="http://schemas.microsoft.com/office/drawing/2014/main" id="{9D1B1E49-FEE4-6DB7-FC0D-19BE5C2509B9}"/>
              </a:ext>
            </a:extLst>
          </p:cNvPr>
          <p:cNvSpPr txBox="1"/>
          <p:nvPr/>
        </p:nvSpPr>
        <p:spPr>
          <a:xfrm>
            <a:off x="10342993" y="2149211"/>
            <a:ext cx="5918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ptos" panose="02110004020202020204"/>
                <a:ea typeface="+mn-ea"/>
                <a:cs typeface="+mn-cs"/>
              </a:rPr>
              <a:t>GP</a:t>
            </a:r>
          </a:p>
        </p:txBody>
      </p:sp>
      <p:pic>
        <p:nvPicPr>
          <p:cNvPr id="55" name="Graphic 54" descr="Question Mark with solid fill">
            <a:extLst>
              <a:ext uri="{FF2B5EF4-FFF2-40B4-BE49-F238E27FC236}">
                <a16:creationId xmlns:a16="http://schemas.microsoft.com/office/drawing/2014/main" id="{4420A801-8D6B-7783-77B0-449B81DCF7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278" y="1568230"/>
            <a:ext cx="914400" cy="914400"/>
          </a:xfrm>
          <a:prstGeom prst="rect">
            <a:avLst/>
          </a:prstGeom>
        </p:spPr>
      </p:pic>
      <p:pic>
        <p:nvPicPr>
          <p:cNvPr id="59" name="Graphic 58" descr="Question Mark with solid fill">
            <a:extLst>
              <a:ext uri="{FF2B5EF4-FFF2-40B4-BE49-F238E27FC236}">
                <a16:creationId xmlns:a16="http://schemas.microsoft.com/office/drawing/2014/main" id="{D78F3222-6243-12DD-FF6A-617F614D4D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104" y="5842799"/>
            <a:ext cx="914400" cy="914400"/>
          </a:xfrm>
          <a:prstGeom prst="rect">
            <a:avLst/>
          </a:prstGeom>
        </p:spPr>
      </p:pic>
      <p:pic>
        <p:nvPicPr>
          <p:cNvPr id="65" name="Graphic 64" descr="Question Mark with solid fill">
            <a:extLst>
              <a:ext uri="{FF2B5EF4-FFF2-40B4-BE49-F238E27FC236}">
                <a16:creationId xmlns:a16="http://schemas.microsoft.com/office/drawing/2014/main" id="{AD5CB7DC-160A-2E9C-54BE-EEA0F7D2A7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92" y="4147638"/>
            <a:ext cx="914400" cy="914400"/>
          </a:xfrm>
          <a:prstGeom prst="rect">
            <a:avLst/>
          </a:prstGeom>
        </p:spPr>
      </p:pic>
      <p:pic>
        <p:nvPicPr>
          <p:cNvPr id="68" name="Graphic 67" descr="Question Mark with solid fill">
            <a:extLst>
              <a:ext uri="{FF2B5EF4-FFF2-40B4-BE49-F238E27FC236}">
                <a16:creationId xmlns:a16="http://schemas.microsoft.com/office/drawing/2014/main" id="{680EA40F-3CC3-6428-BEC7-CEAB6CA2C3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25447" y="5963569"/>
            <a:ext cx="914400" cy="914400"/>
          </a:xfrm>
          <a:prstGeom prst="rect">
            <a:avLst/>
          </a:prstGeom>
        </p:spPr>
      </p:pic>
      <p:pic>
        <p:nvPicPr>
          <p:cNvPr id="77" name="Graphic 76" descr="Question Mark with solid fill">
            <a:extLst>
              <a:ext uri="{FF2B5EF4-FFF2-40B4-BE49-F238E27FC236}">
                <a16:creationId xmlns:a16="http://schemas.microsoft.com/office/drawing/2014/main" id="{8945A3EC-6C67-8ACE-4E48-1EAB413E86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04666" y="2809919"/>
            <a:ext cx="914400" cy="914400"/>
          </a:xfrm>
          <a:prstGeom prst="rect">
            <a:avLst/>
          </a:prstGeom>
        </p:spPr>
      </p:pic>
      <p:pic>
        <p:nvPicPr>
          <p:cNvPr id="78" name="Graphic 77" descr="Question Mark with solid fill">
            <a:extLst>
              <a:ext uri="{FF2B5EF4-FFF2-40B4-BE49-F238E27FC236}">
                <a16:creationId xmlns:a16="http://schemas.microsoft.com/office/drawing/2014/main" id="{8A5A27C0-81EA-2CB4-3D59-57847A170D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09897" y="4815215"/>
            <a:ext cx="914400" cy="914400"/>
          </a:xfrm>
          <a:prstGeom prst="rect">
            <a:avLst/>
          </a:prstGeom>
        </p:spPr>
      </p:pic>
      <p:pic>
        <p:nvPicPr>
          <p:cNvPr id="4" name="Picture 3">
            <a:extLst>
              <a:ext uri="{FF2B5EF4-FFF2-40B4-BE49-F238E27FC236}">
                <a16:creationId xmlns:a16="http://schemas.microsoft.com/office/drawing/2014/main" id="{95FB4C22-D420-2349-DBA5-0A351D3B98BB}"/>
              </a:ext>
            </a:extLst>
          </p:cNvPr>
          <p:cNvPicPr>
            <a:picLocks noChangeAspect="1" noChangeArrowheads="1"/>
          </p:cNvPicPr>
          <p:nvPr/>
        </p:nvPicPr>
        <p:blipFill>
          <a:blip r:embed="rId5">
            <a:alphaModFix amt="40000"/>
            <a:extLst>
              <a:ext uri="{28A0092B-C50C-407E-A947-70E740481C1C}">
                <a14:useLocalDpi xmlns:a14="http://schemas.microsoft.com/office/drawing/2010/main" val="0"/>
              </a:ext>
            </a:extLst>
          </a:blip>
          <a:srcRect/>
          <a:stretch>
            <a:fillRect/>
          </a:stretch>
        </p:blipFill>
        <p:spPr bwMode="auto">
          <a:xfrm>
            <a:off x="10483961" y="6097649"/>
            <a:ext cx="1409700"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552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887DF5-6C81-9A85-C05B-D03AE71D707E}"/>
              </a:ext>
            </a:extLst>
          </p:cNvPr>
          <p:cNvSpPr>
            <a:spLocks noGrp="1"/>
          </p:cNvSpPr>
          <p:nvPr>
            <p:ph type="title"/>
          </p:nvPr>
        </p:nvSpPr>
        <p:spPr>
          <a:xfrm>
            <a:off x="-2028" y="-25753"/>
            <a:ext cx="12192000" cy="1325563"/>
          </a:xfrm>
          <a:prstGeom prst="rect">
            <a:avLst/>
          </a:prstGeom>
          <a:solidFill>
            <a:srgbClr val="572C52"/>
          </a:solidFill>
          <a:ln w="19046" cap="flat">
            <a:solidFill>
              <a:srgbClr val="572C52"/>
            </a:solidFill>
            <a:prstDash val="solid"/>
            <a:miter/>
          </a:ln>
        </p:spPr>
        <p:txBody>
          <a:bodyPr vert="horz" wrap="square" lIns="91440" tIns="45720" rIns="91440" bIns="45720" anchor="ctr" anchorCtr="1" compatLnSpc="1">
            <a:noAutofit/>
          </a:bodyPr>
          <a:lstStyle/>
          <a:p>
            <a:r>
              <a:rPr lang="en-GB">
                <a:solidFill>
                  <a:schemeClr val="bg1"/>
                </a:solidFill>
              </a:rPr>
              <a:t>Cultural / legal differences</a:t>
            </a:r>
          </a:p>
        </p:txBody>
      </p:sp>
      <p:sp>
        <p:nvSpPr>
          <p:cNvPr id="7" name="Rectangle 8">
            <a:extLst>
              <a:ext uri="{FF2B5EF4-FFF2-40B4-BE49-F238E27FC236}">
                <a16:creationId xmlns:a16="http://schemas.microsoft.com/office/drawing/2014/main" id="{04404762-CFE1-D0B1-3AFD-CBBCCF8212A9}"/>
              </a:ext>
            </a:extLst>
          </p:cNvPr>
          <p:cNvSpPr/>
          <p:nvPr/>
        </p:nvSpPr>
        <p:spPr>
          <a:xfrm>
            <a:off x="0" y="1218538"/>
            <a:ext cx="12191996" cy="162543"/>
          </a:xfrm>
          <a:prstGeom prst="rect">
            <a:avLst/>
          </a:prstGeom>
          <a:solidFill>
            <a:srgbClr val="E0005A"/>
          </a:solidFill>
          <a:ln w="19046" cap="flat">
            <a:solidFill>
              <a:srgbClr val="E0005A"/>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Aptos"/>
              <a:ea typeface="+mn-ea"/>
              <a:cs typeface="+mn-cs"/>
            </a:endParaRPr>
          </a:p>
        </p:txBody>
      </p:sp>
      <p:sp>
        <p:nvSpPr>
          <p:cNvPr id="8" name="TextBox 7">
            <a:extLst>
              <a:ext uri="{FF2B5EF4-FFF2-40B4-BE49-F238E27FC236}">
                <a16:creationId xmlns:a16="http://schemas.microsoft.com/office/drawing/2014/main" id="{915FB81A-2B2B-3406-3749-ECC382E7F035}"/>
              </a:ext>
            </a:extLst>
          </p:cNvPr>
          <p:cNvSpPr txBox="1"/>
          <p:nvPr/>
        </p:nvSpPr>
        <p:spPr>
          <a:xfrm>
            <a:off x="5939764" y="1602376"/>
            <a:ext cx="192156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ptos" panose="02110004020202020204"/>
                <a:ea typeface="+mn-ea"/>
                <a:cs typeface="+mn-cs"/>
              </a:rPr>
              <a:t>Cultural practices</a:t>
            </a:r>
            <a:endParaRPr kumimoji="0" lang="en-GB" sz="320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087434E6-3291-C604-9B82-EA435E8B32D0}"/>
              </a:ext>
            </a:extLst>
          </p:cNvPr>
          <p:cNvSpPr txBox="1"/>
          <p:nvPr/>
        </p:nvSpPr>
        <p:spPr>
          <a:xfrm>
            <a:off x="4465496" y="5506849"/>
            <a:ext cx="5161161"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ptos" panose="02110004020202020204"/>
                <a:ea typeface="+mn-ea"/>
                <a:cs typeface="+mn-cs"/>
              </a:rPr>
              <a:t>Accepted parenting approaches</a:t>
            </a:r>
          </a:p>
        </p:txBody>
      </p:sp>
      <p:sp>
        <p:nvSpPr>
          <p:cNvPr id="12" name="TextBox 11">
            <a:extLst>
              <a:ext uri="{FF2B5EF4-FFF2-40B4-BE49-F238E27FC236}">
                <a16:creationId xmlns:a16="http://schemas.microsoft.com/office/drawing/2014/main" id="{7CAB6BF8-ACAD-8D71-A662-9CF13D57AB50}"/>
              </a:ext>
            </a:extLst>
          </p:cNvPr>
          <p:cNvSpPr txBox="1"/>
          <p:nvPr/>
        </p:nvSpPr>
        <p:spPr>
          <a:xfrm>
            <a:off x="8519773" y="1823757"/>
            <a:ext cx="3137526"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ptos" panose="02110004020202020204"/>
                <a:ea typeface="+mn-ea"/>
                <a:cs typeface="+mn-cs"/>
              </a:rPr>
              <a:t>Social work systems</a:t>
            </a:r>
          </a:p>
        </p:txBody>
      </p:sp>
      <p:sp>
        <p:nvSpPr>
          <p:cNvPr id="14" name="TextBox 13">
            <a:extLst>
              <a:ext uri="{FF2B5EF4-FFF2-40B4-BE49-F238E27FC236}">
                <a16:creationId xmlns:a16="http://schemas.microsoft.com/office/drawing/2014/main" id="{51DF2F2F-5109-5D7C-D314-BA842C943577}"/>
              </a:ext>
            </a:extLst>
          </p:cNvPr>
          <p:cNvSpPr txBox="1"/>
          <p:nvPr/>
        </p:nvSpPr>
        <p:spPr>
          <a:xfrm>
            <a:off x="6900547" y="4024509"/>
            <a:ext cx="610262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ptos" panose="02110004020202020204"/>
                <a:ea typeface="+mn-ea"/>
                <a:cs typeface="+mn-cs"/>
              </a:rPr>
              <a:t>Role of the community</a:t>
            </a:r>
            <a:endParaRPr kumimoji="0" lang="en-GB" sz="320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id="{DC81C3E0-9BF6-E3E8-EAC4-88BF1600F620}"/>
              </a:ext>
            </a:extLst>
          </p:cNvPr>
          <p:cNvSpPr txBox="1"/>
          <p:nvPr/>
        </p:nvSpPr>
        <p:spPr>
          <a:xfrm>
            <a:off x="2631709" y="3579007"/>
            <a:ext cx="610262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ptos" panose="02110004020202020204"/>
                <a:ea typeface="+mn-ea"/>
                <a:cs typeface="+mn-cs"/>
              </a:rPr>
              <a:t>Laws</a:t>
            </a:r>
            <a:endParaRPr kumimoji="0" lang="en-GB" sz="3200" b="1"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4B6263FF-D296-FFEE-B918-78EC15C74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308" y="6047306"/>
            <a:ext cx="14097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Building Brick Wall with solid fill">
            <a:extLst>
              <a:ext uri="{FF2B5EF4-FFF2-40B4-BE49-F238E27FC236}">
                <a16:creationId xmlns:a16="http://schemas.microsoft.com/office/drawing/2014/main" id="{ABE57A83-8046-B6BC-8E6B-8403E8D22A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661" y="2935264"/>
            <a:ext cx="4326835" cy="4326835"/>
          </a:xfrm>
          <a:prstGeom prst="rect">
            <a:avLst/>
          </a:prstGeom>
        </p:spPr>
      </p:pic>
    </p:spTree>
    <p:extLst>
      <p:ext uri="{BB962C8B-B14F-4D97-AF65-F5344CB8AC3E}">
        <p14:creationId xmlns:p14="http://schemas.microsoft.com/office/powerpoint/2010/main" val="193050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5823000" y="523984"/>
            <a:ext cx="5526400" cy="1007600"/>
          </a:xfrm>
          <a:prstGeom prst="rect">
            <a:avLst/>
          </a:prstGeom>
        </p:spPr>
        <p:txBody>
          <a:bodyPr spcFirstLastPara="1" vert="horz" wrap="square" lIns="121900" tIns="121900" rIns="121900" bIns="121900" rtlCol="0" anchor="b" anchorCtr="0">
            <a:noAutofit/>
          </a:bodyPr>
          <a:lstStyle/>
          <a:p>
            <a:r>
              <a:rPr lang="en-GB" sz="4800" b="1">
                <a:solidFill>
                  <a:srgbClr val="E0005A"/>
                </a:solidFill>
                <a:latin typeface="Century Gothic"/>
                <a:ea typeface="Century Gothic"/>
                <a:cs typeface="Century Gothic"/>
                <a:sym typeface="Century Gothic"/>
              </a:rPr>
              <a:t>Who we are</a:t>
            </a:r>
            <a:endParaRPr sz="4800" b="1">
              <a:solidFill>
                <a:srgbClr val="E0005A"/>
              </a:solidFill>
              <a:latin typeface="Century Gothic"/>
              <a:ea typeface="Century Gothic"/>
              <a:cs typeface="Century Gothic"/>
              <a:sym typeface="Century Gothic"/>
            </a:endParaRPr>
          </a:p>
        </p:txBody>
      </p:sp>
      <p:sp>
        <p:nvSpPr>
          <p:cNvPr id="62" name="Google Shape;62;p14"/>
          <p:cNvSpPr txBox="1">
            <a:spLocks noGrp="1"/>
          </p:cNvSpPr>
          <p:nvPr>
            <p:ph type="body" idx="1"/>
          </p:nvPr>
        </p:nvSpPr>
        <p:spPr>
          <a:xfrm>
            <a:off x="5823000" y="1517633"/>
            <a:ext cx="5628800" cy="5073200"/>
          </a:xfrm>
          <a:prstGeom prst="rect">
            <a:avLst/>
          </a:prstGeom>
        </p:spPr>
        <p:txBody>
          <a:bodyPr spcFirstLastPara="1" vert="horz" wrap="square" lIns="121900" tIns="121900" rIns="121900" bIns="121900" rtlCol="0" anchor="t" anchorCtr="0">
            <a:noAutofit/>
          </a:bodyPr>
          <a:lstStyle/>
          <a:p>
            <a:pPr marL="0" indent="0" algn="just">
              <a:lnSpc>
                <a:spcPct val="100000"/>
              </a:lnSpc>
              <a:buNone/>
            </a:pPr>
            <a:r>
              <a:rPr lang="en-GB" sz="1867">
                <a:solidFill>
                  <a:srgbClr val="572C52"/>
                </a:solidFill>
                <a:latin typeface="Century Gothic"/>
                <a:ea typeface="Century Gothic"/>
                <a:cs typeface="Century Gothic"/>
                <a:sym typeface="Century Gothic"/>
              </a:rPr>
              <a:t>Since 1955, </a:t>
            </a:r>
            <a:r>
              <a:rPr lang="en-GB" sz="1867" b="1">
                <a:solidFill>
                  <a:srgbClr val="572C52"/>
                </a:solidFill>
                <a:latin typeface="Century Gothic"/>
                <a:ea typeface="Century Gothic"/>
                <a:cs typeface="Century Gothic"/>
                <a:sym typeface="Century Gothic"/>
              </a:rPr>
              <a:t>Children and Families Across Borders (CFAB)</a:t>
            </a:r>
            <a:r>
              <a:rPr lang="en-GB" sz="1867">
                <a:solidFill>
                  <a:srgbClr val="572C52"/>
                </a:solidFill>
                <a:latin typeface="Century Gothic"/>
                <a:ea typeface="Century Gothic"/>
                <a:cs typeface="Century Gothic"/>
                <a:sym typeface="Century Gothic"/>
              </a:rPr>
              <a:t> has been protecting children and reuniting them with their families across international borders.</a:t>
            </a:r>
            <a:endParaRPr sz="1867">
              <a:solidFill>
                <a:srgbClr val="572C52"/>
              </a:solidFill>
              <a:latin typeface="Century Gothic"/>
              <a:ea typeface="Century Gothic"/>
              <a:cs typeface="Century Gothic"/>
              <a:sym typeface="Century Gothic"/>
            </a:endParaRPr>
          </a:p>
          <a:p>
            <a:pPr marL="0" indent="0" algn="just">
              <a:spcBef>
                <a:spcPts val="1600"/>
              </a:spcBef>
              <a:buNone/>
            </a:pPr>
            <a:r>
              <a:rPr lang="en-GB" sz="1867">
                <a:solidFill>
                  <a:srgbClr val="572C52"/>
                </a:solidFill>
                <a:latin typeface="Century Gothic"/>
                <a:ea typeface="Century Gothic"/>
                <a:cs typeface="Century Gothic"/>
                <a:sym typeface="Century Gothic"/>
              </a:rPr>
              <a:t>We exist to ensure that every child in the UK has the right to care, protection and family life, </a:t>
            </a:r>
            <a:r>
              <a:rPr lang="en-GB" sz="1867" b="1">
                <a:solidFill>
                  <a:srgbClr val="572C52"/>
                </a:solidFill>
                <a:latin typeface="Century Gothic"/>
                <a:ea typeface="Century Gothic"/>
                <a:cs typeface="Century Gothic"/>
                <a:sym typeface="Century Gothic"/>
              </a:rPr>
              <a:t>no matter where they come from.</a:t>
            </a:r>
            <a:endParaRPr sz="1867">
              <a:solidFill>
                <a:srgbClr val="572C52"/>
              </a:solidFill>
              <a:latin typeface="Century Gothic"/>
              <a:ea typeface="Century Gothic"/>
              <a:cs typeface="Century Gothic"/>
              <a:sym typeface="Century Gothic"/>
            </a:endParaRPr>
          </a:p>
          <a:p>
            <a:pPr marL="0" indent="0" algn="just">
              <a:spcBef>
                <a:spcPts val="1600"/>
              </a:spcBef>
              <a:spcAft>
                <a:spcPts val="1600"/>
              </a:spcAft>
              <a:buNone/>
            </a:pPr>
            <a:r>
              <a:rPr lang="en-GB" sz="1867">
                <a:solidFill>
                  <a:srgbClr val="572C52"/>
                </a:solidFill>
                <a:latin typeface="Century Gothic"/>
                <a:ea typeface="Century Gothic"/>
                <a:cs typeface="Century Gothic"/>
                <a:sym typeface="Century Gothic"/>
              </a:rPr>
              <a:t>We assess long-term care options for children — wherever possible reuniting them with their family. </a:t>
            </a:r>
            <a:endParaRPr sz="1867">
              <a:solidFill>
                <a:srgbClr val="572C52"/>
              </a:solidFill>
              <a:latin typeface="Century Gothic"/>
              <a:ea typeface="Century Gothic"/>
              <a:cs typeface="Century Gothic"/>
              <a:sym typeface="Century Gothic"/>
            </a:endParaRPr>
          </a:p>
        </p:txBody>
      </p:sp>
      <p:pic>
        <p:nvPicPr>
          <p:cNvPr id="63" name="Google Shape;63;p14" title="Child hand holding Globe.jpg"/>
          <p:cNvPicPr preferRelativeResize="0"/>
          <p:nvPr/>
        </p:nvPicPr>
        <p:blipFill rotWithShape="1">
          <a:blip r:embed="rId3">
            <a:alphaModFix/>
          </a:blip>
          <a:srcRect t="11364" b="2997"/>
          <a:stretch/>
        </p:blipFill>
        <p:spPr>
          <a:xfrm>
            <a:off x="1" y="1"/>
            <a:ext cx="5337300" cy="68580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9BFEE-C1E8-54F1-B74A-CBB5CC30D3E5}"/>
              </a:ext>
            </a:extLst>
          </p:cNvPr>
          <p:cNvSpPr/>
          <p:nvPr/>
        </p:nvSpPr>
        <p:spPr>
          <a:xfrm>
            <a:off x="0" y="0"/>
            <a:ext cx="12192000" cy="1215930"/>
          </a:xfrm>
          <a:prstGeom prst="rect">
            <a:avLst/>
          </a:prstGeom>
          <a:solidFill>
            <a:srgbClr val="572C52"/>
          </a:solidFill>
          <a:ln>
            <a:solidFill>
              <a:srgbClr val="57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39A05AC-6EA7-7473-7FF3-CDAE539CF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5827" y="6078377"/>
            <a:ext cx="1409700" cy="6286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1D34E94-1AF7-DDD8-77A2-0A8AF77582AA}"/>
              </a:ext>
            </a:extLst>
          </p:cNvPr>
          <p:cNvSpPr/>
          <p:nvPr/>
        </p:nvSpPr>
        <p:spPr>
          <a:xfrm>
            <a:off x="0" y="1056155"/>
            <a:ext cx="12192000" cy="162547"/>
          </a:xfrm>
          <a:prstGeom prst="rect">
            <a:avLst/>
          </a:prstGeom>
          <a:solidFill>
            <a:srgbClr val="E0005A"/>
          </a:solidFill>
          <a:ln>
            <a:solidFill>
              <a:srgbClr val="E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598F2295-EB32-C27E-504B-41DB8201122E}"/>
              </a:ext>
            </a:extLst>
          </p:cNvPr>
          <p:cNvSpPr txBox="1">
            <a:spLocks/>
          </p:cNvSpPr>
          <p:nvPr/>
        </p:nvSpPr>
        <p:spPr>
          <a:xfrm>
            <a:off x="838200" y="-1033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dirty="0">
                <a:solidFill>
                  <a:prstClr val="white"/>
                </a:solidFill>
                <a:latin typeface="Century Gothic"/>
              </a:rPr>
              <a:t>Pros and Cons of Local Assessments</a:t>
            </a:r>
            <a:endParaRPr kumimoji="0" lang="en-GB" sz="4000" b="0" i="0" u="none" strike="noStrike" kern="1200" cap="none" spc="0" normalizeH="0" baseline="0" noProof="0" dirty="0">
              <a:ln>
                <a:noFill/>
              </a:ln>
              <a:solidFill>
                <a:prstClr val="white"/>
              </a:solidFill>
              <a:effectLst/>
              <a:uLnTx/>
              <a:uFillTx/>
              <a:latin typeface="Century Gothic"/>
              <a:ea typeface="+mj-ea"/>
              <a:cs typeface="+mj-cs"/>
            </a:endParaRPr>
          </a:p>
        </p:txBody>
      </p:sp>
      <p:sp>
        <p:nvSpPr>
          <p:cNvPr id="2" name="Content Placeholder 2">
            <a:extLst>
              <a:ext uri="{FF2B5EF4-FFF2-40B4-BE49-F238E27FC236}">
                <a16:creationId xmlns:a16="http://schemas.microsoft.com/office/drawing/2014/main" id="{4AF5449F-FAE4-14AA-59F7-FB87D25781E9}"/>
              </a:ext>
            </a:extLst>
          </p:cNvPr>
          <p:cNvSpPr>
            <a:spLocks noGrp="1"/>
          </p:cNvSpPr>
          <p:nvPr/>
        </p:nvSpPr>
        <p:spPr>
          <a:xfrm>
            <a:off x="644810" y="1647138"/>
            <a:ext cx="10902379" cy="505988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dirty="0">
                <a:ln>
                  <a:noFill/>
                </a:ln>
                <a:solidFill>
                  <a:srgbClr val="572C52"/>
                </a:solidFill>
                <a:effectLst/>
                <a:uLnTx/>
                <a:uFillTx/>
                <a:latin typeface="Century Gothic"/>
                <a:ea typeface="+mn-ea"/>
                <a:cs typeface="+mn-cs"/>
              </a:rPr>
              <a:t>Pros</a:t>
            </a:r>
            <a:endParaRPr kumimoji="0" lang="en-GB" sz="2800" b="1" i="0" u="none" strike="noStrike" kern="1200" cap="none" spc="0" normalizeH="0" baseline="0" noProof="0" dirty="0">
              <a:ln>
                <a:noFill/>
              </a:ln>
              <a:solidFill>
                <a:srgbClr val="572C52"/>
              </a:solidFill>
              <a:effectLst/>
              <a:uLnTx/>
              <a:uFillTx/>
              <a:latin typeface="Calibri" panose="020F0502020204030204"/>
              <a:ea typeface="+mn-ea"/>
              <a:cs typeface="Calibri"/>
            </a:endParaRPr>
          </a:p>
          <a:p>
            <a:pPr marL="0" marR="0" lvl="1" indent="83820" algn="l" defTabSz="457200" rtl="0" eaLnBrk="1" fontAlgn="auto" latinLnBrk="0" hangingPunct="1">
              <a:lnSpc>
                <a:spcPct val="100000"/>
              </a:lnSpc>
              <a:spcBef>
                <a:spcPts val="0"/>
              </a:spcBef>
              <a:spcAft>
                <a:spcPts val="0"/>
              </a:spcAft>
              <a:buClrTx/>
              <a:buSzTx/>
              <a:buFont typeface="Arial"/>
              <a:buNone/>
              <a:tabLst/>
              <a:defRPr/>
            </a:pPr>
            <a:endParaRPr kumimoji="0" lang="en-GB" sz="1000" b="0" i="0" u="none" strike="noStrike" kern="1200" cap="none" spc="0" normalizeH="0" baseline="0" noProof="0" dirty="0">
              <a:ln>
                <a:noFill/>
              </a:ln>
              <a:solidFill>
                <a:srgbClr val="572C52"/>
              </a:solidFill>
              <a:effectLst/>
              <a:uLnTx/>
              <a:uFillTx/>
              <a:latin typeface="Century Gothic" panose="020B0502020202020204" pitchFamily="34" charset="0"/>
              <a:ea typeface="+mn-ea"/>
              <a:cs typeface="+mn-cs"/>
            </a:endParaRPr>
          </a:p>
          <a:p>
            <a:pPr marL="450850" marR="0" lvl="1"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72C52"/>
                </a:solidFill>
                <a:effectLst/>
                <a:uLnTx/>
                <a:uFillTx/>
                <a:latin typeface="Century Gothic"/>
                <a:ea typeface="+mn-ea"/>
                <a:cs typeface="+mn-cs"/>
              </a:rPr>
              <a:t>Understanding  of local context – culture, services, environment, safety/security and law</a:t>
            </a:r>
          </a:p>
          <a:p>
            <a:pPr marL="450850" marR="0" lvl="1"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72C52"/>
                </a:solidFill>
                <a:effectLst/>
                <a:uLnTx/>
                <a:uFillTx/>
                <a:latin typeface="Century Gothic"/>
                <a:ea typeface="+mn-ea"/>
                <a:cs typeface="+mn-cs"/>
              </a:rPr>
              <a:t>Assessor’s ability to access records and verify information</a:t>
            </a:r>
          </a:p>
          <a:p>
            <a:pPr marL="450850" marR="0" lvl="1"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72C52"/>
                </a:solidFill>
                <a:effectLst/>
                <a:uLnTx/>
                <a:uFillTx/>
                <a:latin typeface="Century Gothic"/>
                <a:ea typeface="+mn-ea"/>
                <a:cs typeface="+mn-cs"/>
              </a:rPr>
              <a:t>Assessor may have local language skills</a:t>
            </a:r>
          </a:p>
          <a:p>
            <a:pPr marL="450850" marR="0" lvl="1"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72C52"/>
                </a:solidFill>
                <a:effectLst/>
                <a:uLnTx/>
                <a:uFillTx/>
                <a:latin typeface="Century Gothic"/>
                <a:ea typeface="+mn-ea"/>
                <a:cs typeface="+mn-cs"/>
              </a:rPr>
              <a:t>May be able to quickly build a rapport with prospective carer</a:t>
            </a:r>
          </a:p>
          <a:p>
            <a:pPr marL="450850" marR="0" lvl="1"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72C52"/>
                </a:solidFill>
                <a:effectLst/>
                <a:uLnTx/>
                <a:uFillTx/>
                <a:latin typeface="Century Gothic"/>
                <a:ea typeface="+mn-ea"/>
                <a:cs typeface="+mn-cs"/>
              </a:rPr>
              <a:t>No legal issues regarding right to work in-country</a:t>
            </a:r>
          </a:p>
          <a:p>
            <a:pPr marL="400050" marR="0" lvl="1" indent="0" algn="l" defTabSz="457200" rtl="0" eaLnBrk="1" fontAlgn="auto" latinLnBrk="0" hangingPunct="1">
              <a:lnSpc>
                <a:spcPct val="100000"/>
              </a:lnSpc>
              <a:spcBef>
                <a:spcPts val="0"/>
              </a:spcBef>
              <a:spcAft>
                <a:spcPts val="0"/>
              </a:spcAft>
              <a:buClrTx/>
              <a:buSzTx/>
              <a:buFont typeface="Arial"/>
              <a:buNone/>
              <a:tabLst/>
              <a:defRPr/>
            </a:pPr>
            <a:endParaRPr kumimoji="0" lang="en-GB" sz="1800" b="0" i="0" u="none" strike="noStrike" kern="1200" cap="none" spc="0" normalizeH="0" baseline="0" noProof="0" dirty="0">
              <a:ln>
                <a:noFill/>
              </a:ln>
              <a:solidFill>
                <a:srgbClr val="572C52"/>
              </a:solidFill>
              <a:effectLst/>
              <a:uLnTx/>
              <a:uFillTx/>
              <a:latin typeface="Century Gothic" panose="020B0502020202020204" pitchFamily="34" charset="0"/>
              <a:ea typeface="+mn-ea"/>
              <a:cs typeface="+mn-cs"/>
            </a:endParaRPr>
          </a:p>
          <a:p>
            <a:pPr marL="83820" marR="0" lvl="1" indent="0" algn="l" defTabSz="4572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dirty="0">
                <a:ln>
                  <a:noFill/>
                </a:ln>
                <a:solidFill>
                  <a:srgbClr val="572C52"/>
                </a:solidFill>
                <a:effectLst/>
                <a:uLnTx/>
                <a:uFillTx/>
                <a:latin typeface="Century Gothic"/>
                <a:ea typeface="+mn-ea"/>
                <a:cs typeface="+mn-cs"/>
              </a:rPr>
              <a:t>Cons</a:t>
            </a:r>
          </a:p>
          <a:p>
            <a:pPr marL="83820" marR="0" lvl="1" indent="0" algn="l" defTabSz="457200" rtl="0" eaLnBrk="1" fontAlgn="auto" latinLnBrk="0" hangingPunct="1">
              <a:lnSpc>
                <a:spcPct val="100000"/>
              </a:lnSpc>
              <a:spcBef>
                <a:spcPts val="0"/>
              </a:spcBef>
              <a:spcAft>
                <a:spcPts val="0"/>
              </a:spcAft>
              <a:buClrTx/>
              <a:buSzTx/>
              <a:buFont typeface="Arial"/>
              <a:buNone/>
              <a:tabLst/>
              <a:defRPr/>
            </a:pPr>
            <a:endParaRPr kumimoji="0" lang="en-GB" sz="1000" b="1" i="0" u="none" strike="noStrike" kern="1200" cap="none" spc="0" normalizeH="0" baseline="0" noProof="0" dirty="0">
              <a:ln>
                <a:noFill/>
              </a:ln>
              <a:solidFill>
                <a:srgbClr val="572C52"/>
              </a:solidFill>
              <a:effectLst/>
              <a:uLnTx/>
              <a:uFillTx/>
              <a:latin typeface="Century Gothic" panose="020B0502020202020204" pitchFamily="34" charset="0"/>
              <a:ea typeface="+mn-ea"/>
              <a:cs typeface="+mn-cs"/>
            </a:endParaRPr>
          </a:p>
          <a:p>
            <a:pPr marL="450850" marR="0" lvl="1"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72C52"/>
                </a:solidFill>
                <a:effectLst/>
                <a:uLnTx/>
                <a:uFillTx/>
                <a:latin typeface="Century Gothic"/>
                <a:ea typeface="+mn-ea"/>
                <a:cs typeface="+mn-cs"/>
              </a:rPr>
              <a:t>Quality can vary</a:t>
            </a:r>
          </a:p>
          <a:p>
            <a:pPr marL="450850" marR="0" lvl="1"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72C52"/>
                </a:solidFill>
                <a:effectLst/>
                <a:uLnTx/>
                <a:uFillTx/>
                <a:latin typeface="Century Gothic"/>
                <a:ea typeface="+mn-ea"/>
                <a:cs typeface="+mn-cs"/>
              </a:rPr>
              <a:t>Assessor will not have an in-depth understanding of the child and case circumstances</a:t>
            </a:r>
          </a:p>
          <a:p>
            <a:pPr marL="450850" marR="0" lvl="1"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72C52"/>
                </a:solidFill>
                <a:effectLst/>
                <a:uLnTx/>
                <a:uFillTx/>
                <a:latin typeface="Century Gothic"/>
                <a:ea typeface="+mn-ea"/>
                <a:cs typeface="+mn-cs"/>
              </a:rPr>
              <a:t>Assessor does not have an in-depth understanding of UK procedures, laws and regulations</a:t>
            </a:r>
          </a:p>
          <a:p>
            <a:pPr marL="450850" marR="0" lvl="1"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72C52"/>
                </a:solidFill>
                <a:effectLst/>
                <a:uLnTx/>
                <a:uFillTx/>
                <a:latin typeface="Century Gothic"/>
                <a:ea typeface="+mn-ea"/>
                <a:cs typeface="+mn-cs"/>
              </a:rPr>
              <a:t>Timescales – assessments are prone to delay</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fr-CA"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79516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BEF20F-30AF-8736-5ACE-D949C92FB52A}"/>
              </a:ext>
            </a:extLst>
          </p:cNvPr>
          <p:cNvSpPr/>
          <p:nvPr/>
        </p:nvSpPr>
        <p:spPr>
          <a:xfrm>
            <a:off x="0" y="-21691"/>
            <a:ext cx="12192000" cy="1148908"/>
          </a:xfrm>
          <a:prstGeom prst="rect">
            <a:avLst/>
          </a:prstGeom>
          <a:solidFill>
            <a:srgbClr val="572C52"/>
          </a:solidFill>
          <a:ln>
            <a:solidFill>
              <a:srgbClr val="57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72C52"/>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B661B77-8DC7-20B1-96C0-F578F6A8271C}"/>
              </a:ext>
            </a:extLst>
          </p:cNvPr>
          <p:cNvSpPr/>
          <p:nvPr/>
        </p:nvSpPr>
        <p:spPr>
          <a:xfrm>
            <a:off x="0" y="1100079"/>
            <a:ext cx="12192000" cy="183237"/>
          </a:xfrm>
          <a:prstGeom prst="rect">
            <a:avLst/>
          </a:prstGeom>
          <a:solidFill>
            <a:srgbClr val="E0005A"/>
          </a:solidFill>
          <a:ln>
            <a:solidFill>
              <a:srgbClr val="E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EB09C3-C82E-57E9-C6A9-3CC9E217D65C}"/>
              </a:ext>
            </a:extLst>
          </p:cNvPr>
          <p:cNvSpPr>
            <a:spLocks noGrp="1"/>
          </p:cNvSpPr>
          <p:nvPr>
            <p:ph type="title"/>
          </p:nvPr>
        </p:nvSpPr>
        <p:spPr>
          <a:xfrm>
            <a:off x="299992" y="182044"/>
            <a:ext cx="11592016" cy="1283316"/>
          </a:xfrm>
        </p:spPr>
        <p:txBody>
          <a:bodyPr>
            <a:noAutofit/>
          </a:bodyPr>
          <a:lstStyle/>
          <a:p>
            <a:pPr algn="ctr"/>
            <a:r>
              <a:rPr lang="en-US" sz="4000">
                <a:solidFill>
                  <a:schemeClr val="bg1"/>
                </a:solidFill>
                <a:latin typeface="Century Gothic" panose="020B0502020202020204" pitchFamily="34" charset="0"/>
              </a:rPr>
              <a:t>Our top tips and take-aways</a:t>
            </a:r>
            <a:br>
              <a:rPr lang="en-GB" sz="4000">
                <a:latin typeface="Century Gothic" panose="020B0502020202020204" pitchFamily="34" charset="0"/>
              </a:rPr>
            </a:br>
            <a:endParaRPr lang="en-GB" sz="4000">
              <a:solidFill>
                <a:schemeClr val="bg1"/>
              </a:solidFill>
              <a:latin typeface="Century Gothic" panose="020B0502020202020204" pitchFamily="34" charset="0"/>
            </a:endParaRPr>
          </a:p>
        </p:txBody>
      </p:sp>
      <p:pic>
        <p:nvPicPr>
          <p:cNvPr id="3" name="Picture 2">
            <a:extLst>
              <a:ext uri="{FF2B5EF4-FFF2-40B4-BE49-F238E27FC236}">
                <a16:creationId xmlns:a16="http://schemas.microsoft.com/office/drawing/2014/main" id="{871E0FE5-40BB-8B6E-0FE8-D9E992219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308" y="6047306"/>
            <a:ext cx="1409700" cy="628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AC92CE-ED0C-2BE6-2A41-DE5D98125561}"/>
              </a:ext>
            </a:extLst>
          </p:cNvPr>
          <p:cNvSpPr txBox="1"/>
          <p:nvPr/>
        </p:nvSpPr>
        <p:spPr>
          <a:xfrm>
            <a:off x="73891" y="1465360"/>
            <a:ext cx="12118109" cy="4801314"/>
          </a:xfrm>
          <a:prstGeom prst="rect">
            <a:avLst/>
          </a:prstGeom>
          <a:noFill/>
        </p:spPr>
        <p:txBody>
          <a:bodyPr wrap="square" numCol="2">
            <a:spAutoFit/>
          </a:bodyPr>
          <a:lstStyle/>
          <a:p>
            <a:pPr marL="342900" marR="0" lvl="0" indent="-342900" algn="l" defTabSz="914400" rtl="0" eaLnBrk="1" fontAlgn="auto" latinLnBrk="0" hangingPunct="1">
              <a:spcBef>
                <a:spcPts val="0"/>
              </a:spcBef>
              <a:spcAft>
                <a:spcPts val="0"/>
              </a:spcAft>
              <a:buClrTx/>
              <a:buSzTx/>
              <a:buFont typeface="+mj-lt"/>
              <a:buAutoNum type="arabicPeriod"/>
              <a:tabLst/>
              <a:defRPr/>
            </a:pPr>
            <a:r>
              <a:rPr lang="en-GB">
                <a:solidFill>
                  <a:prstClr val="black"/>
                </a:solidFill>
                <a:latin typeface="Century Gothic" panose="020B0502020202020204" pitchFamily="34" charset="0"/>
              </a:rPr>
              <a:t>Establish child’s overseas family connections</a:t>
            </a:r>
          </a:p>
          <a:p>
            <a:pPr marL="342900" marR="0" lvl="0" indent="-342900" algn="l" defTabSz="914400" rtl="0" eaLnBrk="1" fontAlgn="auto" latinLnBrk="0" hangingPunct="1">
              <a:spcBef>
                <a:spcPts val="0"/>
              </a:spcBef>
              <a:spcAft>
                <a:spcPts val="0"/>
              </a:spcAft>
              <a:buClrTx/>
              <a:buSzTx/>
              <a:buFont typeface="+mj-lt"/>
              <a:buAutoNum type="arabicPeriod"/>
              <a:tabLst/>
              <a:defRPr/>
            </a:pPr>
            <a:endParaRPr lang="en-GB">
              <a:solidFill>
                <a:prstClr val="black"/>
              </a:solidFill>
              <a:latin typeface="Century Gothic" panose="020B0502020202020204" pitchFamily="34" charset="0"/>
            </a:endParaRPr>
          </a:p>
          <a:p>
            <a:pPr marL="342900" marR="0" lvl="0" indent="-342900" algn="l" defTabSz="914400" rtl="0" eaLnBrk="1" fontAlgn="auto" latinLnBrk="0" hangingPunct="1">
              <a:spcBef>
                <a:spcPts val="0"/>
              </a:spcBef>
              <a:spcAft>
                <a:spcPts val="0"/>
              </a:spcAft>
              <a:buClrTx/>
              <a:buSzTx/>
              <a:buFont typeface="+mj-lt"/>
              <a:buAutoNum type="arabicPeriod"/>
              <a:tabLst/>
              <a:defRPr/>
            </a:pPr>
            <a:r>
              <a:rPr lang="en-GB">
                <a:solidFill>
                  <a:prstClr val="black"/>
                </a:solidFill>
                <a:latin typeface="Century Gothic" panose="020B0502020202020204" pitchFamily="34" charset="0"/>
              </a:rPr>
              <a:t>Understand Nat</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ionality</a:t>
            </a:r>
            <a:r>
              <a:rPr lang="en-GB">
                <a:solidFill>
                  <a:prstClr val="black"/>
                </a:solidFill>
                <a:latin typeface="Century Gothic" panose="020B0502020202020204" pitchFamily="34" charset="0"/>
              </a:rPr>
              <a:t> &amp; </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Immigration (carer &amp; child)</a:t>
            </a:r>
          </a:p>
          <a:p>
            <a:pPr marL="342900" indent="-342900">
              <a:buFont typeface="+mj-lt"/>
              <a:buAutoNum type="arabicPeriod"/>
              <a:defRPr/>
            </a:pPr>
            <a:endParaRPr lang="en-GB">
              <a:solidFill>
                <a:prstClr val="black"/>
              </a:solidFill>
              <a:latin typeface="Century Gothic" panose="020B0502020202020204" pitchFamily="34" charset="0"/>
            </a:endParaRPr>
          </a:p>
          <a:p>
            <a:pPr marL="342900" indent="-342900">
              <a:buFont typeface="+mj-lt"/>
              <a:buAutoNum type="arabicPeriod"/>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Seek </a:t>
            </a:r>
            <a:r>
              <a:rPr lang="en-GB">
                <a:solidFill>
                  <a:prstClr val="black"/>
                </a:solidFill>
                <a:latin typeface="Century Gothic" panose="020B0502020202020204" pitchFamily="34" charset="0"/>
              </a:rPr>
              <a:t>l</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egal advice (mirror/enforcing orders)</a:t>
            </a:r>
          </a:p>
          <a:p>
            <a:pPr marL="342900" indent="-342900">
              <a:buFont typeface="+mj-lt"/>
              <a:buAutoNum type="arabicPeriod"/>
              <a:defRPr/>
            </a:pPr>
            <a:endParaRPr lang="en-GB">
              <a:solidFill>
                <a:prstClr val="black"/>
              </a:solidFill>
              <a:latin typeface="Century Gothic" panose="020B0502020202020204" pitchFamily="34" charset="0"/>
            </a:endParaRPr>
          </a:p>
          <a:p>
            <a:pPr marL="342900" indent="-342900">
              <a:buFont typeface="+mj-lt"/>
              <a:buAutoNum type="arabicPeriod"/>
              <a:defRPr/>
            </a:pPr>
            <a:r>
              <a:rPr lang="en-GB">
                <a:solidFill>
                  <a:prstClr val="black"/>
                </a:solidFill>
                <a:latin typeface="Century Gothic" panose="020B0502020202020204" pitchFamily="34" charset="0"/>
              </a:rPr>
              <a:t>Identify process for overseas assessment (CFAB, Central Authority/direct contact) </a:t>
            </a:r>
          </a:p>
          <a:p>
            <a:pPr marL="342900" indent="-342900">
              <a:buFont typeface="+mj-lt"/>
              <a:buAutoNum type="arabicPeriod"/>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342900" indent="-342900">
              <a:buFont typeface="+mj-lt"/>
              <a:buAutoNum type="arabicPeriod"/>
              <a:defRPr/>
            </a:pPr>
            <a:r>
              <a:rPr lang="en-GB">
                <a:solidFill>
                  <a:prstClr val="black"/>
                </a:solidFill>
                <a:latin typeface="Century Gothic" panose="020B0502020202020204" pitchFamily="34" charset="0"/>
              </a:rPr>
              <a:t>Explore type of assessment required (e.g. full/dual/split)</a:t>
            </a:r>
          </a:p>
          <a:p>
            <a:pPr marL="342900" indent="-342900">
              <a:buFont typeface="+mj-lt"/>
              <a:buAutoNum type="arabicPeriod"/>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342900" indent="-342900">
              <a:buFont typeface="+mj-lt"/>
              <a:buAutoNum type="arabicPeriod"/>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Consider requirement for consent to place        (Art 33, Hague 1996)</a:t>
            </a:r>
          </a:p>
          <a:p>
            <a:pPr marL="342900" indent="-342900">
              <a:buFont typeface="+mj-lt"/>
              <a:buAutoNum type="arabicPeriod"/>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342900" indent="-342900">
              <a:buFont typeface="+mj-lt"/>
              <a:buAutoNum type="arabicPeriod"/>
              <a:defRPr/>
            </a:pPr>
            <a:endParaRPr lang="en-GB">
              <a:solidFill>
                <a:prstClr val="black"/>
              </a:solidFill>
              <a:latin typeface="Century Gothic" panose="020B0502020202020204" pitchFamily="34" charset="0"/>
            </a:endParaRPr>
          </a:p>
          <a:p>
            <a:pPr marL="342900" indent="-342900">
              <a:buFont typeface="+mj-lt"/>
              <a:buAutoNum type="arabicPeriod"/>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Consider initial screening assessments </a:t>
            </a:r>
          </a:p>
          <a:p>
            <a:pPr marL="342900" indent="-342900">
              <a:buFont typeface="+mj-lt"/>
              <a:buAutoNum type="arabicPeriod"/>
              <a:defRPr/>
            </a:pPr>
            <a:endParaRPr lang="en-GB">
              <a:solidFill>
                <a:prstClr val="black"/>
              </a:solidFill>
              <a:latin typeface="Century Gothic" panose="020B0502020202020204" pitchFamily="34" charset="0"/>
            </a:endParaRPr>
          </a:p>
          <a:p>
            <a:pPr marL="342900" indent="-342900">
              <a:buFont typeface="+mj-lt"/>
              <a:buAutoNum type="arabicPeriod"/>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Translate key documents</a:t>
            </a:r>
          </a:p>
          <a:p>
            <a:pPr marL="342900" marR="0" lvl="0" indent="-342900" algn="l" defTabSz="914400" rtl="0" eaLnBrk="1" fontAlgn="auto" latinLnBrk="0" hangingPunct="1">
              <a:spcBef>
                <a:spcPts val="0"/>
              </a:spcBef>
              <a:spcAft>
                <a:spcPts val="0"/>
              </a:spcAft>
              <a:buClrTx/>
              <a:buSzTx/>
              <a:buFont typeface="+mj-lt"/>
              <a:buAutoNum type="arabicPeriod"/>
              <a:tabLst/>
              <a:defRPr/>
            </a:pPr>
            <a:endParaRPr lang="en-GB">
              <a:solidFill>
                <a:prstClr val="black"/>
              </a:solidFill>
              <a:latin typeface="Century Gothic" panose="020B0502020202020204" pitchFamily="34" charset="0"/>
            </a:endParaRPr>
          </a:p>
          <a:p>
            <a:pPr marL="342900" marR="0" lvl="0" indent="-342900" algn="l" defTabSz="914400" rtl="0" eaLnBrk="1" fontAlgn="auto" latinLnBrk="0" hangingPunct="1">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Minimise / Explain acronyms &amp; social work terms or processes</a:t>
            </a:r>
          </a:p>
          <a:p>
            <a:pPr marL="342900" marR="0" lvl="0" indent="-342900" algn="l" defTabSz="914400" rtl="0" eaLnBrk="1" fontAlgn="auto" latinLnBrk="0" hangingPunct="1">
              <a:spcBef>
                <a:spcPts val="0"/>
              </a:spcBef>
              <a:spcAft>
                <a:spcPts val="0"/>
              </a:spcAft>
              <a:buClrTx/>
              <a:buSzTx/>
              <a:buFont typeface="+mj-lt"/>
              <a:buAutoNum type="arabicPeriod"/>
              <a:tabLst/>
              <a:defRPr/>
            </a:pPr>
            <a:endParaRPr lang="en-GB">
              <a:solidFill>
                <a:prstClr val="black"/>
              </a:solidFill>
              <a:latin typeface="Century Gothic" panose="020B0502020202020204" pitchFamily="34" charset="0"/>
            </a:endParaRPr>
          </a:p>
          <a:p>
            <a:pPr marL="342900" marR="0" lvl="0" indent="-342900" algn="l" defTabSz="914400" rtl="0" eaLnBrk="1" fontAlgn="auto" latinLnBrk="0" hangingPunct="1">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Consider extending timeframes.</a:t>
            </a:r>
          </a:p>
          <a:p>
            <a:pPr marL="342900" marR="0" lvl="0" indent="-342900" algn="l" defTabSz="914400" rtl="0" eaLnBrk="1" fontAlgn="auto" latinLnBrk="0" hangingPunct="1">
              <a:spcBef>
                <a:spcPts val="0"/>
              </a:spcBef>
              <a:spcAft>
                <a:spcPts val="0"/>
              </a:spcAft>
              <a:buClrTx/>
              <a:buSzTx/>
              <a:buFont typeface="+mj-lt"/>
              <a:buAutoNum type="arabicPeriod"/>
              <a:tabLst/>
              <a:defRPr/>
            </a:pPr>
            <a:endParaRPr lang="en-GB">
              <a:solidFill>
                <a:prstClr val="black"/>
              </a:solidFill>
              <a:latin typeface="Century Gothic" panose="020B0502020202020204" pitchFamily="34" charset="0"/>
            </a:endParaRPr>
          </a:p>
          <a:p>
            <a:pPr marL="342900" marR="0" lvl="0" indent="-342900" algn="l" defTabSz="914400" rtl="0" eaLnBrk="1" fontAlgn="auto" latinLnBrk="0" hangingPunct="1">
              <a:spcBef>
                <a:spcPts val="0"/>
              </a:spcBef>
              <a:spcAft>
                <a:spcPts val="0"/>
              </a:spcAft>
              <a:buClrTx/>
              <a:buSzTx/>
              <a:buFont typeface="+mj-lt"/>
              <a:buAutoNum type="arabicPeriod"/>
              <a:tabLst/>
              <a:defRPr/>
            </a:pPr>
            <a:endParaRPr lang="en-GB">
              <a:solidFill>
                <a:prstClr val="black"/>
              </a:solidFill>
              <a:latin typeface="Century Gothic" panose="020B0502020202020204" pitchFamily="34" charset="0"/>
            </a:endParaRPr>
          </a:p>
          <a:p>
            <a:pPr marL="342900" marR="0" lvl="0" indent="-342900" algn="l" defTabSz="914400" rtl="0" eaLnBrk="1" fontAlgn="auto" latinLnBrk="0" hangingPunct="1">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Give comprehensive information about child’s needs</a:t>
            </a:r>
            <a:r>
              <a:rPr lang="en-GB">
                <a:solidFill>
                  <a:prstClr val="black"/>
                </a:solidFill>
                <a:latin typeface="Century Gothic" panose="020B0502020202020204" pitchFamily="34" charset="0"/>
              </a:rPr>
              <a:t> &amp; proposed </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support</a:t>
            </a:r>
          </a:p>
          <a:p>
            <a:pPr marL="342900" marR="0" lvl="0" indent="-342900" algn="l" defTabSz="914400" rtl="0" eaLnBrk="1" fontAlgn="auto" latinLnBrk="0" hangingPunct="1">
              <a:spcBef>
                <a:spcPts val="0"/>
              </a:spcBef>
              <a:spcAft>
                <a:spcPts val="0"/>
              </a:spcAft>
              <a:buClrTx/>
              <a:buSzTx/>
              <a:buFont typeface="+mj-lt"/>
              <a:buAutoNum type="arabicPeriod"/>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spcBef>
                <a:spcPts val="0"/>
              </a:spcBef>
              <a:spcAft>
                <a:spcPts val="0"/>
              </a:spcAft>
              <a:buClrTx/>
              <a:buSzTx/>
              <a:buFont typeface="+mj-lt"/>
              <a:buAutoNum type="arabicPeriod"/>
              <a:tabLst/>
              <a:defRPr/>
            </a:pPr>
            <a:r>
              <a:rPr lang="en-GB">
                <a:solidFill>
                  <a:prstClr val="black"/>
                </a:solidFill>
                <a:latin typeface="Century Gothic" panose="020B0502020202020204" pitchFamily="34" charset="0"/>
              </a:rPr>
              <a:t>Specify </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key issues to be addressed in assessment (list of questions, no templates)</a:t>
            </a:r>
          </a:p>
        </p:txBody>
      </p:sp>
    </p:spTree>
    <p:extLst>
      <p:ext uri="{BB962C8B-B14F-4D97-AF65-F5344CB8AC3E}">
        <p14:creationId xmlns:p14="http://schemas.microsoft.com/office/powerpoint/2010/main" val="3339581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4FF84CB-A225-6E4F-9A6D-D9021F78E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52" y="6059487"/>
            <a:ext cx="1123950" cy="504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DAFC1D5-3416-D0FF-0A68-9C9ABF14D619}"/>
              </a:ext>
            </a:extLst>
          </p:cNvPr>
          <p:cNvSpPr/>
          <p:nvPr/>
        </p:nvSpPr>
        <p:spPr>
          <a:xfrm>
            <a:off x="0" y="1312069"/>
            <a:ext cx="12192000" cy="4233862"/>
          </a:xfrm>
          <a:prstGeom prst="rect">
            <a:avLst/>
          </a:prstGeom>
          <a:solidFill>
            <a:srgbClr val="572C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72C52"/>
              </a:solidFill>
            </a:endParaRPr>
          </a:p>
        </p:txBody>
      </p:sp>
      <p:sp>
        <p:nvSpPr>
          <p:cNvPr id="7" name="Rectangle 6">
            <a:extLst>
              <a:ext uri="{FF2B5EF4-FFF2-40B4-BE49-F238E27FC236}">
                <a16:creationId xmlns:a16="http://schemas.microsoft.com/office/drawing/2014/main" id="{14F3A21B-F17E-3B3B-DF08-FE935F0670A9}"/>
              </a:ext>
            </a:extLst>
          </p:cNvPr>
          <p:cNvSpPr/>
          <p:nvPr/>
        </p:nvSpPr>
        <p:spPr>
          <a:xfrm>
            <a:off x="0" y="1126407"/>
            <a:ext cx="12192000" cy="183237"/>
          </a:xfrm>
          <a:prstGeom prst="rect">
            <a:avLst/>
          </a:prstGeom>
          <a:solidFill>
            <a:srgbClr val="E000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22472A3A-91FE-AEE4-A8B0-452526AE4824}"/>
              </a:ext>
            </a:extLst>
          </p:cNvPr>
          <p:cNvSpPr txBox="1">
            <a:spLocks/>
          </p:cNvSpPr>
          <p:nvPr/>
        </p:nvSpPr>
        <p:spPr>
          <a:xfrm>
            <a:off x="220789" y="2522714"/>
            <a:ext cx="11592016" cy="1283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a:solidFill>
                <a:schemeClr val="bg1"/>
              </a:solidFill>
              <a:latin typeface="Century Gothic" panose="020B0502020202020204" pitchFamily="34" charset="0"/>
            </a:endParaRPr>
          </a:p>
        </p:txBody>
      </p:sp>
      <p:sp>
        <p:nvSpPr>
          <p:cNvPr id="2" name="Rectangle 1">
            <a:extLst>
              <a:ext uri="{FF2B5EF4-FFF2-40B4-BE49-F238E27FC236}">
                <a16:creationId xmlns:a16="http://schemas.microsoft.com/office/drawing/2014/main" id="{D747F3C8-6AD5-1EB4-82B8-CA6BCF932511}"/>
              </a:ext>
            </a:extLst>
          </p:cNvPr>
          <p:cNvSpPr/>
          <p:nvPr/>
        </p:nvSpPr>
        <p:spPr>
          <a:xfrm>
            <a:off x="0" y="5556368"/>
            <a:ext cx="12192000" cy="183237"/>
          </a:xfrm>
          <a:prstGeom prst="rect">
            <a:avLst/>
          </a:prstGeom>
          <a:solidFill>
            <a:srgbClr val="E000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
            <a:extLst>
              <a:ext uri="{FF2B5EF4-FFF2-40B4-BE49-F238E27FC236}">
                <a16:creationId xmlns:a16="http://schemas.microsoft.com/office/drawing/2014/main" id="{E19A1BD3-3323-1C52-A12D-662B7B5AC065}"/>
              </a:ext>
            </a:extLst>
          </p:cNvPr>
          <p:cNvSpPr txBox="1"/>
          <p:nvPr/>
        </p:nvSpPr>
        <p:spPr>
          <a:xfrm>
            <a:off x="1889043" y="2702707"/>
            <a:ext cx="8413914" cy="92333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1">
                <a:solidFill>
                  <a:srgbClr val="E0005A"/>
                </a:solidFill>
                <a:latin typeface="Century Gothic" panose="020B0502020202020204" pitchFamily="34" charset="0"/>
              </a:rPr>
              <a:t>Questions?</a:t>
            </a:r>
          </a:p>
        </p:txBody>
      </p:sp>
      <p:pic>
        <p:nvPicPr>
          <p:cNvPr id="10" name="Picture 9">
            <a:extLst>
              <a:ext uri="{FF2B5EF4-FFF2-40B4-BE49-F238E27FC236}">
                <a16:creationId xmlns:a16="http://schemas.microsoft.com/office/drawing/2014/main" id="{E478E41B-B54F-3AC2-29C7-7E30A642B432}"/>
              </a:ext>
            </a:extLst>
          </p:cNvPr>
          <p:cNvPicPr>
            <a:picLocks noChangeAspect="1"/>
          </p:cNvPicPr>
          <p:nvPr/>
        </p:nvPicPr>
        <p:blipFill>
          <a:blip r:embed="rId4"/>
          <a:stretch>
            <a:fillRect/>
          </a:stretch>
        </p:blipFill>
        <p:spPr>
          <a:xfrm>
            <a:off x="9163274" y="4032268"/>
            <a:ext cx="2514600" cy="2457450"/>
          </a:xfrm>
          <a:prstGeom prst="rect">
            <a:avLst/>
          </a:prstGeom>
        </p:spPr>
      </p:pic>
    </p:spTree>
    <p:extLst>
      <p:ext uri="{BB962C8B-B14F-4D97-AF65-F5344CB8AC3E}">
        <p14:creationId xmlns:p14="http://schemas.microsoft.com/office/powerpoint/2010/main" val="1725563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F905B-54E6-DB04-7276-26A6BE3487B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28748F-D318-7881-CC9E-DD6A7CE85BE3}"/>
              </a:ext>
            </a:extLst>
          </p:cNvPr>
          <p:cNvSpPr>
            <a:spLocks noGrp="1"/>
          </p:cNvSpPr>
          <p:nvPr>
            <p:ph idx="1"/>
          </p:nvPr>
        </p:nvSpPr>
        <p:spPr>
          <a:xfrm>
            <a:off x="938930" y="1474895"/>
            <a:ext cx="10314140" cy="4299603"/>
          </a:xfrm>
          <a:solidFill>
            <a:srgbClr val="572C52"/>
          </a:solidFill>
        </p:spPr>
        <p:txBody>
          <a:bodyPr/>
          <a:lstStyle/>
          <a:p>
            <a:pPr marL="0" indent="0" algn="ctr">
              <a:buNone/>
            </a:pPr>
            <a:endParaRPr lang="en-GB">
              <a:solidFill>
                <a:schemeClr val="bg1"/>
              </a:solidFill>
              <a:latin typeface="Century Gothic" panose="020B0502020202020204" pitchFamily="34" charset="0"/>
            </a:endParaRPr>
          </a:p>
          <a:p>
            <a:pPr marL="0" indent="0" algn="ctr">
              <a:buNone/>
            </a:pPr>
            <a:r>
              <a:rPr lang="en-GB">
                <a:solidFill>
                  <a:schemeClr val="bg1"/>
                </a:solidFill>
                <a:latin typeface="Century Gothic" panose="020B0502020202020204" pitchFamily="34" charset="0"/>
              </a:rPr>
              <a:t>Free Advice line: 020 7735 8941</a:t>
            </a:r>
          </a:p>
          <a:p>
            <a:pPr marL="0" indent="0" algn="ctr">
              <a:buNone/>
            </a:pPr>
            <a:r>
              <a:rPr lang="en-GB" sz="2000">
                <a:solidFill>
                  <a:schemeClr val="bg1"/>
                </a:solidFill>
                <a:latin typeface="Century Gothic" panose="020B0502020202020204" pitchFamily="34" charset="0"/>
              </a:rPr>
              <a:t>Monday – Friday </a:t>
            </a:r>
          </a:p>
          <a:p>
            <a:pPr marL="0" indent="0" algn="ctr">
              <a:buNone/>
            </a:pPr>
            <a:r>
              <a:rPr lang="en-GB" sz="2000">
                <a:solidFill>
                  <a:schemeClr val="bg1"/>
                </a:solidFill>
                <a:latin typeface="Century Gothic" panose="020B0502020202020204" pitchFamily="34" charset="0"/>
              </a:rPr>
              <a:t>10am - 3.30pm</a:t>
            </a:r>
          </a:p>
          <a:p>
            <a:pPr marL="0" indent="0" algn="ctr">
              <a:buNone/>
            </a:pPr>
            <a:endParaRPr lang="en-GB" sz="2000">
              <a:solidFill>
                <a:schemeClr val="bg1"/>
              </a:solidFill>
              <a:latin typeface="Century Gothic" panose="020B0502020202020204" pitchFamily="34" charset="0"/>
            </a:endParaRPr>
          </a:p>
          <a:p>
            <a:pPr marL="0" indent="0" algn="ctr">
              <a:buNone/>
            </a:pPr>
            <a:r>
              <a:rPr lang="en-GB">
                <a:solidFill>
                  <a:schemeClr val="bg1"/>
                </a:solidFill>
                <a:latin typeface="Century Gothic" panose="020B0502020202020204" pitchFamily="34" charset="0"/>
              </a:rPr>
              <a:t>Enquiries: </a:t>
            </a:r>
            <a:r>
              <a:rPr lang="en-GB">
                <a:solidFill>
                  <a:schemeClr val="bg1"/>
                </a:solidFill>
                <a:latin typeface="Century Gothic" panose="020B0502020202020204" pitchFamily="34" charset="0"/>
                <a:hlinkClick r:id="rId2">
                  <a:extLst>
                    <a:ext uri="{A12FA001-AC4F-418D-AE19-62706E023703}">
                      <ahyp:hlinkClr xmlns:ahyp="http://schemas.microsoft.com/office/drawing/2018/hyperlinkcolor" val="tx"/>
                    </a:ext>
                  </a:extLst>
                </a:hlinkClick>
              </a:rPr>
              <a:t>info@cfab.org.uk</a:t>
            </a:r>
            <a:r>
              <a:rPr lang="en-GB">
                <a:solidFill>
                  <a:schemeClr val="bg1"/>
                </a:solidFill>
                <a:latin typeface="Century Gothic" panose="020B0502020202020204" pitchFamily="34" charset="0"/>
              </a:rPr>
              <a:t> </a:t>
            </a:r>
          </a:p>
          <a:p>
            <a:pPr marL="0" indent="0" algn="ctr">
              <a:buNone/>
            </a:pPr>
            <a:r>
              <a:rPr lang="en-GB">
                <a:solidFill>
                  <a:schemeClr val="bg1"/>
                </a:solidFill>
                <a:latin typeface="Century Gothic" panose="020B0502020202020204" pitchFamily="34" charset="0"/>
              </a:rPr>
              <a:t>Web: </a:t>
            </a:r>
            <a:r>
              <a:rPr lang="en-GB">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www.cfab.org.uk</a:t>
            </a:r>
            <a:r>
              <a:rPr lang="en-GB">
                <a:solidFill>
                  <a:schemeClr val="bg1"/>
                </a:solidFill>
                <a:latin typeface="Century Gothic" panose="020B0502020202020204" pitchFamily="34" charset="0"/>
              </a:rPr>
              <a:t> </a:t>
            </a:r>
          </a:p>
          <a:p>
            <a:pPr marL="0" indent="0" algn="ctr">
              <a:buNone/>
            </a:pPr>
            <a:r>
              <a:rPr lang="en-GB">
                <a:solidFill>
                  <a:schemeClr val="bg1"/>
                </a:solidFill>
                <a:latin typeface="Century Gothic" panose="020B0502020202020204" pitchFamily="34" charset="0"/>
              </a:rPr>
              <a:t>P</a:t>
            </a:r>
            <a:r>
              <a:rPr lang="en-GB" sz="2400">
                <a:solidFill>
                  <a:schemeClr val="bg1"/>
                </a:solidFill>
                <a:latin typeface="Century Gothic" panose="020B0502020202020204" pitchFamily="34" charset="0"/>
              </a:rPr>
              <a:t>lease sign up to our </a:t>
            </a:r>
            <a:r>
              <a:rPr lang="en-GB" sz="2400">
                <a:solidFill>
                  <a:schemeClr val="bg1"/>
                </a:solidFill>
                <a:latin typeface="Century Gothic" panose="020B0502020202020204" pitchFamily="34" charset="0"/>
                <a:hlinkClick r:id="rId4"/>
              </a:rPr>
              <a:t>newsletter</a:t>
            </a:r>
            <a:endParaRPr lang="en-GB" sz="2400">
              <a:solidFill>
                <a:schemeClr val="bg1"/>
              </a:solidFill>
              <a:latin typeface="Century Gothic" panose="020B0502020202020204" pitchFamily="34" charset="0"/>
            </a:endParaRPr>
          </a:p>
          <a:p>
            <a:endParaRPr lang="en-GB"/>
          </a:p>
        </p:txBody>
      </p:sp>
      <p:pic>
        <p:nvPicPr>
          <p:cNvPr id="4" name="Picture 2">
            <a:extLst>
              <a:ext uri="{FF2B5EF4-FFF2-40B4-BE49-F238E27FC236}">
                <a16:creationId xmlns:a16="http://schemas.microsoft.com/office/drawing/2014/main" id="{EB62E7D2-5EF7-B6F4-B409-704F43AF6A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352" y="6059487"/>
            <a:ext cx="1123950" cy="504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6669147-2180-BB58-1175-FE372C5A858C}"/>
              </a:ext>
            </a:extLst>
          </p:cNvPr>
          <p:cNvSpPr/>
          <p:nvPr/>
        </p:nvSpPr>
        <p:spPr>
          <a:xfrm>
            <a:off x="921327" y="663879"/>
            <a:ext cx="10331743" cy="811017"/>
          </a:xfrm>
          <a:prstGeom prst="rect">
            <a:avLst/>
          </a:prstGeom>
          <a:solidFill>
            <a:srgbClr val="E000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F0E553F-278E-3669-31AE-21A7CACCE1EC}"/>
              </a:ext>
            </a:extLst>
          </p:cNvPr>
          <p:cNvSpPr>
            <a:spLocks noGrp="1"/>
          </p:cNvSpPr>
          <p:nvPr>
            <p:ph type="title"/>
          </p:nvPr>
        </p:nvSpPr>
        <p:spPr>
          <a:xfrm>
            <a:off x="3869497" y="812114"/>
            <a:ext cx="10515600" cy="1325563"/>
          </a:xfrm>
        </p:spPr>
        <p:txBody>
          <a:bodyPr/>
          <a:lstStyle/>
          <a:p>
            <a:r>
              <a:rPr lang="en-GB" b="1">
                <a:solidFill>
                  <a:schemeClr val="bg1"/>
                </a:solidFill>
                <a:latin typeface="Century Gothic" panose="020B0502020202020204" pitchFamily="34" charset="0"/>
              </a:rPr>
              <a:t>CONTACT US:</a:t>
            </a:r>
            <a:br>
              <a:rPr lang="en-GB" b="1">
                <a:solidFill>
                  <a:schemeClr val="bg1"/>
                </a:solidFill>
                <a:latin typeface="Century Gothic" panose="020B0502020202020204" pitchFamily="34" charset="0"/>
              </a:rPr>
            </a:br>
            <a:endParaRPr lang="en-GB">
              <a:solidFill>
                <a:schemeClr val="bg1"/>
              </a:solidFill>
              <a:latin typeface="Century Gothic" panose="020B0502020202020204" pitchFamily="34" charset="0"/>
            </a:endParaRPr>
          </a:p>
        </p:txBody>
      </p:sp>
      <p:pic>
        <p:nvPicPr>
          <p:cNvPr id="8" name="Picture 7">
            <a:extLst>
              <a:ext uri="{FF2B5EF4-FFF2-40B4-BE49-F238E27FC236}">
                <a16:creationId xmlns:a16="http://schemas.microsoft.com/office/drawing/2014/main" id="{5CEDBB39-086A-8F36-2F32-67A74A7B9C2D}"/>
              </a:ext>
            </a:extLst>
          </p:cNvPr>
          <p:cNvPicPr>
            <a:picLocks noChangeAspect="1"/>
          </p:cNvPicPr>
          <p:nvPr/>
        </p:nvPicPr>
        <p:blipFill>
          <a:blip r:embed="rId6"/>
          <a:stretch>
            <a:fillRect/>
          </a:stretch>
        </p:blipFill>
        <p:spPr>
          <a:xfrm>
            <a:off x="9318048" y="4106862"/>
            <a:ext cx="2514600" cy="2457450"/>
          </a:xfrm>
          <a:prstGeom prst="rect">
            <a:avLst/>
          </a:prstGeom>
        </p:spPr>
      </p:pic>
    </p:spTree>
    <p:extLst>
      <p:ext uri="{BB962C8B-B14F-4D97-AF65-F5344CB8AC3E}">
        <p14:creationId xmlns:p14="http://schemas.microsoft.com/office/powerpoint/2010/main" val="413101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415600" y="694967"/>
            <a:ext cx="11360800" cy="900400"/>
          </a:xfrm>
          <a:prstGeom prst="rect">
            <a:avLst/>
          </a:prstGeom>
        </p:spPr>
        <p:txBody>
          <a:bodyPr spcFirstLastPara="1" vert="horz" wrap="square" lIns="121900" tIns="121900" rIns="121900" bIns="121900" rtlCol="0" anchor="t" anchorCtr="0">
            <a:noAutofit/>
          </a:bodyPr>
          <a:lstStyle/>
          <a:p>
            <a:r>
              <a:rPr lang="en-GB" sz="4800" b="1">
                <a:solidFill>
                  <a:srgbClr val="E0005A"/>
                </a:solidFill>
                <a:latin typeface="Century Gothic"/>
                <a:ea typeface="Century Gothic"/>
                <a:cs typeface="Century Gothic"/>
                <a:sym typeface="Century Gothic"/>
              </a:rPr>
              <a:t>Our Global Network</a:t>
            </a:r>
            <a:endParaRPr sz="4800" b="1">
              <a:solidFill>
                <a:srgbClr val="E0005A"/>
              </a:solidFill>
              <a:latin typeface="Century Gothic"/>
              <a:ea typeface="Century Gothic"/>
              <a:cs typeface="Century Gothic"/>
              <a:sym typeface="Century Gothic"/>
            </a:endParaRPr>
          </a:p>
        </p:txBody>
      </p:sp>
      <p:sp>
        <p:nvSpPr>
          <p:cNvPr id="88" name="Google Shape;88;p17"/>
          <p:cNvSpPr txBox="1">
            <a:spLocks noGrp="1"/>
          </p:cNvSpPr>
          <p:nvPr>
            <p:ph type="body" idx="1"/>
          </p:nvPr>
        </p:nvSpPr>
        <p:spPr>
          <a:xfrm>
            <a:off x="415600" y="2047700"/>
            <a:ext cx="11076000" cy="4032800"/>
          </a:xfrm>
          <a:prstGeom prst="rect">
            <a:avLst/>
          </a:prstGeom>
        </p:spPr>
        <p:txBody>
          <a:bodyPr spcFirstLastPara="1" vert="horz" wrap="square" lIns="121900" tIns="121900" rIns="121900" bIns="121900" rtlCol="0" anchor="t" anchorCtr="0">
            <a:noAutofit/>
          </a:bodyPr>
          <a:lstStyle/>
          <a:p>
            <a:pPr marL="0" indent="0">
              <a:buNone/>
            </a:pPr>
            <a:r>
              <a:rPr lang="en-GB" sz="2133">
                <a:solidFill>
                  <a:srgbClr val="572C52"/>
                </a:solidFill>
                <a:latin typeface="Century Gothic"/>
                <a:ea typeface="Century Gothic"/>
                <a:cs typeface="Century Gothic"/>
                <a:sym typeface="Century Gothic"/>
              </a:rPr>
              <a:t>CFAB works with partners in over </a:t>
            </a:r>
            <a:r>
              <a:rPr lang="en-GB" sz="2133" b="1">
                <a:solidFill>
                  <a:srgbClr val="572C52"/>
                </a:solidFill>
                <a:latin typeface="Century Gothic"/>
                <a:ea typeface="Century Gothic"/>
                <a:cs typeface="Century Gothic"/>
                <a:sym typeface="Century Gothic"/>
              </a:rPr>
              <a:t>130 countries</a:t>
            </a:r>
            <a:r>
              <a:rPr lang="en-GB" sz="2133">
                <a:solidFill>
                  <a:srgbClr val="572C52"/>
                </a:solidFill>
                <a:latin typeface="Century Gothic"/>
                <a:ea typeface="Century Gothic"/>
                <a:cs typeface="Century Gothic"/>
                <a:sym typeface="Century Gothic"/>
              </a:rPr>
              <a:t>, both as part of the International Social Service (ISS) network and through independent partnerships.</a:t>
            </a:r>
            <a:endParaRPr sz="2133">
              <a:solidFill>
                <a:srgbClr val="572C52"/>
              </a:solidFill>
              <a:latin typeface="Century Gothic"/>
              <a:ea typeface="Century Gothic"/>
              <a:cs typeface="Century Gothic"/>
              <a:sym typeface="Century Gothic"/>
            </a:endParaRPr>
          </a:p>
          <a:p>
            <a:pPr marL="0" indent="0">
              <a:buNone/>
            </a:pPr>
            <a:endParaRPr sz="2133">
              <a:solidFill>
                <a:srgbClr val="572C52"/>
              </a:solidFill>
              <a:latin typeface="Century Gothic"/>
              <a:ea typeface="Century Gothic"/>
              <a:cs typeface="Century Gothic"/>
              <a:sym typeface="Century Gothic"/>
            </a:endParaRPr>
          </a:p>
          <a:p>
            <a:pPr marL="0" indent="0">
              <a:buNone/>
            </a:pPr>
            <a:r>
              <a:rPr lang="en-GB" sz="2133">
                <a:solidFill>
                  <a:srgbClr val="572C52"/>
                </a:solidFill>
                <a:latin typeface="Century Gothic"/>
                <a:ea typeface="Century Gothic"/>
                <a:cs typeface="Century Gothic"/>
                <a:sym typeface="Century Gothic"/>
              </a:rPr>
              <a:t>We are the </a:t>
            </a:r>
            <a:r>
              <a:rPr lang="en-GB" sz="2133" b="1">
                <a:solidFill>
                  <a:srgbClr val="572C52"/>
                </a:solidFill>
                <a:latin typeface="Century Gothic"/>
                <a:ea typeface="Century Gothic"/>
                <a:cs typeface="Century Gothic"/>
                <a:sym typeface="Century Gothic"/>
              </a:rPr>
              <a:t>sole UK member</a:t>
            </a:r>
            <a:r>
              <a:rPr lang="en-GB" sz="2133">
                <a:solidFill>
                  <a:srgbClr val="572C52"/>
                </a:solidFill>
                <a:latin typeface="Century Gothic"/>
                <a:ea typeface="Century Gothic"/>
                <a:cs typeface="Century Gothic"/>
                <a:sym typeface="Century Gothic"/>
              </a:rPr>
              <a:t> of the International Social Service (ISS) – a </a:t>
            </a:r>
            <a:endParaRPr sz="2133">
              <a:solidFill>
                <a:srgbClr val="572C52"/>
              </a:solidFill>
              <a:latin typeface="Century Gothic"/>
              <a:ea typeface="Century Gothic"/>
              <a:cs typeface="Century Gothic"/>
              <a:sym typeface="Century Gothic"/>
            </a:endParaRPr>
          </a:p>
          <a:p>
            <a:pPr marL="0" indent="0">
              <a:buNone/>
            </a:pPr>
            <a:r>
              <a:rPr lang="en-GB" sz="2133">
                <a:solidFill>
                  <a:srgbClr val="572C52"/>
                </a:solidFill>
                <a:latin typeface="Century Gothic"/>
                <a:ea typeface="Century Gothic"/>
                <a:cs typeface="Century Gothic"/>
                <a:sym typeface="Century Gothic"/>
              </a:rPr>
              <a:t>worldwide  network of social workers, lawyers and other child </a:t>
            </a:r>
            <a:endParaRPr sz="2133">
              <a:solidFill>
                <a:srgbClr val="572C52"/>
              </a:solidFill>
              <a:latin typeface="Century Gothic"/>
              <a:ea typeface="Century Gothic"/>
              <a:cs typeface="Century Gothic"/>
              <a:sym typeface="Century Gothic"/>
            </a:endParaRPr>
          </a:p>
          <a:p>
            <a:pPr marL="0" indent="0">
              <a:buNone/>
            </a:pPr>
            <a:r>
              <a:rPr lang="en-GB" sz="2133">
                <a:solidFill>
                  <a:srgbClr val="572C52"/>
                </a:solidFill>
                <a:latin typeface="Century Gothic"/>
                <a:ea typeface="Century Gothic"/>
                <a:cs typeface="Century Gothic"/>
                <a:sym typeface="Century Gothic"/>
              </a:rPr>
              <a:t>protection professionals.</a:t>
            </a:r>
            <a:endParaRPr sz="2133">
              <a:solidFill>
                <a:srgbClr val="572C52"/>
              </a:solidFill>
              <a:latin typeface="Century Gothic"/>
              <a:ea typeface="Century Gothic"/>
              <a:cs typeface="Century Gothic"/>
              <a:sym typeface="Century Gothic"/>
            </a:endParaRPr>
          </a:p>
          <a:p>
            <a:pPr marL="0" indent="0">
              <a:buNone/>
            </a:pPr>
            <a:endParaRPr sz="2133">
              <a:solidFill>
                <a:schemeClr val="dk1"/>
              </a:solidFill>
              <a:latin typeface="Century Gothic"/>
              <a:ea typeface="Century Gothic"/>
              <a:cs typeface="Century Gothic"/>
              <a:sym typeface="Century Gothic"/>
            </a:endParaRPr>
          </a:p>
          <a:p>
            <a:pPr marL="0" indent="0">
              <a:buNone/>
            </a:pPr>
            <a:r>
              <a:rPr lang="en-GB" sz="2133">
                <a:solidFill>
                  <a:srgbClr val="572C52"/>
                </a:solidFill>
                <a:latin typeface="Century Gothic"/>
                <a:ea typeface="Century Gothic"/>
                <a:cs typeface="Century Gothic"/>
                <a:sym typeface="Century Gothic"/>
              </a:rPr>
              <a:t>The ISS network gives us </a:t>
            </a:r>
            <a:r>
              <a:rPr lang="en-GB" sz="2133" b="1">
                <a:solidFill>
                  <a:srgbClr val="572C52"/>
                </a:solidFill>
                <a:latin typeface="Century Gothic"/>
                <a:ea typeface="Century Gothic"/>
                <a:cs typeface="Century Gothic"/>
                <a:sym typeface="Century Gothic"/>
              </a:rPr>
              <a:t>unrivalled access to expert, </a:t>
            </a:r>
            <a:endParaRPr sz="2133" b="1">
              <a:solidFill>
                <a:srgbClr val="572C52"/>
              </a:solidFill>
              <a:latin typeface="Century Gothic"/>
              <a:ea typeface="Century Gothic"/>
              <a:cs typeface="Century Gothic"/>
              <a:sym typeface="Century Gothic"/>
            </a:endParaRPr>
          </a:p>
          <a:p>
            <a:pPr marL="0" indent="0">
              <a:buNone/>
            </a:pPr>
            <a:r>
              <a:rPr lang="en-GB" sz="2133" b="1">
                <a:solidFill>
                  <a:srgbClr val="572C52"/>
                </a:solidFill>
                <a:latin typeface="Century Gothic"/>
                <a:ea typeface="Century Gothic"/>
                <a:cs typeface="Century Gothic"/>
                <a:sym typeface="Century Gothic"/>
              </a:rPr>
              <a:t>on-the-ground support</a:t>
            </a:r>
            <a:r>
              <a:rPr lang="en-GB" sz="2133">
                <a:solidFill>
                  <a:srgbClr val="572C52"/>
                </a:solidFill>
                <a:latin typeface="Century Gothic"/>
                <a:ea typeface="Century Gothic"/>
                <a:cs typeface="Century Gothic"/>
                <a:sym typeface="Century Gothic"/>
              </a:rPr>
              <a:t> to assess whether a child’s return </a:t>
            </a:r>
            <a:endParaRPr sz="2133">
              <a:solidFill>
                <a:srgbClr val="572C52"/>
              </a:solidFill>
              <a:latin typeface="Century Gothic"/>
              <a:ea typeface="Century Gothic"/>
              <a:cs typeface="Century Gothic"/>
              <a:sym typeface="Century Gothic"/>
            </a:endParaRPr>
          </a:p>
          <a:p>
            <a:pPr marL="0" indent="0">
              <a:buNone/>
            </a:pPr>
            <a:r>
              <a:rPr lang="en-GB" sz="2133">
                <a:solidFill>
                  <a:srgbClr val="572C52"/>
                </a:solidFill>
                <a:latin typeface="Century Gothic"/>
                <a:ea typeface="Century Gothic"/>
                <a:cs typeface="Century Gothic"/>
                <a:sym typeface="Century Gothic"/>
              </a:rPr>
              <a:t>to their home country is realistic and in their best interests. </a:t>
            </a:r>
            <a:endParaRPr sz="2133">
              <a:solidFill>
                <a:srgbClr val="572C52"/>
              </a:solidFill>
              <a:latin typeface="Century Gothic"/>
              <a:ea typeface="Century Gothic"/>
              <a:cs typeface="Century Gothic"/>
              <a:sym typeface="Century Gothic"/>
            </a:endParaRPr>
          </a:p>
        </p:txBody>
      </p:sp>
      <p:sp>
        <p:nvSpPr>
          <p:cNvPr id="89" name="Google Shape;89;p17"/>
          <p:cNvSpPr/>
          <p:nvPr/>
        </p:nvSpPr>
        <p:spPr>
          <a:xfrm>
            <a:off x="8907967" y="3734533"/>
            <a:ext cx="2853600" cy="2853600"/>
          </a:xfrm>
          <a:prstGeom prst="ellipse">
            <a:avLst/>
          </a:prstGeom>
          <a:solidFill>
            <a:srgbClr val="9C1656"/>
          </a:solidFill>
          <a:ln w="9525" cap="flat" cmpd="sng">
            <a:solidFill>
              <a:srgbClr val="9C1656"/>
            </a:solidFill>
            <a:prstDash val="solid"/>
            <a:round/>
            <a:headEnd type="none" w="sm" len="sm"/>
            <a:tailEnd type="none" w="sm" len="sm"/>
          </a:ln>
        </p:spPr>
        <p:txBody>
          <a:bodyPr spcFirstLastPara="1" wrap="square" lIns="121900" tIns="121900" rIns="121900" bIns="121900" anchor="ctr" anchorCtr="0">
            <a:noAutofit/>
          </a:bodyPr>
          <a:lstStyle/>
          <a:p>
            <a:pPr algn="ctr"/>
            <a:r>
              <a:rPr lang="en-GB" sz="2400" b="1">
                <a:solidFill>
                  <a:schemeClr val="lt1"/>
                </a:solidFill>
                <a:latin typeface="Century Gothic"/>
                <a:ea typeface="Century Gothic"/>
                <a:cs typeface="Century Gothic"/>
                <a:sym typeface="Century Gothic"/>
              </a:rPr>
              <a:t>The ISS is the only international network focussed on inter-country social work</a:t>
            </a:r>
            <a:endParaRPr sz="2400" b="1">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15600" y="491767"/>
            <a:ext cx="11360800" cy="1022000"/>
          </a:xfrm>
          <a:prstGeom prst="rect">
            <a:avLst/>
          </a:prstGeom>
        </p:spPr>
        <p:txBody>
          <a:bodyPr spcFirstLastPara="1" vert="horz" wrap="square" lIns="121900" tIns="121900" rIns="121900" bIns="121900" rtlCol="0" anchor="t" anchorCtr="0">
            <a:noAutofit/>
          </a:bodyPr>
          <a:lstStyle/>
          <a:p>
            <a:pPr>
              <a:spcBef>
                <a:spcPts val="0"/>
              </a:spcBef>
            </a:pPr>
            <a:r>
              <a:rPr lang="en-GB" sz="4800" b="1">
                <a:solidFill>
                  <a:srgbClr val="572C52"/>
                </a:solidFill>
                <a:latin typeface="Century Gothic"/>
                <a:ea typeface="Century Gothic"/>
                <a:cs typeface="Century Gothic"/>
                <a:sym typeface="Century Gothic"/>
              </a:rPr>
              <a:t>Our Impact 2024-25</a:t>
            </a:r>
            <a:endParaRPr sz="4800" b="1">
              <a:solidFill>
                <a:srgbClr val="572C52"/>
              </a:solidFill>
              <a:latin typeface="Century Gothic"/>
              <a:ea typeface="Century Gothic"/>
              <a:cs typeface="Century Gothic"/>
              <a:sym typeface="Century Gothic"/>
            </a:endParaRPr>
          </a:p>
        </p:txBody>
      </p:sp>
      <p:sp>
        <p:nvSpPr>
          <p:cNvPr id="69" name="Google Shape;69;p15"/>
          <p:cNvSpPr/>
          <p:nvPr/>
        </p:nvSpPr>
        <p:spPr>
          <a:xfrm>
            <a:off x="211667" y="2381567"/>
            <a:ext cx="4191200" cy="4191200"/>
          </a:xfrm>
          <a:prstGeom prst="ellipse">
            <a:avLst/>
          </a:prstGeom>
          <a:solidFill>
            <a:srgbClr val="9C1656"/>
          </a:solidFill>
          <a:ln w="9525" cap="flat" cmpd="sng">
            <a:solidFill>
              <a:srgbClr val="9C1656"/>
            </a:solidFill>
            <a:prstDash val="solid"/>
            <a:round/>
            <a:headEnd type="none" w="sm" len="sm"/>
            <a:tailEnd type="none" w="sm" len="sm"/>
          </a:ln>
        </p:spPr>
        <p:txBody>
          <a:bodyPr spcFirstLastPara="1" wrap="square" lIns="121900" tIns="121900" rIns="121900" bIns="121900" anchor="ctr" anchorCtr="0">
            <a:noAutofit/>
          </a:bodyPr>
          <a:lstStyle/>
          <a:p>
            <a:pPr algn="ctr"/>
            <a:r>
              <a:rPr lang="en-GB" sz="7733" b="1">
                <a:solidFill>
                  <a:schemeClr val="lt1"/>
                </a:solidFill>
                <a:latin typeface="Century Gothic"/>
                <a:ea typeface="Century Gothic"/>
                <a:cs typeface="Century Gothic"/>
                <a:sym typeface="Century Gothic"/>
              </a:rPr>
              <a:t>1,742</a:t>
            </a:r>
            <a:endParaRPr sz="7733" b="1">
              <a:solidFill>
                <a:schemeClr val="lt1"/>
              </a:solidFill>
              <a:latin typeface="Century Gothic"/>
              <a:ea typeface="Century Gothic"/>
              <a:cs typeface="Century Gothic"/>
              <a:sym typeface="Century Gothic"/>
            </a:endParaRPr>
          </a:p>
          <a:p>
            <a:pPr algn="ctr">
              <a:spcBef>
                <a:spcPts val="1067"/>
              </a:spcBef>
              <a:spcAft>
                <a:spcPts val="1067"/>
              </a:spcAft>
            </a:pPr>
            <a:r>
              <a:rPr lang="en-GB" sz="2000" b="1">
                <a:solidFill>
                  <a:schemeClr val="lt1"/>
                </a:solidFill>
                <a:latin typeface="Century Gothic"/>
                <a:ea typeface="Century Gothic"/>
                <a:cs typeface="Century Gothic"/>
                <a:sym typeface="Century Gothic"/>
              </a:rPr>
              <a:t>CALLS TO OUR ADVICE LINE</a:t>
            </a:r>
            <a:endParaRPr sz="2267">
              <a:solidFill>
                <a:schemeClr val="lt1"/>
              </a:solidFill>
              <a:latin typeface="Century Gothic"/>
              <a:ea typeface="Century Gothic"/>
              <a:cs typeface="Century Gothic"/>
              <a:sym typeface="Century Gothic"/>
            </a:endParaRPr>
          </a:p>
        </p:txBody>
      </p:sp>
      <p:sp>
        <p:nvSpPr>
          <p:cNvPr id="70" name="Google Shape;70;p15"/>
          <p:cNvSpPr/>
          <p:nvPr/>
        </p:nvSpPr>
        <p:spPr>
          <a:xfrm>
            <a:off x="8343967" y="232733"/>
            <a:ext cx="3598400" cy="3598400"/>
          </a:xfrm>
          <a:prstGeom prst="ellipse">
            <a:avLst/>
          </a:prstGeom>
          <a:solidFill>
            <a:srgbClr val="572C52"/>
          </a:solidFill>
          <a:ln w="9525" cap="flat" cmpd="sng">
            <a:solidFill>
              <a:srgbClr val="572C52"/>
            </a:solidFill>
            <a:prstDash val="solid"/>
            <a:round/>
            <a:headEnd type="none" w="sm" len="sm"/>
            <a:tailEnd type="none" w="sm" len="sm"/>
          </a:ln>
        </p:spPr>
        <p:txBody>
          <a:bodyPr spcFirstLastPara="1" wrap="square" lIns="121900" tIns="121900" rIns="121900" bIns="121900" anchor="ctr" anchorCtr="0">
            <a:noAutofit/>
          </a:bodyPr>
          <a:lstStyle/>
          <a:p>
            <a:pPr algn="ctr"/>
            <a:r>
              <a:rPr lang="en-GB" sz="7733" b="1" dirty="0">
                <a:solidFill>
                  <a:schemeClr val="lt1"/>
                </a:solidFill>
                <a:latin typeface="Century Gothic"/>
                <a:ea typeface="Century Gothic"/>
                <a:cs typeface="Century Gothic"/>
                <a:sym typeface="Century Gothic"/>
              </a:rPr>
              <a:t>174 </a:t>
            </a:r>
          </a:p>
          <a:p>
            <a:pPr algn="ctr"/>
            <a:r>
              <a:rPr lang="en-GB" sz="2000" b="1" dirty="0">
                <a:solidFill>
                  <a:schemeClr val="lt1"/>
                </a:solidFill>
                <a:latin typeface="Century Gothic"/>
                <a:ea typeface="Century Gothic"/>
                <a:cs typeface="Century Gothic"/>
                <a:sym typeface="Century Gothic"/>
              </a:rPr>
              <a:t>UK LOCAL AUTHORITIES WORKED WITH CFAB</a:t>
            </a:r>
            <a:endParaRPr sz="2000" dirty="0">
              <a:solidFill>
                <a:schemeClr val="lt1"/>
              </a:solidFill>
              <a:latin typeface="Century Gothic"/>
              <a:ea typeface="Century Gothic"/>
              <a:cs typeface="Century Gothic"/>
              <a:sym typeface="Century Gothic"/>
            </a:endParaRPr>
          </a:p>
        </p:txBody>
      </p:sp>
      <p:sp>
        <p:nvSpPr>
          <p:cNvPr id="71" name="Google Shape;71;p15"/>
          <p:cNvSpPr/>
          <p:nvPr/>
        </p:nvSpPr>
        <p:spPr>
          <a:xfrm>
            <a:off x="7128867" y="3742233"/>
            <a:ext cx="2830400" cy="2830400"/>
          </a:xfrm>
          <a:prstGeom prst="ellipse">
            <a:avLst/>
          </a:prstGeom>
          <a:solidFill>
            <a:srgbClr val="9C1656"/>
          </a:solidFill>
          <a:ln w="9525" cap="flat" cmpd="sng">
            <a:solidFill>
              <a:srgbClr val="9C1656"/>
            </a:solidFill>
            <a:prstDash val="solid"/>
            <a:round/>
            <a:headEnd type="none" w="sm" len="sm"/>
            <a:tailEnd type="none" w="sm" len="sm"/>
          </a:ln>
        </p:spPr>
        <p:txBody>
          <a:bodyPr spcFirstLastPara="1" wrap="square" lIns="121900" tIns="121900" rIns="121900" bIns="121900" anchor="ctr" anchorCtr="0">
            <a:noAutofit/>
          </a:bodyPr>
          <a:lstStyle/>
          <a:p>
            <a:pPr algn="ctr"/>
            <a:r>
              <a:rPr lang="en-GB" sz="6000" b="1">
                <a:solidFill>
                  <a:schemeClr val="lt1"/>
                </a:solidFill>
                <a:latin typeface="Century Gothic"/>
                <a:ea typeface="Century Gothic"/>
                <a:cs typeface="Century Gothic"/>
                <a:sym typeface="Century Gothic"/>
              </a:rPr>
              <a:t>130+</a:t>
            </a:r>
            <a:endParaRPr sz="6000" b="1">
              <a:solidFill>
                <a:schemeClr val="lt1"/>
              </a:solidFill>
              <a:latin typeface="Century Gothic"/>
              <a:ea typeface="Century Gothic"/>
              <a:cs typeface="Century Gothic"/>
              <a:sym typeface="Century Gothic"/>
            </a:endParaRPr>
          </a:p>
          <a:p>
            <a:pPr algn="ctr">
              <a:spcBef>
                <a:spcPts val="1067"/>
              </a:spcBef>
              <a:spcAft>
                <a:spcPts val="1067"/>
              </a:spcAft>
            </a:pPr>
            <a:r>
              <a:rPr lang="en-GB" sz="2400" b="1">
                <a:solidFill>
                  <a:schemeClr val="lt1"/>
                </a:solidFill>
                <a:latin typeface="Century Gothic"/>
                <a:ea typeface="Century Gothic"/>
                <a:cs typeface="Century Gothic"/>
                <a:sym typeface="Century Gothic"/>
              </a:rPr>
              <a:t>PARTNERS AROUND THE WORLD</a:t>
            </a:r>
            <a:endParaRPr sz="2133">
              <a:solidFill>
                <a:schemeClr val="lt1"/>
              </a:solidFill>
              <a:latin typeface="Century Gothic"/>
              <a:ea typeface="Century Gothic"/>
              <a:cs typeface="Century Gothic"/>
              <a:sym typeface="Century Gothic"/>
            </a:endParaRPr>
          </a:p>
        </p:txBody>
      </p:sp>
      <p:sp>
        <p:nvSpPr>
          <p:cNvPr id="72" name="Google Shape;72;p15"/>
          <p:cNvSpPr/>
          <p:nvPr/>
        </p:nvSpPr>
        <p:spPr>
          <a:xfrm>
            <a:off x="4402851" y="1615367"/>
            <a:ext cx="3166400" cy="3166400"/>
          </a:xfrm>
          <a:prstGeom prst="ellipse">
            <a:avLst/>
          </a:prstGeom>
          <a:solidFill>
            <a:srgbClr val="572C52"/>
          </a:solidFill>
          <a:ln w="9525" cap="flat" cmpd="sng">
            <a:solidFill>
              <a:srgbClr val="572C52"/>
            </a:solidFill>
            <a:prstDash val="solid"/>
            <a:round/>
            <a:headEnd type="none" w="sm" len="sm"/>
            <a:tailEnd type="none" w="sm" len="sm"/>
          </a:ln>
        </p:spPr>
        <p:txBody>
          <a:bodyPr spcFirstLastPara="1" wrap="square" lIns="121900" tIns="121900" rIns="121900" bIns="121900" anchor="ctr" anchorCtr="0">
            <a:noAutofit/>
          </a:bodyPr>
          <a:lstStyle/>
          <a:p>
            <a:pPr algn="ctr"/>
            <a:r>
              <a:rPr lang="en-GB" sz="6667" b="1">
                <a:solidFill>
                  <a:schemeClr val="lt1"/>
                </a:solidFill>
                <a:latin typeface="Century Gothic"/>
                <a:ea typeface="Century Gothic"/>
                <a:cs typeface="Century Gothic"/>
                <a:sym typeface="Century Gothic"/>
              </a:rPr>
              <a:t>288</a:t>
            </a:r>
            <a:endParaRPr sz="6667" b="1">
              <a:solidFill>
                <a:schemeClr val="lt1"/>
              </a:solidFill>
              <a:latin typeface="Century Gothic"/>
              <a:ea typeface="Century Gothic"/>
              <a:cs typeface="Century Gothic"/>
              <a:sym typeface="Century Gothic"/>
            </a:endParaRPr>
          </a:p>
          <a:p>
            <a:pPr algn="ctr">
              <a:spcBef>
                <a:spcPts val="1067"/>
              </a:spcBef>
              <a:spcAft>
                <a:spcPts val="1067"/>
              </a:spcAft>
            </a:pPr>
            <a:r>
              <a:rPr lang="en-GB" sz="2400" b="1">
                <a:solidFill>
                  <a:schemeClr val="lt1"/>
                </a:solidFill>
                <a:latin typeface="Century Gothic"/>
                <a:ea typeface="Century Gothic"/>
                <a:cs typeface="Century Gothic"/>
                <a:sym typeface="Century Gothic"/>
              </a:rPr>
              <a:t>CROSS-BORDER CHILD PROTECTION CASES</a:t>
            </a:r>
            <a:endParaRPr sz="24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5749600" y="452184"/>
            <a:ext cx="5526400" cy="1007600"/>
          </a:xfrm>
          <a:prstGeom prst="rect">
            <a:avLst/>
          </a:prstGeom>
        </p:spPr>
        <p:txBody>
          <a:bodyPr spcFirstLastPara="1" vert="horz" wrap="square" lIns="121900" tIns="121900" rIns="121900" bIns="121900" rtlCol="0" anchor="b" anchorCtr="0">
            <a:noAutofit/>
          </a:bodyPr>
          <a:lstStyle/>
          <a:p>
            <a:r>
              <a:rPr lang="en-GB" sz="4800" b="1">
                <a:solidFill>
                  <a:srgbClr val="E0005A"/>
                </a:solidFill>
                <a:latin typeface="Century Gothic"/>
                <a:ea typeface="Century Gothic"/>
                <a:cs typeface="Century Gothic"/>
                <a:sym typeface="Century Gothic"/>
              </a:rPr>
              <a:t>Casework</a:t>
            </a:r>
            <a:endParaRPr sz="4800" b="1">
              <a:solidFill>
                <a:srgbClr val="E0005A"/>
              </a:solidFill>
              <a:latin typeface="Century Gothic"/>
              <a:ea typeface="Century Gothic"/>
              <a:cs typeface="Century Gothic"/>
              <a:sym typeface="Century Gothic"/>
            </a:endParaRPr>
          </a:p>
        </p:txBody>
      </p:sp>
      <p:sp>
        <p:nvSpPr>
          <p:cNvPr id="108" name="Google Shape;108;p20"/>
          <p:cNvSpPr txBox="1">
            <a:spLocks noGrp="1"/>
          </p:cNvSpPr>
          <p:nvPr>
            <p:ph type="body" idx="1"/>
          </p:nvPr>
        </p:nvSpPr>
        <p:spPr>
          <a:xfrm>
            <a:off x="5749600" y="1439333"/>
            <a:ext cx="5950000" cy="5320000"/>
          </a:xfrm>
          <a:prstGeom prst="rect">
            <a:avLst/>
          </a:prstGeom>
        </p:spPr>
        <p:txBody>
          <a:bodyPr spcFirstLastPara="1" vert="horz" wrap="square" lIns="121900" tIns="121900" rIns="121900" bIns="121900" rtlCol="0" anchor="t" anchorCtr="0">
            <a:noAutofit/>
          </a:bodyPr>
          <a:lstStyle/>
          <a:p>
            <a:pPr marL="0" indent="0">
              <a:buClr>
                <a:schemeClr val="dk1"/>
              </a:buClr>
              <a:buSzPts val="1100"/>
              <a:buNone/>
            </a:pPr>
            <a:r>
              <a:rPr lang="en-GB" sz="1867" dirty="0">
                <a:solidFill>
                  <a:srgbClr val="572C52"/>
                </a:solidFill>
                <a:latin typeface="Century Gothic"/>
                <a:ea typeface="Century Gothic"/>
                <a:cs typeface="Century Gothic"/>
                <a:sym typeface="Century Gothic"/>
              </a:rPr>
              <a:t>We carry out case services in the UK and abroad referred to us by local authorities, statutory agencies, charities and individuals, as well as our partners in the International Social Service network.</a:t>
            </a:r>
            <a:endParaRPr sz="1867" dirty="0">
              <a:solidFill>
                <a:srgbClr val="572C52"/>
              </a:solidFill>
              <a:latin typeface="Century Gothic"/>
              <a:ea typeface="Century Gothic"/>
              <a:cs typeface="Century Gothic"/>
              <a:sym typeface="Century Gothic"/>
            </a:endParaRPr>
          </a:p>
          <a:p>
            <a:pPr marL="0" indent="0">
              <a:spcBef>
                <a:spcPts val="1067"/>
              </a:spcBef>
              <a:buNone/>
            </a:pPr>
            <a:r>
              <a:rPr lang="en-GB" sz="1867" b="1" dirty="0">
                <a:solidFill>
                  <a:srgbClr val="572C52"/>
                </a:solidFill>
                <a:latin typeface="Century Gothic"/>
                <a:ea typeface="Century Gothic"/>
                <a:cs typeface="Century Gothic"/>
                <a:sym typeface="Century Gothic"/>
              </a:rPr>
              <a:t>We offer the following services:</a:t>
            </a:r>
            <a:endParaRPr sz="1867" b="1" dirty="0">
              <a:solidFill>
                <a:srgbClr val="572C52"/>
              </a:solidFill>
              <a:latin typeface="Century Gothic"/>
              <a:ea typeface="Century Gothic"/>
              <a:cs typeface="Century Gothic"/>
              <a:sym typeface="Century Gothic"/>
            </a:endParaRPr>
          </a:p>
          <a:p>
            <a:pPr indent="-423323">
              <a:spcBef>
                <a:spcPts val="1600"/>
              </a:spcBef>
              <a:buClr>
                <a:srgbClr val="572C52"/>
              </a:buClr>
              <a:buSzPts val="1400"/>
              <a:buFont typeface="Century Gothic"/>
              <a:buChar char="➔"/>
            </a:pPr>
            <a:r>
              <a:rPr lang="en-GB" sz="1867" dirty="0">
                <a:solidFill>
                  <a:srgbClr val="572C52"/>
                </a:solidFill>
                <a:latin typeface="Century Gothic"/>
                <a:ea typeface="Century Gothic"/>
                <a:cs typeface="Century Gothic"/>
                <a:sym typeface="Century Gothic"/>
              </a:rPr>
              <a:t>International child protection alerts</a:t>
            </a:r>
            <a:endParaRPr sz="1867" dirty="0">
              <a:solidFill>
                <a:srgbClr val="572C52"/>
              </a:solidFill>
              <a:latin typeface="Century Gothic"/>
              <a:ea typeface="Century Gothic"/>
              <a:cs typeface="Century Gothic"/>
              <a:sym typeface="Century Gothic"/>
            </a:endParaRPr>
          </a:p>
          <a:p>
            <a:pPr indent="-423323">
              <a:buClr>
                <a:srgbClr val="572C52"/>
              </a:buClr>
              <a:buSzPts val="1400"/>
              <a:buFont typeface="Century Gothic"/>
              <a:buChar char="➔"/>
            </a:pPr>
            <a:r>
              <a:rPr lang="en-GB" sz="1867" dirty="0">
                <a:solidFill>
                  <a:srgbClr val="572C52"/>
                </a:solidFill>
                <a:latin typeface="Century Gothic"/>
                <a:ea typeface="Century Gothic"/>
                <a:cs typeface="Century Gothic"/>
                <a:sym typeface="Century Gothic"/>
              </a:rPr>
              <a:t>Record checks</a:t>
            </a:r>
            <a:endParaRPr sz="1867" dirty="0">
              <a:solidFill>
                <a:srgbClr val="572C52"/>
              </a:solidFill>
              <a:latin typeface="Century Gothic"/>
              <a:ea typeface="Century Gothic"/>
              <a:cs typeface="Century Gothic"/>
              <a:sym typeface="Century Gothic"/>
            </a:endParaRPr>
          </a:p>
          <a:p>
            <a:pPr indent="-423323">
              <a:buClr>
                <a:srgbClr val="572C52"/>
              </a:buClr>
              <a:buSzPts val="1400"/>
              <a:buFont typeface="Century Gothic"/>
              <a:buChar char="➔"/>
            </a:pPr>
            <a:r>
              <a:rPr lang="en-GB" sz="1867" dirty="0">
                <a:solidFill>
                  <a:srgbClr val="572C52"/>
                </a:solidFill>
                <a:latin typeface="Century Gothic"/>
                <a:ea typeface="Century Gothic"/>
                <a:cs typeface="Century Gothic"/>
                <a:sym typeface="Century Gothic"/>
              </a:rPr>
              <a:t>Home visits</a:t>
            </a:r>
            <a:endParaRPr sz="1867" dirty="0">
              <a:solidFill>
                <a:srgbClr val="572C52"/>
              </a:solidFill>
              <a:latin typeface="Century Gothic"/>
              <a:ea typeface="Century Gothic"/>
              <a:cs typeface="Century Gothic"/>
              <a:sym typeface="Century Gothic"/>
            </a:endParaRPr>
          </a:p>
          <a:p>
            <a:pPr indent="-423323">
              <a:buClr>
                <a:srgbClr val="572C52"/>
              </a:buClr>
              <a:buSzPts val="1400"/>
              <a:buFont typeface="Century Gothic"/>
              <a:buChar char="➔"/>
            </a:pPr>
            <a:r>
              <a:rPr lang="en-GB" sz="1867" dirty="0">
                <a:solidFill>
                  <a:srgbClr val="572C52"/>
                </a:solidFill>
                <a:latin typeface="Century Gothic"/>
                <a:ea typeface="Century Gothic"/>
                <a:cs typeface="Century Gothic"/>
                <a:sym typeface="Century Gothic"/>
              </a:rPr>
              <a:t>Full assessments </a:t>
            </a:r>
            <a:endParaRPr sz="1867" dirty="0">
              <a:solidFill>
                <a:srgbClr val="572C52"/>
              </a:solidFill>
              <a:latin typeface="Century Gothic"/>
              <a:ea typeface="Century Gothic"/>
              <a:cs typeface="Century Gothic"/>
              <a:sym typeface="Century Gothic"/>
            </a:endParaRPr>
          </a:p>
          <a:p>
            <a:pPr indent="-423323">
              <a:buClr>
                <a:srgbClr val="572C52"/>
              </a:buClr>
              <a:buSzPts val="1400"/>
              <a:buFont typeface="Century Gothic"/>
              <a:buChar char="➔"/>
            </a:pPr>
            <a:r>
              <a:rPr lang="en-GB" sz="1867" dirty="0">
                <a:solidFill>
                  <a:srgbClr val="572C52"/>
                </a:solidFill>
                <a:latin typeface="Century Gothic"/>
                <a:ea typeface="Century Gothic"/>
                <a:cs typeface="Century Gothic"/>
                <a:sym typeface="Century Gothic"/>
              </a:rPr>
              <a:t>Local assistance</a:t>
            </a:r>
            <a:endParaRPr sz="1867" dirty="0">
              <a:solidFill>
                <a:srgbClr val="572C52"/>
              </a:solidFill>
              <a:latin typeface="Century Gothic"/>
              <a:ea typeface="Century Gothic"/>
              <a:cs typeface="Century Gothic"/>
              <a:sym typeface="Century Gothic"/>
            </a:endParaRPr>
          </a:p>
          <a:p>
            <a:pPr indent="-423323">
              <a:buClr>
                <a:srgbClr val="572C52"/>
              </a:buClr>
              <a:buSzPts val="1400"/>
              <a:buFont typeface="Century Gothic"/>
              <a:buChar char="➔"/>
            </a:pPr>
            <a:r>
              <a:rPr lang="en-GB" sz="1867" dirty="0">
                <a:solidFill>
                  <a:srgbClr val="572C52"/>
                </a:solidFill>
                <a:latin typeface="Century Gothic"/>
                <a:ea typeface="Century Gothic"/>
                <a:cs typeface="Century Gothic"/>
                <a:sym typeface="Century Gothic"/>
              </a:rPr>
              <a:t>Pre-placement preparation sessions</a:t>
            </a:r>
            <a:endParaRPr sz="1867" dirty="0">
              <a:solidFill>
                <a:srgbClr val="572C52"/>
              </a:solidFill>
              <a:latin typeface="Century Gothic"/>
              <a:ea typeface="Century Gothic"/>
              <a:cs typeface="Century Gothic"/>
              <a:sym typeface="Century Gothic"/>
            </a:endParaRPr>
          </a:p>
          <a:p>
            <a:pPr indent="-423323">
              <a:buClr>
                <a:srgbClr val="572C52"/>
              </a:buClr>
              <a:buSzPts val="1400"/>
              <a:buFont typeface="Century Gothic"/>
              <a:buChar char="➔"/>
            </a:pPr>
            <a:r>
              <a:rPr lang="en-GB" sz="1867" dirty="0">
                <a:solidFill>
                  <a:srgbClr val="572C52"/>
                </a:solidFill>
                <a:latin typeface="Century Gothic"/>
                <a:ea typeface="Century Gothic"/>
                <a:cs typeface="Century Gothic"/>
                <a:sym typeface="Century Gothic"/>
              </a:rPr>
              <a:t>Post-placement support</a:t>
            </a:r>
          </a:p>
          <a:p>
            <a:pPr indent="-423323">
              <a:buClr>
                <a:srgbClr val="572C52"/>
              </a:buClr>
              <a:buSzPts val="1400"/>
              <a:buFont typeface="Century Gothic"/>
              <a:buChar char="➔"/>
            </a:pPr>
            <a:endParaRPr lang="en-GB" sz="1867" dirty="0">
              <a:solidFill>
                <a:srgbClr val="572C52"/>
              </a:solidFill>
              <a:latin typeface="Century Gothic"/>
              <a:ea typeface="Century Gothic"/>
              <a:cs typeface="Century Gothic"/>
              <a:sym typeface="Century Gothic"/>
            </a:endParaRPr>
          </a:p>
          <a:p>
            <a:pPr marL="186262" indent="0">
              <a:buClr>
                <a:srgbClr val="572C52"/>
              </a:buClr>
              <a:buSzPts val="1400"/>
              <a:buNone/>
            </a:pPr>
            <a:endParaRPr lang="en-GB" sz="1867" dirty="0">
              <a:solidFill>
                <a:srgbClr val="572C52"/>
              </a:solidFill>
              <a:latin typeface="Century Gothic"/>
              <a:ea typeface="Century Gothic"/>
              <a:cs typeface="Century Gothic"/>
              <a:sym typeface="Century Gothic"/>
            </a:endParaRPr>
          </a:p>
          <a:p>
            <a:pPr marL="186262" indent="0">
              <a:buClr>
                <a:srgbClr val="572C52"/>
              </a:buClr>
              <a:buSzPts val="1400"/>
              <a:buNone/>
            </a:pPr>
            <a:r>
              <a:rPr lang="en-GB" sz="1867" b="1" dirty="0">
                <a:solidFill>
                  <a:srgbClr val="572C52"/>
                </a:solidFill>
                <a:latin typeface="Century Gothic"/>
                <a:ea typeface="Century Gothic"/>
                <a:cs typeface="Century Gothic"/>
                <a:sym typeface="Century Gothic"/>
              </a:rPr>
              <a:t>We run a free Advice Line, five days per week providing guidance and practical support on cross-border children and family cases.</a:t>
            </a:r>
          </a:p>
          <a:p>
            <a:pPr indent="-423323">
              <a:buClr>
                <a:srgbClr val="572C52"/>
              </a:buClr>
              <a:buSzPts val="1400"/>
              <a:buFont typeface="Century Gothic"/>
              <a:buChar char="➔"/>
            </a:pPr>
            <a:endParaRPr sz="1867" dirty="0">
              <a:solidFill>
                <a:srgbClr val="572C52"/>
              </a:solidFill>
              <a:latin typeface="Century Gothic"/>
              <a:ea typeface="Century Gothic"/>
              <a:cs typeface="Century Gothic"/>
              <a:sym typeface="Century Gothic"/>
            </a:endParaRPr>
          </a:p>
        </p:txBody>
      </p:sp>
      <p:pic>
        <p:nvPicPr>
          <p:cNvPr id="109" name="Google Shape;109;p20" title="Smiling child 4.jpg"/>
          <p:cNvPicPr preferRelativeResize="0"/>
          <p:nvPr/>
        </p:nvPicPr>
        <p:blipFill rotWithShape="1">
          <a:blip r:embed="rId3">
            <a:alphaModFix/>
          </a:blip>
          <a:srcRect t="7169" b="7169"/>
          <a:stretch/>
        </p:blipFill>
        <p:spPr>
          <a:xfrm>
            <a:off x="1" y="0"/>
            <a:ext cx="53373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517200" y="593367"/>
            <a:ext cx="11360800" cy="984400"/>
          </a:xfrm>
          <a:prstGeom prst="rect">
            <a:avLst/>
          </a:prstGeom>
        </p:spPr>
        <p:txBody>
          <a:bodyPr spcFirstLastPara="1" vert="horz" wrap="square" lIns="121900" tIns="121900" rIns="121900" bIns="121900" rtlCol="0" anchor="t" anchorCtr="0">
            <a:noAutofit/>
          </a:bodyPr>
          <a:lstStyle/>
          <a:p>
            <a:r>
              <a:rPr lang="en-GB" sz="4800" b="1">
                <a:solidFill>
                  <a:srgbClr val="E0005A"/>
                </a:solidFill>
                <a:latin typeface="Century Gothic"/>
                <a:ea typeface="Century Gothic"/>
                <a:cs typeface="Century Gothic"/>
                <a:sym typeface="Century Gothic"/>
              </a:rPr>
              <a:t>Other Services</a:t>
            </a:r>
            <a:endParaRPr sz="4800" b="1">
              <a:solidFill>
                <a:srgbClr val="E0005A"/>
              </a:solidFill>
              <a:latin typeface="Century Gothic"/>
              <a:ea typeface="Century Gothic"/>
              <a:cs typeface="Century Gothic"/>
              <a:sym typeface="Century Gothic"/>
            </a:endParaRPr>
          </a:p>
        </p:txBody>
      </p:sp>
      <p:sp>
        <p:nvSpPr>
          <p:cNvPr id="115" name="Google Shape;115;p21"/>
          <p:cNvSpPr txBox="1">
            <a:spLocks noGrp="1"/>
          </p:cNvSpPr>
          <p:nvPr>
            <p:ph type="body" idx="1"/>
          </p:nvPr>
        </p:nvSpPr>
        <p:spPr>
          <a:xfrm>
            <a:off x="517200" y="1739833"/>
            <a:ext cx="5333200" cy="4555200"/>
          </a:xfrm>
          <a:prstGeom prst="rect">
            <a:avLst/>
          </a:prstGeom>
        </p:spPr>
        <p:txBody>
          <a:bodyPr spcFirstLastPara="1" vert="horz" wrap="square" lIns="121900" tIns="121900" rIns="121900" bIns="121900" rtlCol="0" anchor="t" anchorCtr="0">
            <a:noAutofit/>
          </a:bodyPr>
          <a:lstStyle/>
          <a:p>
            <a:pPr marL="0" indent="0">
              <a:buNone/>
            </a:pPr>
            <a:r>
              <a:rPr lang="en-GB" b="1">
                <a:solidFill>
                  <a:srgbClr val="572C52"/>
                </a:solidFill>
                <a:latin typeface="Century Gothic"/>
                <a:ea typeface="Century Gothic"/>
                <a:cs typeface="Century Gothic"/>
                <a:sym typeface="Century Gothic"/>
              </a:rPr>
              <a:t>Life story work</a:t>
            </a:r>
            <a:br>
              <a:rPr lang="en-GB">
                <a:solidFill>
                  <a:srgbClr val="572C52"/>
                </a:solidFill>
                <a:latin typeface="Century Gothic"/>
                <a:ea typeface="Century Gothic"/>
                <a:cs typeface="Century Gothic"/>
                <a:sym typeface="Century Gothic"/>
              </a:rPr>
            </a:br>
            <a:r>
              <a:rPr lang="en-GB">
                <a:solidFill>
                  <a:srgbClr val="572C52"/>
                </a:solidFill>
                <a:latin typeface="Century Gothic"/>
                <a:ea typeface="Century Gothic"/>
                <a:cs typeface="Century Gothic"/>
                <a:sym typeface="Century Gothic"/>
              </a:rPr>
              <a:t>Direct support for children to help them process their feelings, to come to terms with their current circumstances, to make sense of their present and to develop a clear sense of identity for the future.</a:t>
            </a:r>
            <a:endParaRPr>
              <a:solidFill>
                <a:srgbClr val="572C52"/>
              </a:solidFill>
              <a:latin typeface="Century Gothic"/>
              <a:ea typeface="Century Gothic"/>
              <a:cs typeface="Century Gothic"/>
              <a:sym typeface="Century Gothic"/>
            </a:endParaRPr>
          </a:p>
          <a:p>
            <a:pPr marL="0" indent="0">
              <a:spcBef>
                <a:spcPts val="2533"/>
              </a:spcBef>
              <a:spcAft>
                <a:spcPts val="1067"/>
              </a:spcAft>
              <a:buNone/>
            </a:pPr>
            <a:r>
              <a:rPr lang="en-GB" b="1">
                <a:solidFill>
                  <a:srgbClr val="572C52"/>
                </a:solidFill>
                <a:latin typeface="Century Gothic"/>
                <a:ea typeface="Century Gothic"/>
                <a:cs typeface="Century Gothic"/>
                <a:sym typeface="Century Gothic"/>
              </a:rPr>
              <a:t>Family reunification in the UK</a:t>
            </a:r>
            <a:br>
              <a:rPr lang="en-GB">
                <a:solidFill>
                  <a:srgbClr val="572C52"/>
                </a:solidFill>
                <a:latin typeface="Century Gothic"/>
                <a:ea typeface="Century Gothic"/>
                <a:cs typeface="Century Gothic"/>
                <a:sym typeface="Century Gothic"/>
              </a:rPr>
            </a:br>
            <a:r>
              <a:rPr lang="en-GB">
                <a:solidFill>
                  <a:srgbClr val="572C52"/>
                </a:solidFill>
                <a:latin typeface="Century Gothic"/>
                <a:ea typeface="Century Gothic"/>
                <a:cs typeface="Century Gothic"/>
                <a:sym typeface="Century Gothic"/>
              </a:rPr>
              <a:t>‍Practical and emotional support for young refugees who are reunited with family members in the UK. We also offer assessments for the family reunification process.</a:t>
            </a:r>
            <a:endParaRPr>
              <a:solidFill>
                <a:srgbClr val="572C52"/>
              </a:solidFill>
              <a:latin typeface="Century Gothic"/>
              <a:ea typeface="Century Gothic"/>
              <a:cs typeface="Century Gothic"/>
              <a:sym typeface="Century Gothic"/>
            </a:endParaRPr>
          </a:p>
        </p:txBody>
      </p:sp>
      <p:sp>
        <p:nvSpPr>
          <p:cNvPr id="116" name="Google Shape;116;p21"/>
          <p:cNvSpPr txBox="1">
            <a:spLocks noGrp="1"/>
          </p:cNvSpPr>
          <p:nvPr>
            <p:ph type="body" idx="2"/>
          </p:nvPr>
        </p:nvSpPr>
        <p:spPr>
          <a:xfrm>
            <a:off x="6258497" y="747833"/>
            <a:ext cx="5333200" cy="5547200"/>
          </a:xfrm>
          <a:prstGeom prst="rect">
            <a:avLst/>
          </a:prstGeom>
        </p:spPr>
        <p:txBody>
          <a:bodyPr spcFirstLastPara="1" vert="horz" wrap="square" lIns="121900" tIns="121900" rIns="121900" bIns="121900" rtlCol="0" anchor="t" anchorCtr="0">
            <a:noAutofit/>
          </a:bodyPr>
          <a:lstStyle/>
          <a:p>
            <a:pPr marL="0" indent="0">
              <a:spcBef>
                <a:spcPts val="2533"/>
              </a:spcBef>
              <a:buNone/>
            </a:pPr>
            <a:r>
              <a:rPr lang="en-GB" b="1">
                <a:solidFill>
                  <a:srgbClr val="572C52"/>
                </a:solidFill>
                <a:latin typeface="Century Gothic"/>
                <a:ea typeface="Century Gothic"/>
                <a:cs typeface="Century Gothic"/>
                <a:sym typeface="Century Gothic"/>
              </a:rPr>
              <a:t>16.4 Appointments</a:t>
            </a:r>
            <a:br>
              <a:rPr lang="en-GB">
                <a:solidFill>
                  <a:srgbClr val="572C52"/>
                </a:solidFill>
                <a:latin typeface="Century Gothic"/>
                <a:ea typeface="Century Gothic"/>
                <a:cs typeface="Century Gothic"/>
                <a:sym typeface="Century Gothic"/>
              </a:rPr>
            </a:br>
            <a:r>
              <a:rPr lang="en-GB">
                <a:solidFill>
                  <a:srgbClr val="572C52"/>
                </a:solidFill>
                <a:latin typeface="Century Gothic"/>
                <a:ea typeface="Century Gothic"/>
                <a:cs typeface="Century Gothic"/>
                <a:sym typeface="Century Gothic"/>
              </a:rPr>
              <a:t>‍Representation of children as guardians in the courts to ensure decisions for and about children protect them, promote their welfare and are in their best interests.</a:t>
            </a:r>
            <a:endParaRPr>
              <a:solidFill>
                <a:srgbClr val="572C52"/>
              </a:solidFill>
              <a:latin typeface="Century Gothic"/>
              <a:ea typeface="Century Gothic"/>
              <a:cs typeface="Century Gothic"/>
              <a:sym typeface="Century Gothic"/>
            </a:endParaRPr>
          </a:p>
          <a:p>
            <a:pPr marL="0" indent="0">
              <a:spcBef>
                <a:spcPts val="2533"/>
              </a:spcBef>
              <a:spcAft>
                <a:spcPts val="2533"/>
              </a:spcAft>
              <a:buNone/>
            </a:pPr>
            <a:r>
              <a:rPr lang="en-GB" b="1">
                <a:solidFill>
                  <a:srgbClr val="572C52"/>
                </a:solidFill>
                <a:latin typeface="Century Gothic"/>
                <a:ea typeface="Century Gothic"/>
                <a:cs typeface="Century Gothic"/>
                <a:sym typeface="Century Gothic"/>
              </a:rPr>
              <a:t>Virtual contact supervision</a:t>
            </a:r>
            <a:br>
              <a:rPr lang="en-GB">
                <a:solidFill>
                  <a:srgbClr val="572C52"/>
                </a:solidFill>
                <a:latin typeface="Century Gothic"/>
                <a:ea typeface="Century Gothic"/>
                <a:cs typeface="Century Gothic"/>
                <a:sym typeface="Century Gothic"/>
              </a:rPr>
            </a:br>
            <a:r>
              <a:rPr lang="en-GB">
                <a:solidFill>
                  <a:srgbClr val="572C52"/>
                </a:solidFill>
                <a:latin typeface="Century Gothic"/>
                <a:ea typeface="Century Gothic"/>
                <a:cs typeface="Century Gothic"/>
                <a:sym typeface="Century Gothic"/>
              </a:rPr>
              <a:t>‍Multi-lingual supervision from a qualified social worker to ensure safe, positive contact of children with a non-resident family member via an online platform.</a:t>
            </a:r>
            <a:endParaRPr b="1">
              <a:solidFill>
                <a:srgbClr val="572C52"/>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D7944D5F-E8B9-0063-AE93-C2C2B3C8F117}"/>
            </a:ext>
          </a:extLst>
        </p:cNvPr>
        <p:cNvGrpSpPr/>
        <p:nvPr/>
      </p:nvGrpSpPr>
      <p:grpSpPr>
        <a:xfrm>
          <a:off x="0" y="0"/>
          <a:ext cx="0" cy="0"/>
          <a:chOff x="0" y="0"/>
          <a:chExt cx="0" cy="0"/>
        </a:xfrm>
      </p:grpSpPr>
      <p:sp>
        <p:nvSpPr>
          <p:cNvPr id="114" name="Google Shape;114;p21">
            <a:extLst>
              <a:ext uri="{FF2B5EF4-FFF2-40B4-BE49-F238E27FC236}">
                <a16:creationId xmlns:a16="http://schemas.microsoft.com/office/drawing/2014/main" id="{6D9CC341-1404-2BD0-4F36-FBF02E13097B}"/>
              </a:ext>
            </a:extLst>
          </p:cNvPr>
          <p:cNvSpPr txBox="1">
            <a:spLocks noGrp="1"/>
          </p:cNvSpPr>
          <p:nvPr>
            <p:ph type="title"/>
          </p:nvPr>
        </p:nvSpPr>
        <p:spPr>
          <a:xfrm>
            <a:off x="215152" y="455900"/>
            <a:ext cx="11360800" cy="984400"/>
          </a:xfrm>
          <a:prstGeom prst="rect">
            <a:avLst/>
          </a:prstGeom>
        </p:spPr>
        <p:txBody>
          <a:bodyPr spcFirstLastPara="1" vert="horz" wrap="square" lIns="121900" tIns="121900" rIns="121900" bIns="121900" rtlCol="0" anchor="t" anchorCtr="0">
            <a:noAutofit/>
          </a:bodyPr>
          <a:lstStyle/>
          <a:p>
            <a:r>
              <a:rPr lang="en-GB" sz="4800" b="1">
                <a:solidFill>
                  <a:srgbClr val="E0005A"/>
                </a:solidFill>
                <a:latin typeface="Century Gothic"/>
                <a:ea typeface="Century Gothic"/>
                <a:cs typeface="Century Gothic"/>
                <a:sym typeface="Century Gothic"/>
              </a:rPr>
              <a:t>Training &amp; Resources</a:t>
            </a:r>
            <a:endParaRPr sz="4800" b="1">
              <a:solidFill>
                <a:srgbClr val="E0005A"/>
              </a:solidFill>
              <a:latin typeface="Century Gothic"/>
              <a:ea typeface="Century Gothic"/>
              <a:cs typeface="Century Gothic"/>
              <a:sym typeface="Century Gothic"/>
            </a:endParaRPr>
          </a:p>
        </p:txBody>
      </p:sp>
      <p:sp>
        <p:nvSpPr>
          <p:cNvPr id="115" name="Google Shape;115;p21">
            <a:extLst>
              <a:ext uri="{FF2B5EF4-FFF2-40B4-BE49-F238E27FC236}">
                <a16:creationId xmlns:a16="http://schemas.microsoft.com/office/drawing/2014/main" id="{835379D5-BC53-88EF-F8D3-76836493D4D1}"/>
              </a:ext>
            </a:extLst>
          </p:cNvPr>
          <p:cNvSpPr txBox="1">
            <a:spLocks noGrp="1"/>
          </p:cNvSpPr>
          <p:nvPr>
            <p:ph type="body" idx="1"/>
          </p:nvPr>
        </p:nvSpPr>
        <p:spPr>
          <a:xfrm>
            <a:off x="347200" y="1354700"/>
            <a:ext cx="5333200" cy="4555200"/>
          </a:xfrm>
          <a:prstGeom prst="rect">
            <a:avLst/>
          </a:prstGeom>
        </p:spPr>
        <p:txBody>
          <a:bodyPr spcFirstLastPara="1" vert="horz" wrap="square" lIns="121900" tIns="121900" rIns="121900" bIns="121900" rtlCol="0" anchor="t" anchorCtr="0">
            <a:noAutofit/>
          </a:bodyPr>
          <a:lstStyle/>
          <a:p>
            <a:pPr marL="0" indent="0">
              <a:buNone/>
            </a:pPr>
            <a:r>
              <a:rPr lang="en-GB" b="1" dirty="0">
                <a:solidFill>
                  <a:srgbClr val="572C52"/>
                </a:solidFill>
                <a:latin typeface="Century Gothic"/>
                <a:ea typeface="Century Gothic"/>
                <a:cs typeface="Century Gothic"/>
                <a:sym typeface="Century Gothic"/>
              </a:rPr>
              <a:t>Training: </a:t>
            </a:r>
          </a:p>
          <a:p>
            <a:pPr marL="380990" indent="-380990"/>
            <a:r>
              <a:rPr lang="en-GB" dirty="0">
                <a:solidFill>
                  <a:srgbClr val="572C52"/>
                </a:solidFill>
                <a:latin typeface="Century Gothic"/>
                <a:ea typeface="Century Gothic"/>
                <a:cs typeface="Century Gothic"/>
                <a:sym typeface="Century Gothic"/>
              </a:rPr>
              <a:t>International Child Protection and Kinship Care</a:t>
            </a:r>
          </a:p>
          <a:p>
            <a:pPr marL="380990" indent="-380990"/>
            <a:r>
              <a:rPr lang="en-GB" dirty="0">
                <a:solidFill>
                  <a:srgbClr val="572C52"/>
                </a:solidFill>
                <a:latin typeface="Century Gothic"/>
                <a:ea typeface="Century Gothic"/>
                <a:cs typeface="Century Gothic"/>
                <a:sym typeface="Century Gothic"/>
              </a:rPr>
              <a:t>Best Interest Assessments for Unaccompanied Children</a:t>
            </a:r>
          </a:p>
          <a:p>
            <a:pPr marL="380990" indent="-380990"/>
            <a:r>
              <a:rPr lang="en-GB" dirty="0">
                <a:solidFill>
                  <a:srgbClr val="572C52"/>
                </a:solidFill>
                <a:latin typeface="Century Gothic"/>
                <a:ea typeface="Century Gothic"/>
                <a:cs typeface="Century Gothic"/>
                <a:sym typeface="Century Gothic"/>
              </a:rPr>
              <a:t>Cultural Inclusive Practice – Essential Skills for Social Workers</a:t>
            </a:r>
          </a:p>
          <a:p>
            <a:pPr marL="380990" indent="-380990"/>
            <a:r>
              <a:rPr lang="en-GB" dirty="0">
                <a:solidFill>
                  <a:srgbClr val="572C52"/>
                </a:solidFill>
                <a:latin typeface="Century Gothic"/>
                <a:ea typeface="Century Gothic"/>
                <a:cs typeface="Century Gothic"/>
                <a:sym typeface="Century Gothic"/>
              </a:rPr>
              <a:t>International Social Work Certificate</a:t>
            </a:r>
          </a:p>
          <a:p>
            <a:pPr marL="380990" indent="-380990"/>
            <a:r>
              <a:rPr lang="en-GB" dirty="0">
                <a:solidFill>
                  <a:srgbClr val="572C52"/>
                </a:solidFill>
                <a:latin typeface="Century Gothic"/>
                <a:ea typeface="Century Gothic"/>
                <a:cs typeface="Century Gothic"/>
                <a:sym typeface="Century Gothic"/>
              </a:rPr>
              <a:t>Free Lunch &amp; Learn sessions</a:t>
            </a:r>
          </a:p>
          <a:p>
            <a:pPr marL="380990" indent="-380990"/>
            <a:endParaRPr lang="en-GB" dirty="0">
              <a:solidFill>
                <a:srgbClr val="572C52"/>
              </a:solidFill>
              <a:latin typeface="Century Gothic"/>
              <a:ea typeface="Century Gothic"/>
              <a:cs typeface="Century Gothic"/>
              <a:sym typeface="Century Gothic"/>
            </a:endParaRPr>
          </a:p>
          <a:p>
            <a:pPr marL="0" indent="0">
              <a:buNone/>
            </a:pPr>
            <a:r>
              <a:rPr lang="en-GB" b="1" dirty="0">
                <a:solidFill>
                  <a:srgbClr val="572C52"/>
                </a:solidFill>
                <a:latin typeface="Century Gothic"/>
                <a:ea typeface="Century Gothic"/>
                <a:cs typeface="Century Gothic"/>
                <a:sym typeface="Century Gothic"/>
              </a:rPr>
              <a:t>Resources: </a:t>
            </a:r>
          </a:p>
          <a:p>
            <a:pPr marL="380990" indent="-380990"/>
            <a:r>
              <a:rPr lang="en-GB" dirty="0">
                <a:solidFill>
                  <a:srgbClr val="572C52"/>
                </a:solidFill>
                <a:latin typeface="Century Gothic"/>
                <a:ea typeface="Century Gothic"/>
                <a:cs typeface="Century Gothic"/>
                <a:sym typeface="Century Gothic"/>
              </a:rPr>
              <a:t>Cultural Family Life Library</a:t>
            </a:r>
          </a:p>
          <a:p>
            <a:pPr marL="380990" indent="-380990"/>
            <a:r>
              <a:rPr lang="en-GB" dirty="0">
                <a:solidFill>
                  <a:srgbClr val="572C52"/>
                </a:solidFill>
                <a:latin typeface="Century Gothic"/>
                <a:ea typeface="Century Gothic"/>
                <a:cs typeface="Century Gothic"/>
                <a:sym typeface="Century Gothic"/>
              </a:rPr>
              <a:t>Factsheets</a:t>
            </a:r>
          </a:p>
          <a:p>
            <a:pPr marL="380990" indent="-380990"/>
            <a:r>
              <a:rPr lang="en-GB" dirty="0">
                <a:solidFill>
                  <a:srgbClr val="572C52"/>
                </a:solidFill>
                <a:latin typeface="Century Gothic"/>
                <a:ea typeface="Century Gothic"/>
                <a:cs typeface="Century Gothic"/>
                <a:sym typeface="Century Gothic"/>
              </a:rPr>
              <a:t>Research</a:t>
            </a:r>
          </a:p>
          <a:p>
            <a:pPr marL="380990" indent="-380990"/>
            <a:endParaRPr dirty="0">
              <a:solidFill>
                <a:srgbClr val="572C52"/>
              </a:solidFill>
              <a:latin typeface="Century Gothic"/>
              <a:ea typeface="Century Gothic"/>
              <a:cs typeface="Century Gothic"/>
              <a:sym typeface="Century Gothic"/>
            </a:endParaRPr>
          </a:p>
        </p:txBody>
      </p:sp>
      <p:pic>
        <p:nvPicPr>
          <p:cNvPr id="2" name="Google Shape;115;p22" title="pexels-rojda-182137743-12369194.jpg">
            <a:extLst>
              <a:ext uri="{FF2B5EF4-FFF2-40B4-BE49-F238E27FC236}">
                <a16:creationId xmlns:a16="http://schemas.microsoft.com/office/drawing/2014/main" id="{67B5F979-BE75-C59B-C78B-454965508347}"/>
              </a:ext>
            </a:extLst>
          </p:cNvPr>
          <p:cNvPicPr preferRelativeResize="0"/>
          <p:nvPr/>
        </p:nvPicPr>
        <p:blipFill rotWithShape="1">
          <a:blip r:embed="rId3">
            <a:alphaModFix/>
          </a:blip>
          <a:srcRect r="11126" b="17287"/>
          <a:stretch/>
        </p:blipFill>
        <p:spPr>
          <a:xfrm>
            <a:off x="7280501" y="101"/>
            <a:ext cx="4911503" cy="6858001"/>
          </a:xfrm>
          <a:prstGeom prst="rect">
            <a:avLst/>
          </a:prstGeom>
          <a:noFill/>
          <a:ln>
            <a:noFill/>
          </a:ln>
        </p:spPr>
      </p:pic>
    </p:spTree>
    <p:extLst>
      <p:ext uri="{BB962C8B-B14F-4D97-AF65-F5344CB8AC3E}">
        <p14:creationId xmlns:p14="http://schemas.microsoft.com/office/powerpoint/2010/main" val="3392221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70962-14A4-5C76-8B2E-48F0C75E0F9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4C35687-EAA5-B36E-2B92-61ED476435BA}"/>
              </a:ext>
            </a:extLst>
          </p:cNvPr>
          <p:cNvSpPr/>
          <p:nvPr/>
        </p:nvSpPr>
        <p:spPr>
          <a:xfrm>
            <a:off x="0" y="0"/>
            <a:ext cx="12192000" cy="1363413"/>
          </a:xfrm>
          <a:prstGeom prst="rect">
            <a:avLst/>
          </a:prstGeom>
          <a:solidFill>
            <a:srgbClr val="572C52"/>
          </a:solidFill>
          <a:ln>
            <a:solidFill>
              <a:srgbClr val="57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54FC5E-DEA0-71DD-0756-AB53CDDC610F}"/>
              </a:ext>
            </a:extLst>
          </p:cNvPr>
          <p:cNvSpPr>
            <a:spLocks noGrp="1"/>
          </p:cNvSpPr>
          <p:nvPr>
            <p:ph type="title"/>
          </p:nvPr>
        </p:nvSpPr>
        <p:spPr>
          <a:xfrm>
            <a:off x="838200" y="37850"/>
            <a:ext cx="10515600" cy="1325563"/>
          </a:xfrm>
        </p:spPr>
        <p:txBody>
          <a:bodyPr>
            <a:normAutofit/>
          </a:bodyPr>
          <a:lstStyle/>
          <a:p>
            <a:pPr algn="ctr"/>
            <a:r>
              <a:rPr lang="en-US" sz="4500" dirty="0">
                <a:solidFill>
                  <a:schemeClr val="bg1"/>
                </a:solidFill>
                <a:latin typeface="Century Gothic" panose="020B0502020202020204" pitchFamily="34" charset="0"/>
              </a:rPr>
              <a:t>A multicultural UK</a:t>
            </a:r>
            <a:endParaRPr lang="en-GB" sz="45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E417BB99-96CE-3E22-BE79-3A83726BA491}"/>
              </a:ext>
            </a:extLst>
          </p:cNvPr>
          <p:cNvSpPr/>
          <p:nvPr/>
        </p:nvSpPr>
        <p:spPr>
          <a:xfrm>
            <a:off x="0" y="1363413"/>
            <a:ext cx="12192000" cy="211708"/>
          </a:xfrm>
          <a:prstGeom prst="rect">
            <a:avLst/>
          </a:prstGeom>
          <a:solidFill>
            <a:srgbClr val="E0005A"/>
          </a:solidFill>
          <a:ln>
            <a:solidFill>
              <a:srgbClr val="E0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a:extLst>
              <a:ext uri="{FF2B5EF4-FFF2-40B4-BE49-F238E27FC236}">
                <a16:creationId xmlns:a16="http://schemas.microsoft.com/office/drawing/2014/main" id="{5951479B-C1FC-56A7-2429-212D4DB67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70" y="5904370"/>
            <a:ext cx="1409700" cy="628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A87F6B-7CDB-48FC-4526-261F42B8E62C}"/>
              </a:ext>
            </a:extLst>
          </p:cNvPr>
          <p:cNvSpPr txBox="1"/>
          <p:nvPr/>
        </p:nvSpPr>
        <p:spPr>
          <a:xfrm>
            <a:off x="389670" y="1927953"/>
            <a:ext cx="11530581" cy="4431983"/>
          </a:xfrm>
          <a:prstGeom prst="rect">
            <a:avLst/>
          </a:prstGeom>
          <a:noFill/>
        </p:spPr>
        <p:txBody>
          <a:bodyPr wrap="square">
            <a:spAutoFit/>
          </a:bodyPr>
          <a:lstStyle/>
          <a:p>
            <a:pPr marL="457200" marR="0" lvl="0" indent="-457200" algn="ctr" defTabSz="914400" rtl="0" eaLnBrk="1" fontAlgn="auto" latinLnBrk="0" hangingPunct="1">
              <a:lnSpc>
                <a:spcPct val="100000"/>
              </a:lnSpc>
              <a:spcBef>
                <a:spcPts val="0"/>
              </a:spcBef>
              <a:spcAft>
                <a:spcPts val="0"/>
              </a:spcAft>
              <a:buClrTx/>
              <a:buSzTx/>
              <a:buFontTx/>
              <a:buNone/>
              <a:tabLst>
                <a:tab pos="0" algn="l"/>
              </a:tabLst>
              <a:defRPr/>
            </a:pPr>
            <a:r>
              <a:rPr kumimoji="0" lang="en-GB" sz="4800" b="1" i="0" u="none" strike="noStrike" kern="1200" cap="none" spc="0" normalizeH="0" baseline="0" noProof="0">
                <a:ln>
                  <a:noFill/>
                </a:ln>
                <a:solidFill>
                  <a:srgbClr val="FF0000"/>
                </a:solidFill>
                <a:effectLst/>
                <a:uLnTx/>
                <a:uFillTx/>
                <a:latin typeface="Century Gothic" panose="020B0502020202020204" pitchFamily="34" charset="0"/>
                <a:ea typeface="+mn-ea"/>
                <a:cs typeface="+mn-cs"/>
              </a:rPr>
              <a:t>35.8% </a:t>
            </a:r>
            <a:r>
              <a:rPr kumimoji="0" lang="en-GB" sz="4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of babies born in England and Wales in 2022 had at least one parent born outside the UK</a:t>
            </a:r>
            <a:r>
              <a:rPr kumimoji="0" lang="en-GB" sz="4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a:p>
            <a:pPr marL="457200" marR="0" lvl="0" indent="-457200" algn="ctr" defTabSz="914400" rtl="0" eaLnBrk="1" fontAlgn="auto" latinLnBrk="0" hangingPunct="1">
              <a:lnSpc>
                <a:spcPct val="100000"/>
              </a:lnSpc>
              <a:spcBef>
                <a:spcPts val="0"/>
              </a:spcBef>
              <a:spcAft>
                <a:spcPts val="0"/>
              </a:spcAft>
              <a:buClrTx/>
              <a:buSzTx/>
              <a:buFontTx/>
              <a:buNone/>
              <a:tabLst>
                <a:tab pos="0" algn="l"/>
              </a:tabLst>
              <a:defRPr/>
            </a:pPr>
            <a:endParaRPr kumimoji="0" lang="en-GB" sz="4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457200" marR="0" lvl="0" indent="-457200" algn="ctr" defTabSz="914400" rtl="0" eaLnBrk="1" fontAlgn="auto" latinLnBrk="0" hangingPunct="1">
              <a:lnSpc>
                <a:spcPct val="100000"/>
              </a:lnSpc>
              <a:spcBef>
                <a:spcPts val="0"/>
              </a:spcBef>
              <a:spcAft>
                <a:spcPts val="0"/>
              </a:spcAft>
              <a:buClrTx/>
              <a:buSzTx/>
              <a:buFontTx/>
              <a:buNone/>
              <a:tabLst>
                <a:tab pos="0" algn="l"/>
              </a:tabLst>
              <a:defRPr/>
            </a:pPr>
            <a:r>
              <a:rPr kumimoji="0" lang="en-GB" sz="4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Scotland, this figure is </a:t>
            </a:r>
            <a:r>
              <a:rPr kumimoji="0" lang="en-GB" sz="4800" b="1" i="0" u="none" strike="noStrike" kern="1200" cap="none" spc="0" normalizeH="0" baseline="0" noProof="0">
                <a:ln>
                  <a:noFill/>
                </a:ln>
                <a:solidFill>
                  <a:srgbClr val="FF0000"/>
                </a:solidFill>
                <a:effectLst/>
                <a:uLnTx/>
                <a:uFillTx/>
                <a:latin typeface="Century Gothic" panose="020B0502020202020204" pitchFamily="34" charset="0"/>
                <a:ea typeface="+mn-ea"/>
                <a:cs typeface="+mn-cs"/>
              </a:rPr>
              <a:t>26%</a:t>
            </a:r>
            <a:r>
              <a:rPr kumimoji="0" lang="en-GB" sz="4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endParaRPr kumimoji="0" lang="en-GB" sz="4800" b="1" i="0" u="none" strike="noStrike" kern="1200" cap="none" spc="0" normalizeH="0" baseline="0" noProof="0">
              <a:ln>
                <a:noFill/>
              </a:ln>
              <a:solidFill>
                <a:srgbClr val="FF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a:ln>
                <a:noFill/>
              </a:ln>
              <a:solidFill>
                <a:srgbClr val="000000"/>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1" u="none" strike="noStrike" kern="1200" cap="none" spc="0" normalizeH="0" baseline="0" noProof="0">
              <a:ln>
                <a:noFill/>
              </a:ln>
              <a:solidFill>
                <a:srgbClr val="000000"/>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srgbClr val="000000"/>
                </a:solidFill>
                <a:effectLst/>
                <a:uLnTx/>
                <a:uFillTx/>
                <a:latin typeface="Roboto" panose="02000000000000000000" pitchFamily="2" charset="0"/>
                <a:ea typeface="+mn-ea"/>
                <a:cs typeface="+mn-cs"/>
              </a:rPr>
              <a:t>				</a:t>
            </a:r>
            <a:r>
              <a:rPr kumimoji="0" lang="en-GB" sz="1400" b="0" i="1" u="none" strike="noStrike" kern="1200" cap="none" spc="0" normalizeH="0" baseline="0" noProof="0">
                <a:ln>
                  <a:noFill/>
                </a:ln>
                <a:solidFill>
                  <a:srgbClr val="000000"/>
                </a:solidFill>
                <a:effectLst/>
                <a:uLnTx/>
                <a:uFillTx/>
                <a:latin typeface="Roboto" panose="02000000000000000000" pitchFamily="2" charset="0"/>
                <a:ea typeface="+mn-ea"/>
                <a:cs typeface="+mn-cs"/>
              </a:rPr>
              <a:t>*</a:t>
            </a:r>
            <a:r>
              <a:rPr kumimoji="0" lang="en-GB" sz="1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O</a:t>
            </a: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ffice of National Statistics, ‘Birth By parents’ country of birth, England and Wales: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**National Records of Scotland, vital events reference table, 2022.</a:t>
            </a:r>
            <a:endParaRPr kumimoji="0" lang="en-GB" sz="1400" b="0" i="0" u="none" strike="noStrike" kern="1200" cap="none" spc="0" normalizeH="0" baseline="0" noProof="0">
              <a:ln>
                <a:noFill/>
              </a:ln>
              <a:solidFill>
                <a:srgbClr val="000000"/>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1860088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E8D13E61EC3F4CB232609DFDCFBDAC" ma:contentTypeVersion="19" ma:contentTypeDescription="Create a new document." ma:contentTypeScope="" ma:versionID="0c76f9d90bdbd6f893b0c1da3ed1d2bb">
  <xsd:schema xmlns:xsd="http://www.w3.org/2001/XMLSchema" xmlns:xs="http://www.w3.org/2001/XMLSchema" xmlns:p="http://schemas.microsoft.com/office/2006/metadata/properties" xmlns:ns2="3f9229c1-2f14-40a5-9335-e5bf1f56ba78" xmlns:ns3="579a151f-73cb-431c-adf0-6cd10dffb82d" targetNamespace="http://schemas.microsoft.com/office/2006/metadata/properties" ma:root="true" ma:fieldsID="617ff365471c90f7f4ed0576344dc88f" ns2:_="" ns3:_="">
    <xsd:import namespace="3f9229c1-2f14-40a5-9335-e5bf1f56ba78"/>
    <xsd:import namespace="579a151f-73cb-431c-adf0-6cd10dffb8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9229c1-2f14-40a5-9335-e5bf1f56b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4f9bf7c-d6bc-4945-a127-83845cebc1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9a151f-73cb-431c-adf0-6cd10dffb82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4f558d7-e7bd-453d-9cb9-b370ad75feac}" ma:internalName="TaxCatchAll" ma:showField="CatchAllData" ma:web="579a151f-73cb-431c-adf0-6cd10dffb8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f9229c1-2f14-40a5-9335-e5bf1f56ba78">
      <Terms xmlns="http://schemas.microsoft.com/office/infopath/2007/PartnerControls"/>
    </lcf76f155ced4ddcb4097134ff3c332f>
    <TaxCatchAll xmlns="579a151f-73cb-431c-adf0-6cd10dffb82d" xsi:nil="true"/>
    <SharedWithUsers xmlns="579a151f-73cb-431c-adf0-6cd10dffb82d">
      <UserInfo>
        <DisplayName>Katy Laville</DisplayName>
        <AccountId>1316</AccountId>
        <AccountType/>
      </UserInfo>
      <UserInfo>
        <DisplayName>Milo Dickens</DisplayName>
        <AccountId>1400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2AEA08-35EE-4A94-8351-DD67C17392FE}">
  <ds:schemaRefs>
    <ds:schemaRef ds:uri="3f9229c1-2f14-40a5-9335-e5bf1f56ba78"/>
    <ds:schemaRef ds:uri="579a151f-73cb-431c-adf0-6cd10dffb8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D47A707-8FB4-41EF-A1E2-074B50BF5828}">
  <ds:schemaRefs>
    <ds:schemaRef ds:uri="3f9229c1-2f14-40a5-9335-e5bf1f56ba78"/>
    <ds:schemaRef ds:uri="579a151f-73cb-431c-adf0-6cd10dffb82d"/>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AF59382-116A-4151-A78A-42F425DB32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217</TotalTime>
  <Words>5744</Words>
  <Application>Microsoft Office PowerPoint</Application>
  <PresentationFormat>Widescreen</PresentationFormat>
  <Paragraphs>525</Paragraphs>
  <Slides>33</Slides>
  <Notes>32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33</vt:i4>
      </vt:variant>
    </vt:vector>
  </HeadingPairs>
  <TitlesOfParts>
    <vt:vector size="47" baseType="lpstr">
      <vt:lpstr>Aptos</vt:lpstr>
      <vt:lpstr>Aptos Display</vt:lpstr>
      <vt:lpstr>Arial</vt:lpstr>
      <vt:lpstr>Arial,Sans-Serif</vt:lpstr>
      <vt:lpstr>Calibri</vt:lpstr>
      <vt:lpstr>Calibri Light</vt:lpstr>
      <vt:lpstr>Century Gothic</vt:lpstr>
      <vt:lpstr>Open Sans</vt:lpstr>
      <vt:lpstr>Roboto</vt:lpstr>
      <vt:lpstr>Times New Roman</vt:lpstr>
      <vt:lpstr>Wingdings 2</vt:lpstr>
      <vt:lpstr>Office Theme</vt:lpstr>
      <vt:lpstr>1_Office Theme</vt:lpstr>
      <vt:lpstr>3_Office Theme</vt:lpstr>
      <vt:lpstr>  Assessments of Family Members Abroad </vt:lpstr>
      <vt:lpstr>PowerPoint Presentation</vt:lpstr>
      <vt:lpstr>Who we are</vt:lpstr>
      <vt:lpstr>Our Global Network</vt:lpstr>
      <vt:lpstr>Our Impact 2024-25</vt:lpstr>
      <vt:lpstr>Casework</vt:lpstr>
      <vt:lpstr>Other Services</vt:lpstr>
      <vt:lpstr>Training &amp; Resources</vt:lpstr>
      <vt:lpstr>A multicultural UK</vt:lpstr>
      <vt:lpstr>Enquiries &amp; Referrals from Cambridgeshire County Council and Peterborough City Council in 24/25</vt:lpstr>
      <vt:lpstr>Guidance on Care Proceedings with an International Element</vt:lpstr>
      <vt:lpstr>PowerPoint Presentation</vt:lpstr>
      <vt:lpstr>PowerPoint Presentation</vt:lpstr>
      <vt:lpstr>PowerPoint Presentation</vt:lpstr>
      <vt:lpstr>UK Social Workers Travelling Overseas to Assess</vt:lpstr>
      <vt:lpstr>Overseas Assessments - Nationality</vt:lpstr>
      <vt:lpstr>Immigration - USA</vt:lpstr>
      <vt:lpstr>PowerPoint Presentation</vt:lpstr>
      <vt:lpstr>PowerPoint Presentation</vt:lpstr>
      <vt:lpstr>PowerPoint Presentation</vt:lpstr>
      <vt:lpstr>PowerPoint Presentation</vt:lpstr>
      <vt:lpstr>PowerPoint Presentation</vt:lpstr>
      <vt:lpstr>PowerPoint Presentation</vt:lpstr>
      <vt:lpstr>Difference in Policy and Practice around the world</vt:lpstr>
      <vt:lpstr>Indigenous concepts</vt:lpstr>
      <vt:lpstr>Timeframes</vt:lpstr>
      <vt:lpstr>Communication</vt:lpstr>
      <vt:lpstr>Acronyms</vt:lpstr>
      <vt:lpstr>Cultural / legal differences</vt:lpstr>
      <vt:lpstr>PowerPoint Presentation</vt:lpstr>
      <vt:lpstr>Our top tips and take-aways </vt:lpstr>
      <vt:lpstr>PowerPoint Presentation</vt:lpstr>
      <vt:lpstr>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Alindayu</dc:creator>
  <cp:lastModifiedBy>Michael Nwoye</cp:lastModifiedBy>
  <cp:revision>2</cp:revision>
  <dcterms:created xsi:type="dcterms:W3CDTF">2023-01-25T11:00:59Z</dcterms:created>
  <dcterms:modified xsi:type="dcterms:W3CDTF">2025-06-26T15:01:59Z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0x010100C9E8D13E61EC3F4CB232609DFDCFBDAC</vt:lpwstr>
  </property>
  <property fmtid="{D5CDD505-2E9C-101B-9397-08002B2CF9AE}" pid="3" name="MediaServiceImageTags">
    <vt:lpwstr/>
  </property>
</Properties>
</file>