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9"/>
  </p:notesMasterIdLst>
  <p:handoutMasterIdLst>
    <p:handoutMasterId r:id="rId130"/>
  </p:handoutMasterIdLst>
  <p:sldIdLst>
    <p:sldId id="256" r:id="rId2"/>
    <p:sldId id="334" r:id="rId3"/>
    <p:sldId id="333"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3" r:id="rId52"/>
    <p:sldId id="382" r:id="rId53"/>
    <p:sldId id="384" r:id="rId54"/>
    <p:sldId id="385" r:id="rId55"/>
    <p:sldId id="386" r:id="rId56"/>
    <p:sldId id="387" r:id="rId57"/>
    <p:sldId id="388" r:id="rId58"/>
    <p:sldId id="389" r:id="rId59"/>
    <p:sldId id="397" r:id="rId60"/>
    <p:sldId id="390" r:id="rId61"/>
    <p:sldId id="391" r:id="rId62"/>
    <p:sldId id="394" r:id="rId63"/>
    <p:sldId id="405" r:id="rId64"/>
    <p:sldId id="406" r:id="rId65"/>
    <p:sldId id="398" r:id="rId66"/>
    <p:sldId id="400" r:id="rId67"/>
    <p:sldId id="402" r:id="rId68"/>
    <p:sldId id="403" r:id="rId69"/>
    <p:sldId id="404" r:id="rId70"/>
    <p:sldId id="399" r:id="rId71"/>
    <p:sldId id="393" r:id="rId72"/>
    <p:sldId id="392" r:id="rId73"/>
    <p:sldId id="407" r:id="rId74"/>
    <p:sldId id="433" r:id="rId75"/>
    <p:sldId id="441" r:id="rId76"/>
    <p:sldId id="440" r:id="rId77"/>
    <p:sldId id="456" r:id="rId78"/>
    <p:sldId id="442" r:id="rId79"/>
    <p:sldId id="443" r:id="rId80"/>
    <p:sldId id="436" r:id="rId81"/>
    <p:sldId id="437" r:id="rId82"/>
    <p:sldId id="438" r:id="rId83"/>
    <p:sldId id="434" r:id="rId84"/>
    <p:sldId id="439" r:id="rId85"/>
    <p:sldId id="435" r:id="rId86"/>
    <p:sldId id="457" r:id="rId87"/>
    <p:sldId id="424" r:id="rId88"/>
    <p:sldId id="444" r:id="rId89"/>
    <p:sldId id="445" r:id="rId90"/>
    <p:sldId id="446" r:id="rId91"/>
    <p:sldId id="447" r:id="rId92"/>
    <p:sldId id="453" r:id="rId93"/>
    <p:sldId id="458" r:id="rId94"/>
    <p:sldId id="454" r:id="rId95"/>
    <p:sldId id="459" r:id="rId96"/>
    <p:sldId id="455" r:id="rId97"/>
    <p:sldId id="448" r:id="rId98"/>
    <p:sldId id="449" r:id="rId99"/>
    <p:sldId id="451" r:id="rId100"/>
    <p:sldId id="450" r:id="rId101"/>
    <p:sldId id="426" r:id="rId102"/>
    <p:sldId id="427" r:id="rId103"/>
    <p:sldId id="428" r:id="rId104"/>
    <p:sldId id="429" r:id="rId105"/>
    <p:sldId id="430" r:id="rId106"/>
    <p:sldId id="431" r:id="rId107"/>
    <p:sldId id="432" r:id="rId108"/>
    <p:sldId id="425" r:id="rId109"/>
    <p:sldId id="408" r:id="rId110"/>
    <p:sldId id="420" r:id="rId111"/>
    <p:sldId id="410" r:id="rId112"/>
    <p:sldId id="460" r:id="rId113"/>
    <p:sldId id="411" r:id="rId114"/>
    <p:sldId id="461" r:id="rId115"/>
    <p:sldId id="412" r:id="rId116"/>
    <p:sldId id="462" r:id="rId117"/>
    <p:sldId id="419" r:id="rId118"/>
    <p:sldId id="413" r:id="rId119"/>
    <p:sldId id="463" r:id="rId120"/>
    <p:sldId id="414" r:id="rId121"/>
    <p:sldId id="464" r:id="rId122"/>
    <p:sldId id="417" r:id="rId123"/>
    <p:sldId id="465" r:id="rId124"/>
    <p:sldId id="418" r:id="rId125"/>
    <p:sldId id="466" r:id="rId126"/>
    <p:sldId id="422" r:id="rId127"/>
    <p:sldId id="423" r:id="rId128"/>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tx1"/>
        </a:solidFill>
        <a:latin typeface="Calibri" pitchFamily="34" charset="0"/>
        <a:ea typeface="Geneva" charset="-128"/>
        <a:cs typeface="+mn-cs"/>
      </a:defRPr>
    </a:lvl1pPr>
    <a:lvl2pPr marL="457200" algn="l" defTabSz="457200" rtl="0" fontAlgn="base">
      <a:spcBef>
        <a:spcPct val="0"/>
      </a:spcBef>
      <a:spcAft>
        <a:spcPct val="0"/>
      </a:spcAft>
      <a:defRPr kern="1200">
        <a:solidFill>
          <a:schemeClr val="tx1"/>
        </a:solidFill>
        <a:latin typeface="Calibri" pitchFamily="34" charset="0"/>
        <a:ea typeface="Geneva" charset="-128"/>
        <a:cs typeface="+mn-cs"/>
      </a:defRPr>
    </a:lvl2pPr>
    <a:lvl3pPr marL="914400" algn="l" defTabSz="457200" rtl="0" fontAlgn="base">
      <a:spcBef>
        <a:spcPct val="0"/>
      </a:spcBef>
      <a:spcAft>
        <a:spcPct val="0"/>
      </a:spcAft>
      <a:defRPr kern="1200">
        <a:solidFill>
          <a:schemeClr val="tx1"/>
        </a:solidFill>
        <a:latin typeface="Calibri" pitchFamily="34" charset="0"/>
        <a:ea typeface="Geneva" charset="-128"/>
        <a:cs typeface="+mn-cs"/>
      </a:defRPr>
    </a:lvl3pPr>
    <a:lvl4pPr marL="1371600" algn="l" defTabSz="457200" rtl="0" fontAlgn="base">
      <a:spcBef>
        <a:spcPct val="0"/>
      </a:spcBef>
      <a:spcAft>
        <a:spcPct val="0"/>
      </a:spcAft>
      <a:defRPr kern="1200">
        <a:solidFill>
          <a:schemeClr val="tx1"/>
        </a:solidFill>
        <a:latin typeface="Calibri" pitchFamily="34" charset="0"/>
        <a:ea typeface="Geneva" charset="-128"/>
        <a:cs typeface="+mn-cs"/>
      </a:defRPr>
    </a:lvl4pPr>
    <a:lvl5pPr marL="1828800" algn="l" defTabSz="457200" rtl="0" fontAlgn="base">
      <a:spcBef>
        <a:spcPct val="0"/>
      </a:spcBef>
      <a:spcAft>
        <a:spcPct val="0"/>
      </a:spcAft>
      <a:defRPr kern="1200">
        <a:solidFill>
          <a:schemeClr val="tx1"/>
        </a:solidFill>
        <a:latin typeface="Calibri" pitchFamily="34" charset="0"/>
        <a:ea typeface="Geneva" charset="-128"/>
        <a:cs typeface="+mn-cs"/>
      </a:defRPr>
    </a:lvl5pPr>
    <a:lvl6pPr marL="2286000" algn="l" defTabSz="914400" rtl="0" eaLnBrk="1" latinLnBrk="0" hangingPunct="1">
      <a:defRPr kern="1200">
        <a:solidFill>
          <a:schemeClr val="tx1"/>
        </a:solidFill>
        <a:latin typeface="Calibri" pitchFamily="34" charset="0"/>
        <a:ea typeface="Geneva" charset="-128"/>
        <a:cs typeface="+mn-cs"/>
      </a:defRPr>
    </a:lvl6pPr>
    <a:lvl7pPr marL="2743200" algn="l" defTabSz="914400" rtl="0" eaLnBrk="1" latinLnBrk="0" hangingPunct="1">
      <a:defRPr kern="1200">
        <a:solidFill>
          <a:schemeClr val="tx1"/>
        </a:solidFill>
        <a:latin typeface="Calibri" pitchFamily="34" charset="0"/>
        <a:ea typeface="Geneva" charset="-128"/>
        <a:cs typeface="+mn-cs"/>
      </a:defRPr>
    </a:lvl7pPr>
    <a:lvl8pPr marL="3200400" algn="l" defTabSz="914400" rtl="0" eaLnBrk="1" latinLnBrk="0" hangingPunct="1">
      <a:defRPr kern="1200">
        <a:solidFill>
          <a:schemeClr val="tx1"/>
        </a:solidFill>
        <a:latin typeface="Calibri" pitchFamily="34" charset="0"/>
        <a:ea typeface="Geneva" charset="-128"/>
        <a:cs typeface="+mn-cs"/>
      </a:defRPr>
    </a:lvl8pPr>
    <a:lvl9pPr marL="3657600" algn="l" defTabSz="914400" rtl="0" eaLnBrk="1" latinLnBrk="0" hangingPunct="1">
      <a:defRPr kern="1200">
        <a:solidFill>
          <a:schemeClr val="tx1"/>
        </a:solidFill>
        <a:latin typeface="Calibri" pitchFamily="34"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AFF"/>
    <a:srgbClr val="AA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p:restoredTop sz="86492"/>
  </p:normalViewPr>
  <p:slideViewPr>
    <p:cSldViewPr snapToGrid="0" snapToObjects="1">
      <p:cViewPr varScale="1">
        <p:scale>
          <a:sx n="111" d="100"/>
          <a:sy n="111" d="100"/>
        </p:scale>
        <p:origin x="1568"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2" d="100"/>
          <a:sy n="72" d="100"/>
        </p:scale>
        <p:origin x="3592" y="21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0067FEF-E595-46BD-AC18-E33AED08E0EB}" type="datetimeFigureOut">
              <a:rPr lang="en-US"/>
              <a:pPr/>
              <a:t>6/24/25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9397139-246E-4609-A955-FAAA957CCD31}" type="slidenum">
              <a:rPr lang="en-GB"/>
              <a:pPr/>
              <a:t>‹#›</a:t>
            </a:fld>
            <a:endParaRPr lang="en-GB" dirty="0"/>
          </a:p>
        </p:txBody>
      </p:sp>
    </p:spTree>
    <p:extLst>
      <p:ext uri="{BB962C8B-B14F-4D97-AF65-F5344CB8AC3E}">
        <p14:creationId xmlns:p14="http://schemas.microsoft.com/office/powerpoint/2010/main" val="3458543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B820092-18B0-40D2-9C2C-5E27EA906FB0}" type="datetimeFigureOut">
              <a:rPr lang="en-US"/>
              <a:pPr/>
              <a:t>6/24/25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2967FF1-B765-446B-AEFF-ED5C52B4C773}" type="slidenum">
              <a:rPr lang="en-GB"/>
              <a:pPr/>
              <a:t>‹#›</a:t>
            </a:fld>
            <a:endParaRPr lang="en-GB" dirty="0"/>
          </a:p>
        </p:txBody>
      </p:sp>
    </p:spTree>
    <p:extLst>
      <p:ext uri="{BB962C8B-B14F-4D97-AF65-F5344CB8AC3E}">
        <p14:creationId xmlns:p14="http://schemas.microsoft.com/office/powerpoint/2010/main" val="87312807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67FF1-B765-446B-AEFF-ED5C52B4C773}" type="slidenum">
              <a:rPr lang="en-GB" smtClean="0"/>
              <a:pPr/>
              <a:t>1</a:t>
            </a:fld>
            <a:endParaRPr lang="en-GB" dirty="0"/>
          </a:p>
        </p:txBody>
      </p:sp>
    </p:spTree>
    <p:extLst>
      <p:ext uri="{BB962C8B-B14F-4D97-AF65-F5344CB8AC3E}">
        <p14:creationId xmlns:p14="http://schemas.microsoft.com/office/powerpoint/2010/main" val="3712123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130425"/>
            <a:ext cx="7704000" cy="1470025"/>
          </a:xfrm>
        </p:spPr>
        <p:txBody>
          <a:bodyPr/>
          <a:lstStyle>
            <a:lvl1pPr>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720000" y="3886200"/>
            <a:ext cx="77040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rgbClr val="FFFFFF"/>
                </a:solidFill>
              </a:defRPr>
            </a:lvl1pPr>
          </a:lstStyle>
          <a:p>
            <a:fld id="{96FF79C4-49FF-8C40-820E-C5F0CB78F0B3}" type="datetime1">
              <a:rPr lang="en-GB" smtClean="0"/>
              <a:t>24/06/2025</a:t>
            </a:fld>
            <a:endParaRPr lang="en-GB" dirty="0"/>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6FA8472-A4EA-4FDE-B467-EA4D6EA46633}" type="slidenum">
              <a:rPr lang="en-GB"/>
              <a:pPr/>
              <a:t>‹#›</a:t>
            </a:fld>
            <a:endParaRPr lang="en-GB" dirty="0"/>
          </a:p>
        </p:txBody>
      </p:sp>
    </p:spTree>
    <p:extLst>
      <p:ext uri="{BB962C8B-B14F-4D97-AF65-F5344CB8AC3E}">
        <p14:creationId xmlns:p14="http://schemas.microsoft.com/office/powerpoint/2010/main" val="261730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C7F8F252-24A4-A909-08C2-279673370E4D}"/>
              </a:ext>
            </a:extLst>
          </p:cNvPr>
          <p:cNvGrpSpPr/>
          <p:nvPr userDrawn="1"/>
        </p:nvGrpSpPr>
        <p:grpSpPr>
          <a:xfrm>
            <a:off x="2305050" y="-257540"/>
            <a:ext cx="6838950" cy="7117718"/>
            <a:chOff x="0" y="-104775"/>
            <a:chExt cx="3602410" cy="2871449"/>
          </a:xfrm>
        </p:grpSpPr>
        <p:sp>
          <p:nvSpPr>
            <p:cNvPr id="8" name="Freeform 3">
              <a:extLst>
                <a:ext uri="{FF2B5EF4-FFF2-40B4-BE49-F238E27FC236}">
                  <a16:creationId xmlns:a16="http://schemas.microsoft.com/office/drawing/2014/main" id="{FEBC0A22-77CF-1C1D-863C-ECB4994AA9A2}"/>
                </a:ext>
              </a:extLst>
            </p:cNvPr>
            <p:cNvSpPr/>
            <p:nvPr userDrawn="1"/>
          </p:nvSpPr>
          <p:spPr>
            <a:xfrm>
              <a:off x="0" y="0"/>
              <a:ext cx="3602410" cy="2766674"/>
            </a:xfrm>
            <a:custGeom>
              <a:avLst/>
              <a:gdLst/>
              <a:ahLst/>
              <a:cxnLst/>
              <a:rect l="l" t="t" r="r" b="b"/>
              <a:pathLst>
                <a:path w="3602410" h="2766674">
                  <a:moveTo>
                    <a:pt x="0" y="0"/>
                  </a:moveTo>
                  <a:lnTo>
                    <a:pt x="3602410" y="0"/>
                  </a:lnTo>
                  <a:lnTo>
                    <a:pt x="3602410" y="2766674"/>
                  </a:lnTo>
                  <a:lnTo>
                    <a:pt x="0" y="2766674"/>
                  </a:lnTo>
                  <a:close/>
                </a:path>
              </a:pathLst>
            </a:custGeom>
            <a:solidFill>
              <a:srgbClr val="023059"/>
            </a:solidFill>
          </p:spPr>
          <p:txBody>
            <a:bodyPr/>
            <a:lstStyle/>
            <a:p>
              <a:endParaRPr lang="en-US" dirty="0"/>
            </a:p>
          </p:txBody>
        </p:sp>
        <p:sp>
          <p:nvSpPr>
            <p:cNvPr id="9" name="TextBox 4">
              <a:extLst>
                <a:ext uri="{FF2B5EF4-FFF2-40B4-BE49-F238E27FC236}">
                  <a16:creationId xmlns:a16="http://schemas.microsoft.com/office/drawing/2014/main" id="{89530E4F-43D4-3DAB-DDE9-B9057D3CBDCE}"/>
                </a:ext>
              </a:extLst>
            </p:cNvPr>
            <p:cNvSpPr txBox="1"/>
            <p:nvPr/>
          </p:nvSpPr>
          <p:spPr>
            <a:xfrm>
              <a:off x="0" y="-104775"/>
              <a:ext cx="3602410" cy="2871448"/>
            </a:xfrm>
            <a:prstGeom prst="rect">
              <a:avLst/>
            </a:prstGeom>
          </p:spPr>
          <p:txBody>
            <a:bodyPr lIns="50800" tIns="50800" rIns="50800" bIns="50800" rtlCol="0" anchor="ctr"/>
            <a:lstStyle/>
            <a:p>
              <a:pPr algn="ctr">
                <a:lnSpc>
                  <a:spcPts val="1964"/>
                </a:lnSpc>
              </a:pPr>
              <a:endParaRPr dirty="0"/>
            </a:p>
          </p:txBody>
        </p:sp>
      </p:grpSp>
      <p:sp>
        <p:nvSpPr>
          <p:cNvPr id="10" name="Freeform 5">
            <a:extLst>
              <a:ext uri="{FF2B5EF4-FFF2-40B4-BE49-F238E27FC236}">
                <a16:creationId xmlns:a16="http://schemas.microsoft.com/office/drawing/2014/main" id="{6C6CD6CA-3305-AF43-8EDE-096715A9A508}"/>
              </a:ext>
            </a:extLst>
          </p:cNvPr>
          <p:cNvSpPr/>
          <p:nvPr userDrawn="1"/>
        </p:nvSpPr>
        <p:spPr>
          <a:xfrm rot="-5400000" flipH="1" flipV="1">
            <a:off x="-3335736" y="3335735"/>
            <a:ext cx="6858000" cy="186532"/>
          </a:xfrm>
          <a:custGeom>
            <a:avLst/>
            <a:gdLst/>
            <a:ahLst/>
            <a:cxnLst/>
            <a:rect l="l" t="t" r="r" b="b"/>
            <a:pathLst>
              <a:path w="10287000" h="2395139">
                <a:moveTo>
                  <a:pt x="10287000" y="2395138"/>
                </a:moveTo>
                <a:lnTo>
                  <a:pt x="0" y="2395138"/>
                </a:lnTo>
                <a:lnTo>
                  <a:pt x="0" y="0"/>
                </a:lnTo>
                <a:lnTo>
                  <a:pt x="10287000" y="0"/>
                </a:lnTo>
                <a:lnTo>
                  <a:pt x="10287000" y="2395138"/>
                </a:lnTo>
                <a:close/>
              </a:path>
            </a:pathLst>
          </a:custGeom>
          <a:blipFill>
            <a:blip r:embed="rId2">
              <a:extLst>
                <a:ext uri="{96DAC541-7B7A-43D3-8B79-37D633B846F1}">
                  <asvg:svgBlip xmlns:asvg="http://schemas.microsoft.com/office/drawing/2016/SVG/main" r:embed="rId3"/>
                </a:ext>
              </a:extLst>
            </a:blip>
            <a:stretch>
              <a:fillRect l="-1026" t="-57958" b="-958"/>
            </a:stretch>
          </a:blipFill>
        </p:spPr>
        <p:txBody>
          <a:bodyPr/>
          <a:lstStyle/>
          <a:p>
            <a:endParaRPr lang="en-US" dirty="0"/>
          </a:p>
        </p:txBody>
      </p:sp>
      <p:grpSp>
        <p:nvGrpSpPr>
          <p:cNvPr id="11" name="Group 6">
            <a:extLst>
              <a:ext uri="{FF2B5EF4-FFF2-40B4-BE49-F238E27FC236}">
                <a16:creationId xmlns:a16="http://schemas.microsoft.com/office/drawing/2014/main" id="{57409D81-8208-FC24-BDC5-A12B844D5A94}"/>
              </a:ext>
            </a:extLst>
          </p:cNvPr>
          <p:cNvGrpSpPr/>
          <p:nvPr userDrawn="1"/>
        </p:nvGrpSpPr>
        <p:grpSpPr>
          <a:xfrm>
            <a:off x="424877" y="0"/>
            <a:ext cx="3149600" cy="6506301"/>
            <a:chOff x="0" y="0"/>
            <a:chExt cx="1577083" cy="2394291"/>
          </a:xfrm>
        </p:grpSpPr>
        <p:sp>
          <p:nvSpPr>
            <p:cNvPr id="12" name="Freeform 7">
              <a:extLst>
                <a:ext uri="{FF2B5EF4-FFF2-40B4-BE49-F238E27FC236}">
                  <a16:creationId xmlns:a16="http://schemas.microsoft.com/office/drawing/2014/main" id="{633FA5DF-576B-5843-3CFB-A31EBEAA36AF}"/>
                </a:ext>
              </a:extLst>
            </p:cNvPr>
            <p:cNvSpPr/>
            <p:nvPr/>
          </p:nvSpPr>
          <p:spPr>
            <a:xfrm>
              <a:off x="0" y="0"/>
              <a:ext cx="1577083" cy="2394291"/>
            </a:xfrm>
            <a:custGeom>
              <a:avLst/>
              <a:gdLst/>
              <a:ahLst/>
              <a:cxnLst/>
              <a:rect l="l" t="t" r="r" b="b"/>
              <a:pathLst>
                <a:path w="1577083" h="2394291">
                  <a:moveTo>
                    <a:pt x="0" y="0"/>
                  </a:moveTo>
                  <a:lnTo>
                    <a:pt x="1577083" y="0"/>
                  </a:lnTo>
                  <a:lnTo>
                    <a:pt x="1577083" y="2394291"/>
                  </a:lnTo>
                  <a:lnTo>
                    <a:pt x="0" y="2394291"/>
                  </a:lnTo>
                  <a:close/>
                </a:path>
              </a:pathLst>
            </a:custGeom>
            <a:blipFill>
              <a:blip r:embed="rId4"/>
              <a:stretch>
                <a:fillRect l="-63721" r="-63721"/>
              </a:stretch>
            </a:blipFill>
          </p:spPr>
          <p:txBody>
            <a:bodyPr/>
            <a:lstStyle/>
            <a:p>
              <a:endParaRPr lang="en-US" dirty="0"/>
            </a:p>
          </p:txBody>
        </p:sp>
      </p:grpSp>
      <p:sp>
        <p:nvSpPr>
          <p:cNvPr id="13" name="Freeform 8">
            <a:extLst>
              <a:ext uri="{FF2B5EF4-FFF2-40B4-BE49-F238E27FC236}">
                <a16:creationId xmlns:a16="http://schemas.microsoft.com/office/drawing/2014/main" id="{ED7A2292-05E7-345C-242E-5AD8ED6761EB}"/>
              </a:ext>
            </a:extLst>
          </p:cNvPr>
          <p:cNvSpPr/>
          <p:nvPr userDrawn="1"/>
        </p:nvSpPr>
        <p:spPr>
          <a:xfrm>
            <a:off x="6971699" y="685800"/>
            <a:ext cx="1657952" cy="743566"/>
          </a:xfrm>
          <a:custGeom>
            <a:avLst/>
            <a:gdLst/>
            <a:ahLst/>
            <a:cxnLst/>
            <a:rect l="l" t="t" r="r" b="b"/>
            <a:pathLst>
              <a:path w="3315903" h="1115349">
                <a:moveTo>
                  <a:pt x="0" y="0"/>
                </a:moveTo>
                <a:lnTo>
                  <a:pt x="3315903" y="0"/>
                </a:lnTo>
                <a:lnTo>
                  <a:pt x="3315903" y="1115349"/>
                </a:lnTo>
                <a:lnTo>
                  <a:pt x="0" y="11153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6" name="Text Placeholder 5">
            <a:extLst>
              <a:ext uri="{FF2B5EF4-FFF2-40B4-BE49-F238E27FC236}">
                <a16:creationId xmlns:a16="http://schemas.microsoft.com/office/drawing/2014/main" id="{A8A25ADD-565C-9539-55FC-581A9E60AC94}"/>
              </a:ext>
            </a:extLst>
          </p:cNvPr>
          <p:cNvSpPr>
            <a:spLocks noGrp="1"/>
          </p:cNvSpPr>
          <p:nvPr>
            <p:ph type="body" sz="quarter" idx="10" hasCustomPrompt="1"/>
          </p:nvPr>
        </p:nvSpPr>
        <p:spPr>
          <a:xfrm>
            <a:off x="4038600" y="1701800"/>
            <a:ext cx="4448175" cy="1778000"/>
          </a:xfrm>
        </p:spPr>
        <p:txBody>
          <a:bodyPr>
            <a:normAutofit/>
          </a:bodyPr>
          <a:lstStyle>
            <a:lvl1pPr marL="0" indent="0" algn="r">
              <a:buNone/>
              <a:defRPr sz="4400">
                <a:solidFill>
                  <a:schemeClr val="bg1"/>
                </a:solidFill>
              </a:defRPr>
            </a:lvl1pPr>
          </a:lstStyle>
          <a:p>
            <a:pPr lvl="0"/>
            <a:r>
              <a:rPr lang="en-US" dirty="0"/>
              <a:t>Fenners Presentation Title</a:t>
            </a:r>
          </a:p>
        </p:txBody>
      </p:sp>
      <p:sp>
        <p:nvSpPr>
          <p:cNvPr id="20" name="Text Placeholder 19">
            <a:extLst>
              <a:ext uri="{FF2B5EF4-FFF2-40B4-BE49-F238E27FC236}">
                <a16:creationId xmlns:a16="http://schemas.microsoft.com/office/drawing/2014/main" id="{42A284B0-8E1A-8559-B57E-DCD5F0B3D8B1}"/>
              </a:ext>
            </a:extLst>
          </p:cNvPr>
          <p:cNvSpPr>
            <a:spLocks noGrp="1"/>
          </p:cNvSpPr>
          <p:nvPr>
            <p:ph type="body" sz="quarter" idx="11" hasCustomPrompt="1"/>
          </p:nvPr>
        </p:nvSpPr>
        <p:spPr>
          <a:xfrm>
            <a:off x="5934075" y="3714115"/>
            <a:ext cx="2552700" cy="558800"/>
          </a:xfrm>
        </p:spPr>
        <p:txBody>
          <a:bodyPr/>
          <a:lstStyle>
            <a:lvl1pPr marL="0" indent="0" algn="r">
              <a:lnSpc>
                <a:spcPts val="1964"/>
              </a:lnSpc>
              <a:buNone/>
              <a:defRPr>
                <a:solidFill>
                  <a:schemeClr val="bg1"/>
                </a:solidFill>
              </a:defRPr>
            </a:lvl1pPr>
          </a:lstStyle>
          <a:p>
            <a:pPr algn="r">
              <a:lnSpc>
                <a:spcPts val="3927"/>
              </a:lnSpc>
            </a:pPr>
            <a:r>
              <a:rPr lang="en-US" sz="1600" dirty="0">
                <a:solidFill>
                  <a:srgbClr val="FFFFFF"/>
                </a:solidFill>
                <a:latin typeface="Helvetica"/>
                <a:ea typeface="Helvetica"/>
                <a:cs typeface="Helvetica"/>
                <a:sym typeface="Helvetica"/>
              </a:rPr>
              <a:t>Subtitle Or Description</a:t>
            </a:r>
          </a:p>
        </p:txBody>
      </p:sp>
      <p:sp>
        <p:nvSpPr>
          <p:cNvPr id="22" name="Text Placeholder 21">
            <a:extLst>
              <a:ext uri="{FF2B5EF4-FFF2-40B4-BE49-F238E27FC236}">
                <a16:creationId xmlns:a16="http://schemas.microsoft.com/office/drawing/2014/main" id="{2FF3F6D5-A2BC-F49D-B56D-AE87A5282AFB}"/>
              </a:ext>
            </a:extLst>
          </p:cNvPr>
          <p:cNvSpPr>
            <a:spLocks noGrp="1"/>
          </p:cNvSpPr>
          <p:nvPr>
            <p:ph type="body" sz="quarter" idx="12" hasCustomPrompt="1"/>
          </p:nvPr>
        </p:nvSpPr>
        <p:spPr>
          <a:xfrm>
            <a:off x="5286375" y="5311916"/>
            <a:ext cx="3200400" cy="863600"/>
          </a:xfrm>
        </p:spPr>
        <p:txBody>
          <a:bodyPr>
            <a:normAutofit/>
          </a:bodyPr>
          <a:lstStyle>
            <a:lvl1pPr marL="0" indent="0" algn="r">
              <a:buNone/>
              <a:defRPr sz="1250" b="1">
                <a:solidFill>
                  <a:schemeClr val="bg1"/>
                </a:solidFill>
              </a:defRPr>
            </a:lvl1pPr>
          </a:lstStyle>
          <a:p>
            <a:pPr lvl="0"/>
            <a:r>
              <a:rPr lang="en-GB" dirty="0"/>
              <a:t>Barrister Name, Barrister Name</a:t>
            </a:r>
            <a:endParaRPr lang="en-US" dirty="0"/>
          </a:p>
        </p:txBody>
      </p:sp>
      <p:sp>
        <p:nvSpPr>
          <p:cNvPr id="27" name="Picture Placeholder 26">
            <a:extLst>
              <a:ext uri="{FF2B5EF4-FFF2-40B4-BE49-F238E27FC236}">
                <a16:creationId xmlns:a16="http://schemas.microsoft.com/office/drawing/2014/main" id="{9F6767FE-CBE3-9143-3604-C0FD609860CA}"/>
              </a:ext>
            </a:extLst>
          </p:cNvPr>
          <p:cNvSpPr>
            <a:spLocks noGrp="1"/>
          </p:cNvSpPr>
          <p:nvPr>
            <p:ph type="pic" sz="quarter" idx="14"/>
          </p:nvPr>
        </p:nvSpPr>
        <p:spPr>
          <a:xfrm>
            <a:off x="424657" y="0"/>
            <a:ext cx="3149600" cy="6506633"/>
          </a:xfrm>
        </p:spPr>
        <p:txBody>
          <a:bodyPr/>
          <a:lstStyle/>
          <a:p>
            <a:endParaRPr lang="en-US" dirty="0"/>
          </a:p>
        </p:txBody>
      </p:sp>
      <p:sp>
        <p:nvSpPr>
          <p:cNvPr id="25" name="Text Placeholder 21">
            <a:extLst>
              <a:ext uri="{FF2B5EF4-FFF2-40B4-BE49-F238E27FC236}">
                <a16:creationId xmlns:a16="http://schemas.microsoft.com/office/drawing/2014/main" id="{3678F12A-2271-34A2-6AB7-8A64FEAD569C}"/>
              </a:ext>
            </a:extLst>
          </p:cNvPr>
          <p:cNvSpPr>
            <a:spLocks noGrp="1"/>
          </p:cNvSpPr>
          <p:nvPr>
            <p:ph type="body" sz="quarter" idx="13" hasCustomPrompt="1"/>
          </p:nvPr>
        </p:nvSpPr>
        <p:spPr>
          <a:xfrm>
            <a:off x="5286375" y="4842136"/>
            <a:ext cx="3200400" cy="345795"/>
          </a:xfrm>
        </p:spPr>
        <p:txBody>
          <a:bodyPr>
            <a:normAutofit/>
          </a:bodyPr>
          <a:lstStyle>
            <a:lvl1pPr marL="0" indent="0" algn="r">
              <a:buNone/>
              <a:defRPr sz="1250" b="0">
                <a:solidFill>
                  <a:srgbClr val="A6C7EB"/>
                </a:solidFill>
              </a:defRPr>
            </a:lvl1pPr>
          </a:lstStyle>
          <a:p>
            <a:pPr lvl="0"/>
            <a:r>
              <a:rPr lang="en-GB" dirty="0"/>
              <a:t>Presented by</a:t>
            </a:r>
            <a:endParaRPr lang="en-US" dirty="0"/>
          </a:p>
        </p:txBody>
      </p:sp>
      <p:sp>
        <p:nvSpPr>
          <p:cNvPr id="18" name="Freeform 13">
            <a:extLst>
              <a:ext uri="{FF2B5EF4-FFF2-40B4-BE49-F238E27FC236}">
                <a16:creationId xmlns:a16="http://schemas.microsoft.com/office/drawing/2014/main" id="{30AE3DA7-BC9E-9B47-946C-3DE03314A943}"/>
              </a:ext>
            </a:extLst>
          </p:cNvPr>
          <p:cNvSpPr/>
          <p:nvPr userDrawn="1"/>
        </p:nvSpPr>
        <p:spPr>
          <a:xfrm>
            <a:off x="3477465" y="6172200"/>
            <a:ext cx="762208" cy="334101"/>
          </a:xfrm>
          <a:custGeom>
            <a:avLst/>
            <a:gdLst/>
            <a:ahLst/>
            <a:cxnLst/>
            <a:rect l="l" t="t" r="r" b="b"/>
            <a:pathLst>
              <a:path w="1524416" h="501152">
                <a:moveTo>
                  <a:pt x="0" y="0"/>
                </a:moveTo>
                <a:lnTo>
                  <a:pt x="1524416" y="0"/>
                </a:lnTo>
                <a:lnTo>
                  <a:pt x="1524416" y="501152"/>
                </a:lnTo>
                <a:lnTo>
                  <a:pt x="0" y="5011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Tree>
    <p:extLst>
      <p:ext uri="{BB962C8B-B14F-4D97-AF65-F5344CB8AC3E}">
        <p14:creationId xmlns:p14="http://schemas.microsoft.com/office/powerpoint/2010/main" val="9418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7707CC0F-C102-E24A-8FC3-1B731E70F46A}" type="datetime1">
              <a:rPr lang="en-GB" smtClean="0"/>
              <a:t>24/06/2025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2A1334E1-6B77-4161-B9D5-325260C527F0}" type="slidenum">
              <a:rPr lang="en-GB"/>
              <a:pPr/>
              <a:t>‹#›</a:t>
            </a:fld>
            <a:endParaRPr lang="en-GB" dirty="0"/>
          </a:p>
        </p:txBody>
      </p:sp>
    </p:spTree>
    <p:extLst>
      <p:ext uri="{BB962C8B-B14F-4D97-AF65-F5344CB8AC3E}">
        <p14:creationId xmlns:p14="http://schemas.microsoft.com/office/powerpoint/2010/main" val="93279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ormAutofit/>
          </a:bodyPr>
          <a:lstStyle>
            <a:lvl1pPr algn="l">
              <a:defRPr sz="3200" b="0" i="0" cap="all">
                <a:latin typeface="Merriweather Sans Bold"/>
                <a:cs typeface="Merriweather Sans Bold"/>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ct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6A95F2E-1A4A-1544-9987-31405A2C103F}" type="datetime1">
              <a:rPr lang="en-GB" smtClean="0"/>
              <a:t>24/06/2025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2651C4B2-C79D-4F5A-8034-29FACFCED25A}" type="slidenum">
              <a:rPr lang="en-GB"/>
              <a:pPr/>
              <a:t>‹#›</a:t>
            </a:fld>
            <a:endParaRPr lang="en-GB" dirty="0"/>
          </a:p>
        </p:txBody>
      </p:sp>
    </p:spTree>
    <p:extLst>
      <p:ext uri="{BB962C8B-B14F-4D97-AF65-F5344CB8AC3E}">
        <p14:creationId xmlns:p14="http://schemas.microsoft.com/office/powerpoint/2010/main" val="396928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0000" y="1600200"/>
            <a:ext cx="3775800" cy="4525963"/>
          </a:xfrm>
        </p:spPr>
        <p:txBody>
          <a:bodyPr/>
          <a:lstStyle>
            <a:lvl1pPr>
              <a:defRPr sz="2400" b="0" i="0">
                <a:latin typeface="Merriweather Sans Light"/>
                <a:cs typeface="Merriweather Sans Light"/>
              </a:defRPr>
            </a:lvl1pPr>
            <a:lvl2pPr>
              <a:defRPr sz="2000" b="0" i="0">
                <a:latin typeface="Merriweather Sans Light"/>
                <a:cs typeface="Merriweather Sans Light"/>
              </a:defRPr>
            </a:lvl2pPr>
            <a:lvl3pPr>
              <a:defRPr sz="1800" b="0" i="0">
                <a:latin typeface="Merriweather Sans Light"/>
                <a:cs typeface="Merriweather Sans Light"/>
              </a:defRPr>
            </a:lvl3pPr>
            <a:lvl4pPr>
              <a:defRPr sz="1600" b="0" i="0">
                <a:latin typeface="Merriweather Sans Light"/>
                <a:cs typeface="Merriweather Sans Light"/>
              </a:defRPr>
            </a:lvl4pPr>
            <a:lvl5pPr>
              <a:defRPr sz="1400" b="0" i="0">
                <a:latin typeface="Merriweather Sans Light"/>
                <a:cs typeface="Merriweather Sans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3775800" cy="4525963"/>
          </a:xfrm>
        </p:spPr>
        <p:txBody>
          <a:bodyPr/>
          <a:lstStyle>
            <a:lvl1pPr>
              <a:defRPr sz="2400" b="0" i="0">
                <a:latin typeface="Merriweather Sans Light"/>
                <a:cs typeface="Merriweather Sans Light"/>
              </a:defRPr>
            </a:lvl1pPr>
            <a:lvl2pPr>
              <a:defRPr sz="2000" b="0" i="0">
                <a:latin typeface="Merriweather Sans Light"/>
                <a:cs typeface="Merriweather Sans Light"/>
              </a:defRPr>
            </a:lvl2pPr>
            <a:lvl3pPr>
              <a:defRPr sz="1800" b="0" i="0">
                <a:latin typeface="Merriweather Sans Light"/>
                <a:cs typeface="Merriweather Sans Light"/>
              </a:defRPr>
            </a:lvl3pPr>
            <a:lvl4pPr>
              <a:defRPr sz="1600" b="0" i="0">
                <a:latin typeface="Merriweather Sans Light"/>
                <a:cs typeface="Merriweather Sans Light"/>
              </a:defRPr>
            </a:lvl4pPr>
            <a:lvl5pPr>
              <a:defRPr sz="1400" b="0" i="0">
                <a:latin typeface="Merriweather Sans Light"/>
                <a:cs typeface="Merriweather Sans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fld id="{6B990B41-867D-2946-930F-2D135EDAC155}" type="datetime1">
              <a:rPr lang="en-GB" smtClean="0"/>
              <a:t>24/06/2025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F3228D03-F9C4-4CAD-BF74-9D2A7958857A}" type="slidenum">
              <a:rPr lang="en-GB"/>
              <a:pPr/>
              <a:t>‹#›</a:t>
            </a:fld>
            <a:endParaRPr lang="en-GB" dirty="0"/>
          </a:p>
        </p:txBody>
      </p:sp>
    </p:spTree>
    <p:extLst>
      <p:ext uri="{BB962C8B-B14F-4D97-AF65-F5344CB8AC3E}">
        <p14:creationId xmlns:p14="http://schemas.microsoft.com/office/powerpoint/2010/main" val="170042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720000" y="2078547"/>
            <a:ext cx="3780000" cy="639762"/>
          </a:xfrm>
        </p:spPr>
        <p:txBody>
          <a:bodyPr>
            <a:normAutofit/>
          </a:bodyPr>
          <a:lstStyle>
            <a:lvl1pPr marL="0" indent="0">
              <a:buNone/>
              <a:defRPr sz="1800" b="0" i="0">
                <a:latin typeface="Merriweather Sans Light"/>
                <a:cs typeface="Merriweather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0059"/>
            <a:ext cx="3780000" cy="3586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2078547"/>
            <a:ext cx="3780000" cy="639762"/>
          </a:xfrm>
        </p:spPr>
        <p:txBody>
          <a:bodyPr>
            <a:normAutofit/>
          </a:bodyPr>
          <a:lstStyle>
            <a:lvl1pPr marL="0" indent="0">
              <a:buNone/>
              <a:defRPr sz="1800" b="0" i="0">
                <a:latin typeface="Merriweather Sans Light"/>
                <a:cs typeface="Merriweather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40059"/>
            <a:ext cx="3780000" cy="3586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fld id="{41CD6587-5B98-FB4F-9B3D-7E2F2BD97879}" type="datetime1">
              <a:rPr lang="en-GB" smtClean="0"/>
              <a:t>24/06/2025</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fld id="{4115FD98-09A5-43A7-9673-CCCF2777BFBA}" type="slidenum">
              <a:rPr lang="en-GB"/>
              <a:pPr/>
              <a:t>‹#›</a:t>
            </a:fld>
            <a:endParaRPr lang="en-GB" dirty="0"/>
          </a:p>
        </p:txBody>
      </p:sp>
    </p:spTree>
    <p:extLst>
      <p:ext uri="{BB962C8B-B14F-4D97-AF65-F5344CB8AC3E}">
        <p14:creationId xmlns:p14="http://schemas.microsoft.com/office/powerpoint/2010/main" val="46433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fld id="{BC762186-325A-6648-A9A5-194917DFED08}" type="datetime1">
              <a:rPr lang="en-GB" smtClean="0"/>
              <a:t>24/06/2025</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71A4F55B-DCDF-41BC-8652-A4E72EFA64F2}" type="slidenum">
              <a:rPr lang="en-GB"/>
              <a:pPr/>
              <a:t>‹#›</a:t>
            </a:fld>
            <a:endParaRPr lang="en-GB" dirty="0"/>
          </a:p>
        </p:txBody>
      </p:sp>
    </p:spTree>
    <p:extLst>
      <p:ext uri="{BB962C8B-B14F-4D97-AF65-F5344CB8AC3E}">
        <p14:creationId xmlns:p14="http://schemas.microsoft.com/office/powerpoint/2010/main" val="12916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AA4A68F-3248-164F-B45F-B279701C3219}" type="datetime1">
              <a:rPr lang="en-GB" smtClean="0"/>
              <a:t>24/06/2025</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fld id="{E7A231B2-D8C3-4A48-9978-0D65D2D7C8E7}" type="slidenum">
              <a:rPr lang="en-GB"/>
              <a:pPr/>
              <a:t>‹#›</a:t>
            </a:fld>
            <a:endParaRPr lang="en-GB" dirty="0"/>
          </a:p>
        </p:txBody>
      </p:sp>
      <p:sp>
        <p:nvSpPr>
          <p:cNvPr id="6" name="TextBox 5"/>
          <p:cNvSpPr txBox="1"/>
          <p:nvPr userDrawn="1"/>
        </p:nvSpPr>
        <p:spPr>
          <a:xfrm>
            <a:off x="1152939" y="1643269"/>
            <a:ext cx="6771861" cy="1200329"/>
          </a:xfrm>
          <a:prstGeom prst="rect">
            <a:avLst/>
          </a:prstGeom>
          <a:noFill/>
        </p:spPr>
        <p:txBody>
          <a:bodyPr wrap="square" rtlCol="0">
            <a:spAutoFit/>
          </a:bodyPr>
          <a:lstStyle/>
          <a:p>
            <a:r>
              <a:rPr lang="en-US" dirty="0"/>
              <a:t>TOPICS</a:t>
            </a:r>
          </a:p>
          <a:p>
            <a:endParaRPr lang="en-US" dirty="0"/>
          </a:p>
          <a:p>
            <a:endParaRPr lang="en-US" dirty="0"/>
          </a:p>
          <a:p>
            <a:endParaRPr lang="en-US" dirty="0"/>
          </a:p>
        </p:txBody>
      </p:sp>
    </p:spTree>
    <p:extLst>
      <p:ext uri="{BB962C8B-B14F-4D97-AF65-F5344CB8AC3E}">
        <p14:creationId xmlns:p14="http://schemas.microsoft.com/office/powerpoint/2010/main" val="274442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990000"/>
            <a:ext cx="2520000" cy="879067"/>
          </a:xfrm>
        </p:spPr>
        <p:txBody>
          <a:bodyPr/>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420000" y="990000"/>
            <a:ext cx="5004000" cy="5136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720000" y="2040893"/>
            <a:ext cx="2520000" cy="40852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A95A6D4-B694-1247-8C8C-005042BC3228}" type="datetime1">
              <a:rPr lang="en-GB" smtClean="0"/>
              <a:t>24/06/2025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A00009DC-C396-4DFD-A04E-B4757990BA14}" type="slidenum">
              <a:rPr lang="en-GB"/>
              <a:pPr/>
              <a:t>‹#›</a:t>
            </a:fld>
            <a:endParaRPr lang="en-GB" dirty="0"/>
          </a:p>
        </p:txBody>
      </p:sp>
    </p:spTree>
    <p:extLst>
      <p:ext uri="{BB962C8B-B14F-4D97-AF65-F5344CB8AC3E}">
        <p14:creationId xmlns:p14="http://schemas.microsoft.com/office/powerpoint/2010/main" val="154170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59536CC-1FBF-D449-95F7-9F13C16AC745}" type="datetime1">
              <a:rPr lang="en-GB" smtClean="0"/>
              <a:t>24/06/2025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515BED48-A26C-49FF-9B7E-D1EE32EF47AC}" type="slidenum">
              <a:rPr lang="en-GB"/>
              <a:pPr/>
              <a:t>‹#›</a:t>
            </a:fld>
            <a:endParaRPr lang="en-GB" dirty="0"/>
          </a:p>
        </p:txBody>
      </p:sp>
    </p:spTree>
    <p:extLst>
      <p:ext uri="{BB962C8B-B14F-4D97-AF65-F5344CB8AC3E}">
        <p14:creationId xmlns:p14="http://schemas.microsoft.com/office/powerpoint/2010/main" val="326818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0725" y="990600"/>
            <a:ext cx="77025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720725" y="1990725"/>
            <a:ext cx="770255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20725" y="6356350"/>
            <a:ext cx="2133600" cy="365125"/>
          </a:xfrm>
          <a:prstGeom prst="rect">
            <a:avLst/>
          </a:prstGeom>
        </p:spPr>
        <p:txBody>
          <a:bodyPr vert="horz" wrap="square" lIns="0" tIns="0" rIns="0" bIns="0" numCol="1" anchor="ctr" anchorCtr="0" compatLnSpc="1">
            <a:prstTxWarp prst="textNoShape">
              <a:avLst/>
            </a:prstTxWarp>
          </a:bodyPr>
          <a:lstStyle>
            <a:lvl1pPr>
              <a:defRPr sz="1200">
                <a:solidFill>
                  <a:srgbClr val="898989"/>
                </a:solidFill>
              </a:defRPr>
            </a:lvl1pPr>
          </a:lstStyle>
          <a:p>
            <a:fld id="{01AF4A93-9F25-AD4D-A180-3805A754AF6D}" type="datetime1">
              <a:rPr lang="en-GB" smtClean="0"/>
              <a:t>24/06/2025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dirty="0"/>
          </a:p>
        </p:txBody>
      </p:sp>
      <p:sp>
        <p:nvSpPr>
          <p:cNvPr id="6" name="Slide Number Placeholder 5"/>
          <p:cNvSpPr>
            <a:spLocks noGrp="1"/>
          </p:cNvSpPr>
          <p:nvPr>
            <p:ph type="sldNum" sz="quarter" idx="4"/>
          </p:nvPr>
        </p:nvSpPr>
        <p:spPr>
          <a:xfrm>
            <a:off x="6624638" y="6356350"/>
            <a:ext cx="1798637" cy="365125"/>
          </a:xfrm>
          <a:prstGeom prst="rect">
            <a:avLst/>
          </a:prstGeom>
        </p:spPr>
        <p:txBody>
          <a:bodyPr vert="horz" wrap="square" lIns="91440" tIns="0" rIns="0" bIns="0" numCol="1" anchor="ctr" anchorCtr="0" compatLnSpc="1">
            <a:prstTxWarp prst="textNoShape">
              <a:avLst/>
            </a:prstTxWarp>
          </a:bodyPr>
          <a:lstStyle>
            <a:lvl1pPr algn="r">
              <a:defRPr sz="1200">
                <a:solidFill>
                  <a:srgbClr val="898989"/>
                </a:solidFill>
              </a:defRPr>
            </a:lvl1pPr>
          </a:lstStyle>
          <a:p>
            <a:fld id="{41E48D35-A49E-400F-A283-BA04483E1E8C}" type="slidenum">
              <a:rPr lang="en-GB"/>
              <a:pPr/>
              <a:t>‹#›</a:t>
            </a:fld>
            <a:endParaRPr lang="en-GB" dirty="0"/>
          </a:p>
        </p:txBody>
      </p:sp>
      <p:pic>
        <p:nvPicPr>
          <p:cNvPr id="1031" name="Picture 6" descr="Fenners_banner_spot.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451725" y="179388"/>
            <a:ext cx="16922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720725" y="6286500"/>
            <a:ext cx="770255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179388"/>
            <a:ext cx="7400925" cy="547687"/>
          </a:xfrm>
          <a:prstGeom prst="rect">
            <a:avLst/>
          </a:prstGeom>
          <a:solidFill>
            <a:srgbClr val="D9E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Tree>
  </p:cSld>
  <p:clrMap bg1="lt1" tx1="dk1" bg2="lt2" tx2="dk2" accent1="accent1" accent2="accent2" accent3="accent3" accent4="accent4" accent5="accent5" accent6="accent6" hlink="hlink" folHlink="folHlink"/>
  <p:sldLayoutIdLst>
    <p:sldLayoutId id="2147483677"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8" r:id="rId10"/>
  </p:sldLayoutIdLst>
  <p:hf hdr="0" ftr="0" dt="0"/>
  <p:txStyles>
    <p:titleStyle>
      <a:lvl1pPr algn="ctr" defTabSz="457200" rtl="0" eaLnBrk="1" fontAlgn="base" hangingPunct="1">
        <a:spcBef>
          <a:spcPct val="0"/>
        </a:spcBef>
        <a:spcAft>
          <a:spcPct val="0"/>
        </a:spcAft>
        <a:defRPr sz="2800" kern="1200">
          <a:solidFill>
            <a:srgbClr val="5F6971"/>
          </a:solidFill>
          <a:latin typeface="Merriweather Sans Light"/>
          <a:ea typeface="Geneva" charset="0"/>
          <a:cs typeface="Merriweather Sans Light"/>
        </a:defRPr>
      </a:lvl1pPr>
      <a:lvl2pPr algn="ctr" defTabSz="457200" rtl="0" eaLnBrk="1" fontAlgn="base" hangingPunct="1">
        <a:spcBef>
          <a:spcPct val="0"/>
        </a:spcBef>
        <a:spcAft>
          <a:spcPct val="0"/>
        </a:spcAft>
        <a:defRPr sz="2800">
          <a:solidFill>
            <a:srgbClr val="5F6971"/>
          </a:solidFill>
          <a:latin typeface="Merriweather Sans Light" charset="0"/>
          <a:ea typeface="Geneva" charset="0"/>
        </a:defRPr>
      </a:lvl2pPr>
      <a:lvl3pPr algn="ctr" defTabSz="457200" rtl="0" eaLnBrk="1" fontAlgn="base" hangingPunct="1">
        <a:spcBef>
          <a:spcPct val="0"/>
        </a:spcBef>
        <a:spcAft>
          <a:spcPct val="0"/>
        </a:spcAft>
        <a:defRPr sz="2800">
          <a:solidFill>
            <a:srgbClr val="5F6971"/>
          </a:solidFill>
          <a:latin typeface="Merriweather Sans Light" charset="0"/>
          <a:ea typeface="Geneva" charset="0"/>
        </a:defRPr>
      </a:lvl3pPr>
      <a:lvl4pPr algn="ctr" defTabSz="457200" rtl="0" eaLnBrk="1" fontAlgn="base" hangingPunct="1">
        <a:spcBef>
          <a:spcPct val="0"/>
        </a:spcBef>
        <a:spcAft>
          <a:spcPct val="0"/>
        </a:spcAft>
        <a:defRPr sz="2800">
          <a:solidFill>
            <a:srgbClr val="5F6971"/>
          </a:solidFill>
          <a:latin typeface="Merriweather Sans Light" charset="0"/>
          <a:ea typeface="Geneva" charset="0"/>
        </a:defRPr>
      </a:lvl4pPr>
      <a:lvl5pPr algn="ctr" defTabSz="457200" rtl="0" eaLnBrk="1" fontAlgn="base" hangingPunct="1">
        <a:spcBef>
          <a:spcPct val="0"/>
        </a:spcBef>
        <a:spcAft>
          <a:spcPct val="0"/>
        </a:spcAft>
        <a:defRPr sz="2800">
          <a:solidFill>
            <a:srgbClr val="5F6971"/>
          </a:solidFill>
          <a:latin typeface="Merriweather Sans Light" charset="0"/>
          <a:ea typeface="Geneva" charset="0"/>
        </a:defRPr>
      </a:lvl5pPr>
      <a:lvl6pPr marL="457200" algn="ctr" defTabSz="457200" rtl="0" eaLnBrk="1" fontAlgn="base" hangingPunct="1">
        <a:spcBef>
          <a:spcPct val="0"/>
        </a:spcBef>
        <a:spcAft>
          <a:spcPct val="0"/>
        </a:spcAft>
        <a:defRPr sz="2800">
          <a:solidFill>
            <a:srgbClr val="5F6971"/>
          </a:solidFill>
          <a:latin typeface="Merriweather Sans Light" charset="0"/>
          <a:ea typeface="Geneva" charset="0"/>
        </a:defRPr>
      </a:lvl6pPr>
      <a:lvl7pPr marL="914400" algn="ctr" defTabSz="457200" rtl="0" eaLnBrk="1" fontAlgn="base" hangingPunct="1">
        <a:spcBef>
          <a:spcPct val="0"/>
        </a:spcBef>
        <a:spcAft>
          <a:spcPct val="0"/>
        </a:spcAft>
        <a:defRPr sz="2800">
          <a:solidFill>
            <a:srgbClr val="5F6971"/>
          </a:solidFill>
          <a:latin typeface="Merriweather Sans Light" charset="0"/>
          <a:ea typeface="Geneva" charset="0"/>
        </a:defRPr>
      </a:lvl7pPr>
      <a:lvl8pPr marL="1371600" algn="ctr" defTabSz="457200" rtl="0" eaLnBrk="1" fontAlgn="base" hangingPunct="1">
        <a:spcBef>
          <a:spcPct val="0"/>
        </a:spcBef>
        <a:spcAft>
          <a:spcPct val="0"/>
        </a:spcAft>
        <a:defRPr sz="2800">
          <a:solidFill>
            <a:srgbClr val="5F6971"/>
          </a:solidFill>
          <a:latin typeface="Merriweather Sans Light" charset="0"/>
          <a:ea typeface="Geneva" charset="0"/>
        </a:defRPr>
      </a:lvl8pPr>
      <a:lvl9pPr marL="1828800" algn="ctr" defTabSz="457200" rtl="0" eaLnBrk="1" fontAlgn="base" hangingPunct="1">
        <a:spcBef>
          <a:spcPct val="0"/>
        </a:spcBef>
        <a:spcAft>
          <a:spcPct val="0"/>
        </a:spcAft>
        <a:defRPr sz="2800">
          <a:solidFill>
            <a:srgbClr val="5F6971"/>
          </a:solidFill>
          <a:latin typeface="Merriweather Sans Light" charset="0"/>
          <a:ea typeface="Geneva" charset="0"/>
        </a:defRPr>
      </a:lvl9pPr>
    </p:titleStyle>
    <p:body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pitchFamily="34" charset="0"/>
        <a:buChar char="–"/>
        <a:defRPr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ailii.org/uk/cases/UKSC/2022/16.html" TargetMode="External"/><Relationship Id="rId2" Type="http://schemas.openxmlformats.org/officeDocument/2006/relationships/hyperlink" Target="https://www.bailii.org/uk/cases/UKSC/2013/8.html" TargetMode="External"/><Relationship Id="rId1" Type="http://schemas.openxmlformats.org/officeDocument/2006/relationships/slideLayout" Target="../slideLayouts/slideLayout2.xml"/><Relationship Id="rId4" Type="http://schemas.openxmlformats.org/officeDocument/2006/relationships/hyperlink" Target="https://www.bailii.org/ew/cases/EWFC/HCJ/2019/56.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93D2A9-D359-E896-B911-4294219120DF}"/>
              </a:ext>
            </a:extLst>
          </p:cNvPr>
          <p:cNvSpPr>
            <a:spLocks noGrp="1"/>
          </p:cNvSpPr>
          <p:nvPr>
            <p:ph type="body" sz="quarter" idx="10"/>
          </p:nvPr>
        </p:nvSpPr>
        <p:spPr/>
        <p:txBody>
          <a:bodyPr/>
          <a:lstStyle/>
          <a:p>
            <a:r>
              <a:rPr lang="en-US" dirty="0"/>
              <a:t>Financial Remedy Update </a:t>
            </a:r>
          </a:p>
        </p:txBody>
      </p:sp>
      <p:sp>
        <p:nvSpPr>
          <p:cNvPr id="3" name="Text Placeholder 2">
            <a:extLst>
              <a:ext uri="{FF2B5EF4-FFF2-40B4-BE49-F238E27FC236}">
                <a16:creationId xmlns:a16="http://schemas.microsoft.com/office/drawing/2014/main" id="{69F7194C-720C-7611-2C17-08BC76D47578}"/>
              </a:ext>
            </a:extLst>
          </p:cNvPr>
          <p:cNvSpPr>
            <a:spLocks noGrp="1"/>
          </p:cNvSpPr>
          <p:nvPr>
            <p:ph type="body" sz="quarter" idx="11"/>
          </p:nvPr>
        </p:nvSpPr>
        <p:spPr/>
        <p:txBody>
          <a:bodyPr/>
          <a:lstStyle/>
          <a:p>
            <a:pPr algn="r"/>
            <a:endParaRPr lang="en-US" dirty="0"/>
          </a:p>
        </p:txBody>
      </p:sp>
      <p:sp>
        <p:nvSpPr>
          <p:cNvPr id="4" name="Text Placeholder 3">
            <a:extLst>
              <a:ext uri="{FF2B5EF4-FFF2-40B4-BE49-F238E27FC236}">
                <a16:creationId xmlns:a16="http://schemas.microsoft.com/office/drawing/2014/main" id="{3F423698-5FCE-4D90-7838-46502E326F5F}"/>
              </a:ext>
            </a:extLst>
          </p:cNvPr>
          <p:cNvSpPr>
            <a:spLocks noGrp="1"/>
          </p:cNvSpPr>
          <p:nvPr>
            <p:ph type="body" sz="quarter" idx="12"/>
          </p:nvPr>
        </p:nvSpPr>
        <p:spPr/>
        <p:txBody>
          <a:bodyPr/>
          <a:lstStyle/>
          <a:p>
            <a:r>
              <a:rPr lang="en-US" dirty="0"/>
              <a:t>Laura McGinty and Joshua Walters</a:t>
            </a:r>
          </a:p>
          <a:p>
            <a:r>
              <a:rPr lang="en-US" dirty="0"/>
              <a:t>Fenners Chambers </a:t>
            </a:r>
          </a:p>
        </p:txBody>
      </p:sp>
      <p:sp>
        <p:nvSpPr>
          <p:cNvPr id="5" name="Text Placeholder 4">
            <a:extLst>
              <a:ext uri="{FF2B5EF4-FFF2-40B4-BE49-F238E27FC236}">
                <a16:creationId xmlns:a16="http://schemas.microsoft.com/office/drawing/2014/main" id="{080391C6-DE31-3772-A09D-A02906C70693}"/>
              </a:ext>
            </a:extLst>
          </p:cNvPr>
          <p:cNvSpPr>
            <a:spLocks noGrp="1"/>
          </p:cNvSpPr>
          <p:nvPr>
            <p:ph type="body" sz="quarter" idx="13"/>
          </p:nvPr>
        </p:nvSpPr>
        <p:spPr/>
        <p:txBody>
          <a:bodyPr/>
          <a:lstStyle/>
          <a:p>
            <a:r>
              <a:rPr lang="en-US" dirty="0"/>
              <a:t>Presented by</a:t>
            </a:r>
          </a:p>
        </p:txBody>
      </p:sp>
    </p:spTree>
    <p:extLst>
      <p:ext uri="{BB962C8B-B14F-4D97-AF65-F5344CB8AC3E}">
        <p14:creationId xmlns:p14="http://schemas.microsoft.com/office/powerpoint/2010/main" val="3452943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8B893-C915-8272-AE41-90BA07ADAFB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54BEBD-E90D-3848-42AA-5F59766E1677}"/>
              </a:ext>
            </a:extLst>
          </p:cNvPr>
          <p:cNvSpPr>
            <a:spLocks noGrp="1"/>
          </p:cNvSpPr>
          <p:nvPr>
            <p:ph type="sldNum" sz="quarter" idx="12"/>
          </p:nvPr>
        </p:nvSpPr>
        <p:spPr/>
        <p:txBody>
          <a:bodyPr/>
          <a:lstStyle/>
          <a:p>
            <a:fld id="{2A1334E1-6B77-4161-B9D5-325260C527F0}" type="slidenum">
              <a:rPr lang="en-GB" smtClean="0"/>
              <a:pPr/>
              <a:t>10</a:t>
            </a:fld>
            <a:endParaRPr lang="en-GB" dirty="0"/>
          </a:p>
        </p:txBody>
      </p:sp>
      <p:sp>
        <p:nvSpPr>
          <p:cNvPr id="6" name="Title 5">
            <a:extLst>
              <a:ext uri="{FF2B5EF4-FFF2-40B4-BE49-F238E27FC236}">
                <a16:creationId xmlns:a16="http://schemas.microsoft.com/office/drawing/2014/main" id="{9E82DD9F-2439-6406-ED72-1B749A778C51}"/>
              </a:ext>
            </a:extLst>
          </p:cNvPr>
          <p:cNvSpPr>
            <a:spLocks noGrp="1"/>
          </p:cNvSpPr>
          <p:nvPr>
            <p:ph type="title"/>
          </p:nvPr>
        </p:nvSpPr>
        <p:spPr/>
        <p:txBody>
          <a:bodyPr/>
          <a:lstStyle/>
          <a:p>
            <a:r>
              <a:rPr lang="en-US" dirty="0"/>
              <a:t>Decision</a:t>
            </a:r>
          </a:p>
        </p:txBody>
      </p:sp>
      <p:sp>
        <p:nvSpPr>
          <p:cNvPr id="7" name="Content Placeholder 6">
            <a:extLst>
              <a:ext uri="{FF2B5EF4-FFF2-40B4-BE49-F238E27FC236}">
                <a16:creationId xmlns:a16="http://schemas.microsoft.com/office/drawing/2014/main" id="{40F37BEA-68AE-27D3-E566-171509A85E54}"/>
              </a:ext>
            </a:extLst>
          </p:cNvPr>
          <p:cNvSpPr>
            <a:spLocks noGrp="1"/>
          </p:cNvSpPr>
          <p:nvPr>
            <p:ph idx="1"/>
          </p:nvPr>
        </p:nvSpPr>
        <p:spPr>
          <a:xfrm>
            <a:off x="720725" y="1741487"/>
            <a:ext cx="7702550" cy="4125913"/>
          </a:xfrm>
        </p:spPr>
        <p:txBody>
          <a:bodyPr/>
          <a:lstStyle/>
          <a:p>
            <a:pPr marL="0" indent="0">
              <a:buNone/>
            </a:pPr>
            <a:r>
              <a:rPr lang="en-GB" sz="2000" dirty="0">
                <a:solidFill>
                  <a:schemeClr val="bg1">
                    <a:lumMod val="50000"/>
                  </a:schemeClr>
                </a:solidFill>
                <a:latin typeface="Merriweather Sans" pitchFamily="2" charset="77"/>
              </a:rPr>
              <a:t>c</a:t>
            </a:r>
            <a:r>
              <a:rPr lang="en-GB" sz="2000" i="1" dirty="0">
                <a:solidFill>
                  <a:schemeClr val="bg1">
                    <a:lumMod val="50000"/>
                  </a:schemeClr>
                </a:solidFill>
                <a:latin typeface="Merriweather Sans" pitchFamily="2" charset="77"/>
              </a:rPr>
              <a:t>) “Any period over two years may amount to evidence that the marriage has not irretrievably broken down and that the reconciliation for such a long period could amount to a material change in circumstances that invalidates the basis upon which the conditional order was made. The Court of course approaches such applications by exercising its discretion and that includes at the final order stage taking into account all the facts known to it. That is a wide discretion but in my judgment parties and those that advise them need some guidance as to how that is likely to be exercised and I hope this provides that.”</a:t>
            </a:r>
          </a:p>
          <a:p>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7738618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41D6-4E0F-2699-294B-6E94234FF5B3}"/>
              </a:ext>
            </a:extLst>
          </p:cNvPr>
          <p:cNvSpPr>
            <a:spLocks noGrp="1"/>
          </p:cNvSpPr>
          <p:nvPr>
            <p:ph type="title"/>
          </p:nvPr>
        </p:nvSpPr>
        <p:spPr/>
        <p:txBody>
          <a:bodyPr/>
          <a:lstStyle/>
          <a:p>
            <a:r>
              <a:rPr lang="en-US" dirty="0"/>
              <a:t>Law Commission scoping report</a:t>
            </a:r>
          </a:p>
        </p:txBody>
      </p:sp>
      <p:sp>
        <p:nvSpPr>
          <p:cNvPr id="3" name="Content Placeholder 2">
            <a:extLst>
              <a:ext uri="{FF2B5EF4-FFF2-40B4-BE49-F238E27FC236}">
                <a16:creationId xmlns:a16="http://schemas.microsoft.com/office/drawing/2014/main" id="{9DBEE830-A82A-F77C-AC1C-03DDF18A03E8}"/>
              </a:ext>
            </a:extLst>
          </p:cNvPr>
          <p:cNvSpPr>
            <a:spLocks noGrp="1"/>
          </p:cNvSpPr>
          <p:nvPr>
            <p:ph idx="1"/>
          </p:nvPr>
        </p:nvSpPr>
        <p:spPr/>
        <p:txBody>
          <a:bodyPr/>
          <a:lstStyle/>
          <a:p>
            <a:pPr marL="0" indent="0">
              <a:buNone/>
            </a:pPr>
            <a:r>
              <a:rPr lang="en-GB" sz="1800" u="sng" dirty="0"/>
              <a:t>Conclusion</a:t>
            </a:r>
          </a:p>
          <a:p>
            <a:pPr marL="0" indent="0" algn="just">
              <a:buNone/>
            </a:pPr>
            <a:endParaRPr lang="en-GB" sz="1800" u="sng" dirty="0"/>
          </a:p>
          <a:p>
            <a:pPr algn="just"/>
            <a:r>
              <a:rPr lang="en-GB" sz="1800" dirty="0"/>
              <a:t>The Commission has concluded that the law needs to be reformed and presented the Government with four models that reform could take. These range from codifying the current case law to introducing default rules to determine the division of assets. The four models provide different approaches to the amount of discretion the court should have and how far the division of a couple’s assets could be based on clear rules.   </a:t>
            </a:r>
          </a:p>
          <a:p>
            <a:pPr marL="0" indent="0" algn="just">
              <a:buNone/>
            </a:pPr>
            <a:endParaRPr lang="en-GB" sz="1800" dirty="0"/>
          </a:p>
          <a:p>
            <a:pPr algn="just"/>
            <a:r>
              <a:rPr lang="en-GB" sz="1800" dirty="0"/>
              <a:t>If the Government decides that reform work should be carried out, they should shape the reform. </a:t>
            </a:r>
          </a:p>
          <a:p>
            <a:pPr marL="0" indent="0" algn="just">
              <a:buNone/>
            </a:pPr>
            <a:endParaRPr lang="en-GB" sz="1800" dirty="0"/>
          </a:p>
          <a:p>
            <a:pPr algn="just"/>
            <a:r>
              <a:rPr lang="en-GB" sz="1800" dirty="0"/>
              <a:t>The responsible Minister is to provide an interim response within 6 months (so by June 2025) and a full response within one year (so by December 2025).</a:t>
            </a:r>
            <a:endParaRPr lang="en-US" sz="1800" dirty="0"/>
          </a:p>
        </p:txBody>
      </p:sp>
      <p:sp>
        <p:nvSpPr>
          <p:cNvPr id="4" name="Slide Number Placeholder 3">
            <a:extLst>
              <a:ext uri="{FF2B5EF4-FFF2-40B4-BE49-F238E27FC236}">
                <a16:creationId xmlns:a16="http://schemas.microsoft.com/office/drawing/2014/main" id="{6020DEAD-C9EC-F53D-1AED-F356D3151AE7}"/>
              </a:ext>
            </a:extLst>
          </p:cNvPr>
          <p:cNvSpPr>
            <a:spLocks noGrp="1"/>
          </p:cNvSpPr>
          <p:nvPr>
            <p:ph type="sldNum" sz="quarter" idx="12"/>
          </p:nvPr>
        </p:nvSpPr>
        <p:spPr/>
        <p:txBody>
          <a:bodyPr/>
          <a:lstStyle/>
          <a:p>
            <a:fld id="{2A1334E1-6B77-4161-B9D5-325260C527F0}" type="slidenum">
              <a:rPr lang="en-GB" smtClean="0"/>
              <a:pPr/>
              <a:t>100</a:t>
            </a:fld>
            <a:endParaRPr lang="en-GB" dirty="0"/>
          </a:p>
        </p:txBody>
      </p:sp>
    </p:spTree>
    <p:extLst>
      <p:ext uri="{BB962C8B-B14F-4D97-AF65-F5344CB8AC3E}">
        <p14:creationId xmlns:p14="http://schemas.microsoft.com/office/powerpoint/2010/main" val="3485119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A1395-1DC7-8522-7044-840939F83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56998-8721-D2BB-D770-02358ED3FC4F}"/>
              </a:ext>
            </a:extLst>
          </p:cNvPr>
          <p:cNvSpPr>
            <a:spLocks noGrp="1"/>
          </p:cNvSpPr>
          <p:nvPr>
            <p:ph type="ctrTitle"/>
          </p:nvPr>
        </p:nvSpPr>
        <p:spPr/>
        <p:txBody>
          <a:bodyPr/>
          <a:lstStyle/>
          <a:p>
            <a:r>
              <a:rPr lang="en-US" sz="4000" dirty="0"/>
              <a:t>FI v DO [2024] EWFC 384 (B)</a:t>
            </a:r>
          </a:p>
        </p:txBody>
      </p:sp>
      <p:sp>
        <p:nvSpPr>
          <p:cNvPr id="3" name="Subtitle 2">
            <a:extLst>
              <a:ext uri="{FF2B5EF4-FFF2-40B4-BE49-F238E27FC236}">
                <a16:creationId xmlns:a16="http://schemas.microsoft.com/office/drawing/2014/main" id="{AC3899E6-A561-84AD-C223-326902CB397A}"/>
              </a:ext>
            </a:extLst>
          </p:cNvPr>
          <p:cNvSpPr>
            <a:spLocks noGrp="1"/>
          </p:cNvSpPr>
          <p:nvPr>
            <p:ph type="subTitle" idx="1"/>
          </p:nvPr>
        </p:nvSpPr>
        <p:spPr/>
        <p:txBody>
          <a:bodyPr/>
          <a:lstStyle/>
          <a:p>
            <a:r>
              <a:rPr lang="en-US" dirty="0"/>
              <a:t>Fur better or fur worse: Who keeps the family dog?</a:t>
            </a:r>
          </a:p>
        </p:txBody>
      </p:sp>
      <p:sp>
        <p:nvSpPr>
          <p:cNvPr id="5" name="Slide Number Placeholder 4">
            <a:extLst>
              <a:ext uri="{FF2B5EF4-FFF2-40B4-BE49-F238E27FC236}">
                <a16:creationId xmlns:a16="http://schemas.microsoft.com/office/drawing/2014/main" id="{07C219A0-0F0B-ADA5-6496-824C4B687761}"/>
              </a:ext>
            </a:extLst>
          </p:cNvPr>
          <p:cNvSpPr>
            <a:spLocks noGrp="1"/>
          </p:cNvSpPr>
          <p:nvPr>
            <p:ph type="sldNum" sz="quarter" idx="12"/>
          </p:nvPr>
        </p:nvSpPr>
        <p:spPr/>
        <p:txBody>
          <a:bodyPr/>
          <a:lstStyle/>
          <a:p>
            <a:fld id="{56FA8472-A4EA-4FDE-B467-EA4D6EA46633}" type="slidenum">
              <a:rPr lang="en-GB" smtClean="0"/>
              <a:pPr/>
              <a:t>101</a:t>
            </a:fld>
            <a:endParaRPr lang="en-GB" dirty="0"/>
          </a:p>
        </p:txBody>
      </p:sp>
    </p:spTree>
    <p:extLst>
      <p:ext uri="{BB962C8B-B14F-4D97-AF65-F5344CB8AC3E}">
        <p14:creationId xmlns:p14="http://schemas.microsoft.com/office/powerpoint/2010/main" val="11810611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2BB8-5301-2138-C354-7AFA2D730C0A}"/>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677152A-7DB2-6F53-A640-DBBBCC9EC3F6}"/>
              </a:ext>
            </a:extLst>
          </p:cNvPr>
          <p:cNvSpPr>
            <a:spLocks noGrp="1"/>
          </p:cNvSpPr>
          <p:nvPr>
            <p:ph idx="1"/>
          </p:nvPr>
        </p:nvSpPr>
        <p:spPr/>
        <p:txBody>
          <a:bodyPr/>
          <a:lstStyle/>
          <a:p>
            <a:pPr algn="just"/>
            <a:r>
              <a:rPr lang="en-US" sz="2000" dirty="0"/>
              <a:t>DJ Crisp, Family Court at Manchester: Final Hearing</a:t>
            </a:r>
          </a:p>
          <a:p>
            <a:pPr marL="0" indent="0" algn="just">
              <a:buNone/>
            </a:pPr>
            <a:endParaRPr lang="en-US" sz="2000" dirty="0"/>
          </a:p>
          <a:p>
            <a:pPr algn="just"/>
            <a:r>
              <a:rPr lang="en-US" sz="2000" dirty="0"/>
              <a:t>In addition to an application for financial remedy, H issued an application for a shared care order and return of the parties’ dog</a:t>
            </a:r>
          </a:p>
          <a:p>
            <a:pPr marL="0" indent="0" algn="just">
              <a:buNone/>
            </a:pPr>
            <a:endParaRPr lang="en-US" sz="2000" dirty="0"/>
          </a:p>
          <a:p>
            <a:pPr algn="just"/>
            <a:r>
              <a:rPr lang="en-US" sz="2000" dirty="0"/>
              <a:t>H asserted he purchased the dog as a disability support dog for his mental health disability and that he had solely funded the purchase</a:t>
            </a:r>
          </a:p>
          <a:p>
            <a:pPr marL="0" indent="0" algn="just">
              <a:buNone/>
            </a:pPr>
            <a:endParaRPr lang="en-US" sz="2000" dirty="0"/>
          </a:p>
          <a:p>
            <a:pPr algn="just"/>
            <a:r>
              <a:rPr lang="en-US" sz="2000" dirty="0"/>
              <a:t>W asserted the dog was purchased jointly by the parties including using the children’s birthday money</a:t>
            </a:r>
          </a:p>
          <a:p>
            <a:pPr marL="0" indent="0" algn="just">
              <a:buNone/>
            </a:pPr>
            <a:endParaRPr lang="en-US" sz="2000" dirty="0"/>
          </a:p>
          <a:p>
            <a:pPr algn="just"/>
            <a:r>
              <a:rPr lang="en-US" sz="2000" dirty="0"/>
              <a:t>W was the registered keeper of the dog</a:t>
            </a:r>
          </a:p>
        </p:txBody>
      </p:sp>
      <p:sp>
        <p:nvSpPr>
          <p:cNvPr id="4" name="Slide Number Placeholder 3">
            <a:extLst>
              <a:ext uri="{FF2B5EF4-FFF2-40B4-BE49-F238E27FC236}">
                <a16:creationId xmlns:a16="http://schemas.microsoft.com/office/drawing/2014/main" id="{7E5BB84E-2635-FB0F-CE1D-A1C41CD8C9A2}"/>
              </a:ext>
            </a:extLst>
          </p:cNvPr>
          <p:cNvSpPr>
            <a:spLocks noGrp="1"/>
          </p:cNvSpPr>
          <p:nvPr>
            <p:ph type="sldNum" sz="quarter" idx="12"/>
          </p:nvPr>
        </p:nvSpPr>
        <p:spPr/>
        <p:txBody>
          <a:bodyPr/>
          <a:lstStyle/>
          <a:p>
            <a:fld id="{2A1334E1-6B77-4161-B9D5-325260C527F0}" type="slidenum">
              <a:rPr lang="en-GB" smtClean="0"/>
              <a:pPr/>
              <a:t>102</a:t>
            </a:fld>
            <a:endParaRPr lang="en-GB" dirty="0"/>
          </a:p>
        </p:txBody>
      </p:sp>
    </p:spTree>
    <p:extLst>
      <p:ext uri="{BB962C8B-B14F-4D97-AF65-F5344CB8AC3E}">
        <p14:creationId xmlns:p14="http://schemas.microsoft.com/office/powerpoint/2010/main" val="28500021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BAF5F-863E-4511-DD8E-249A99557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C93C0-8EB0-0E23-1EAA-E29E7898D49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EEB7915-2679-8622-E652-1483FC9C5313}"/>
              </a:ext>
            </a:extLst>
          </p:cNvPr>
          <p:cNvSpPr>
            <a:spLocks noGrp="1"/>
          </p:cNvSpPr>
          <p:nvPr>
            <p:ph idx="1"/>
          </p:nvPr>
        </p:nvSpPr>
        <p:spPr/>
        <p:txBody>
          <a:bodyPr/>
          <a:lstStyle/>
          <a:p>
            <a:pPr algn="just"/>
            <a:r>
              <a:rPr lang="en-US" sz="2000" dirty="0"/>
              <a:t>Following the parties’ separation in November 2022, the dog lived with W and the children</a:t>
            </a:r>
          </a:p>
          <a:p>
            <a:pPr marL="0" indent="0" algn="just">
              <a:buNone/>
            </a:pPr>
            <a:endParaRPr lang="en-US" sz="2000" dirty="0"/>
          </a:p>
          <a:p>
            <a:pPr algn="just"/>
            <a:r>
              <a:rPr lang="en-US" sz="2000" dirty="0"/>
              <a:t>Incident on 12 December 2024 (one week before the Final Hearing) where H unilaterally took the dog</a:t>
            </a:r>
          </a:p>
          <a:p>
            <a:pPr marL="0" indent="0" algn="just">
              <a:buNone/>
            </a:pPr>
            <a:endParaRPr lang="en-US" sz="2000" dirty="0"/>
          </a:p>
          <a:p>
            <a:pPr algn="just"/>
            <a:r>
              <a:rPr lang="en-US" sz="2000" dirty="0"/>
              <a:t>The dog had not seen H for 18 months prior to that</a:t>
            </a:r>
          </a:p>
          <a:p>
            <a:pPr marL="0" indent="0" algn="just">
              <a:buNone/>
            </a:pPr>
            <a:endParaRPr lang="en-US" sz="2000" dirty="0"/>
          </a:p>
          <a:p>
            <a:pPr algn="just"/>
            <a:r>
              <a:rPr lang="en-US" sz="2000" dirty="0"/>
              <a:t>H accepted that during that incident the dog hadn’t recognised him and had run back to W at the family home. H proceeded to take the dog regardless and was later arrested by the police, with the dog returned to W</a:t>
            </a:r>
          </a:p>
          <a:p>
            <a:pPr algn="just"/>
            <a:endParaRPr lang="en-US" sz="2000" dirty="0"/>
          </a:p>
          <a:p>
            <a:pPr marL="0" indent="0" algn="just">
              <a:buNone/>
            </a:pPr>
            <a:endParaRPr lang="en-US" sz="2000" dirty="0"/>
          </a:p>
        </p:txBody>
      </p:sp>
      <p:sp>
        <p:nvSpPr>
          <p:cNvPr id="4" name="Slide Number Placeholder 3">
            <a:extLst>
              <a:ext uri="{FF2B5EF4-FFF2-40B4-BE49-F238E27FC236}">
                <a16:creationId xmlns:a16="http://schemas.microsoft.com/office/drawing/2014/main" id="{980CEC11-09C5-EC62-2B8E-4631D08F9C1A}"/>
              </a:ext>
            </a:extLst>
          </p:cNvPr>
          <p:cNvSpPr>
            <a:spLocks noGrp="1"/>
          </p:cNvSpPr>
          <p:nvPr>
            <p:ph type="sldNum" sz="quarter" idx="12"/>
          </p:nvPr>
        </p:nvSpPr>
        <p:spPr/>
        <p:txBody>
          <a:bodyPr/>
          <a:lstStyle/>
          <a:p>
            <a:fld id="{2A1334E1-6B77-4161-B9D5-325260C527F0}" type="slidenum">
              <a:rPr lang="en-GB" smtClean="0"/>
              <a:pPr/>
              <a:t>103</a:t>
            </a:fld>
            <a:endParaRPr lang="en-GB" dirty="0"/>
          </a:p>
        </p:txBody>
      </p:sp>
    </p:spTree>
    <p:extLst>
      <p:ext uri="{BB962C8B-B14F-4D97-AF65-F5344CB8AC3E}">
        <p14:creationId xmlns:p14="http://schemas.microsoft.com/office/powerpoint/2010/main" val="3702002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8578-0E8A-16DE-8B90-807B3289C618}"/>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FEC83F2-A4E7-C48C-ED1A-2BB579EF641F}"/>
              </a:ext>
            </a:extLst>
          </p:cNvPr>
          <p:cNvSpPr>
            <a:spLocks noGrp="1"/>
          </p:cNvSpPr>
          <p:nvPr>
            <p:ph idx="1"/>
          </p:nvPr>
        </p:nvSpPr>
        <p:spPr/>
        <p:txBody>
          <a:bodyPr/>
          <a:lstStyle/>
          <a:p>
            <a:pPr algn="just"/>
            <a:r>
              <a:rPr lang="en-US" sz="2000" dirty="0"/>
              <a:t>The dog is a chattel</a:t>
            </a:r>
          </a:p>
          <a:p>
            <a:pPr marL="0" indent="0" algn="just">
              <a:buNone/>
            </a:pPr>
            <a:endParaRPr lang="en-US" sz="1600" dirty="0"/>
          </a:p>
          <a:p>
            <a:pPr algn="just"/>
            <a:r>
              <a:rPr lang="en-US" sz="2000" dirty="0"/>
              <a:t>The important consideration is who has principally looked after the dog; who does the dog see as her carer? Who is looking after the dog now?</a:t>
            </a:r>
          </a:p>
          <a:p>
            <a:pPr marL="0" indent="0" algn="just">
              <a:buNone/>
            </a:pPr>
            <a:endParaRPr lang="en-US" sz="1600" dirty="0"/>
          </a:p>
          <a:p>
            <a:pPr algn="just"/>
            <a:r>
              <a:rPr lang="en-US" sz="2000" dirty="0"/>
              <a:t>Which party purchased the dog is less relevant</a:t>
            </a:r>
          </a:p>
          <a:p>
            <a:pPr marL="0" indent="0" algn="just">
              <a:buNone/>
            </a:pPr>
            <a:endParaRPr lang="en-US" sz="1600" dirty="0"/>
          </a:p>
          <a:p>
            <a:pPr algn="just"/>
            <a:r>
              <a:rPr lang="en-US" sz="2000" dirty="0"/>
              <a:t>Albeit he considered it irrelevant, J accepted W’s evidence that the dog was jointly purchased by the parties</a:t>
            </a:r>
          </a:p>
          <a:p>
            <a:pPr marL="0" indent="0" algn="just">
              <a:buNone/>
            </a:pPr>
            <a:endParaRPr lang="en-US" sz="1600" dirty="0"/>
          </a:p>
          <a:p>
            <a:pPr algn="just"/>
            <a:r>
              <a:rPr lang="en-US" sz="2000" dirty="0"/>
              <a:t>On the evidence, J rejected H’s case that the dog was purchased as disability support for him</a:t>
            </a:r>
          </a:p>
          <a:p>
            <a:pPr algn="just"/>
            <a:endParaRPr lang="en-US" sz="2000" dirty="0"/>
          </a:p>
          <a:p>
            <a:pPr marL="0" indent="0" algn="just">
              <a:buNone/>
            </a:pPr>
            <a:endParaRPr lang="en-US" sz="2000" dirty="0"/>
          </a:p>
        </p:txBody>
      </p:sp>
      <p:sp>
        <p:nvSpPr>
          <p:cNvPr id="4" name="Slide Number Placeholder 3">
            <a:extLst>
              <a:ext uri="{FF2B5EF4-FFF2-40B4-BE49-F238E27FC236}">
                <a16:creationId xmlns:a16="http://schemas.microsoft.com/office/drawing/2014/main" id="{D241CAA5-6325-7595-0F8A-11DAAE257535}"/>
              </a:ext>
            </a:extLst>
          </p:cNvPr>
          <p:cNvSpPr>
            <a:spLocks noGrp="1"/>
          </p:cNvSpPr>
          <p:nvPr>
            <p:ph type="sldNum" sz="quarter" idx="12"/>
          </p:nvPr>
        </p:nvSpPr>
        <p:spPr/>
        <p:txBody>
          <a:bodyPr/>
          <a:lstStyle/>
          <a:p>
            <a:fld id="{2A1334E1-6B77-4161-B9D5-325260C527F0}" type="slidenum">
              <a:rPr lang="en-GB" smtClean="0"/>
              <a:pPr/>
              <a:t>104</a:t>
            </a:fld>
            <a:endParaRPr lang="en-GB" dirty="0"/>
          </a:p>
        </p:txBody>
      </p:sp>
    </p:spTree>
    <p:extLst>
      <p:ext uri="{BB962C8B-B14F-4D97-AF65-F5344CB8AC3E}">
        <p14:creationId xmlns:p14="http://schemas.microsoft.com/office/powerpoint/2010/main" val="12730086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FA65-BD9B-8955-8067-116C862ABA98}"/>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A522191-3DF8-A50A-3781-EB643C161689}"/>
              </a:ext>
            </a:extLst>
          </p:cNvPr>
          <p:cNvSpPr>
            <a:spLocks noGrp="1"/>
          </p:cNvSpPr>
          <p:nvPr>
            <p:ph idx="1"/>
          </p:nvPr>
        </p:nvSpPr>
        <p:spPr/>
        <p:txBody>
          <a:bodyPr/>
          <a:lstStyle/>
          <a:p>
            <a:pPr algn="just"/>
            <a:r>
              <a:rPr lang="en-US" sz="2000" dirty="0"/>
              <a:t>J found that H had forcibly removed the dog on 12 December and failed to understand the implications of his action which impacted the family and the dog. </a:t>
            </a:r>
          </a:p>
          <a:p>
            <a:pPr algn="just"/>
            <a:endParaRPr lang="en-US" sz="1600" dirty="0"/>
          </a:p>
          <a:p>
            <a:pPr algn="just"/>
            <a:r>
              <a:rPr lang="en-US" sz="2000" dirty="0"/>
              <a:t>The fact the dog ran back to the family home after he had been taken by H shows the dog considered that to be a safe place and where he belonged</a:t>
            </a:r>
          </a:p>
          <a:p>
            <a:pPr marL="0" indent="0" algn="just">
              <a:buNone/>
            </a:pPr>
            <a:endParaRPr lang="en-US" sz="1600" dirty="0"/>
          </a:p>
          <a:p>
            <a:pPr algn="just"/>
            <a:r>
              <a:rPr lang="en-US" sz="2000" dirty="0"/>
              <a:t>J found W had the welfare of the dog at heart and would always put its interests first</a:t>
            </a:r>
          </a:p>
          <a:p>
            <a:pPr marL="0" indent="0" algn="just">
              <a:buNone/>
            </a:pPr>
            <a:endParaRPr lang="en-US" sz="1600" dirty="0"/>
          </a:p>
          <a:p>
            <a:pPr algn="just"/>
            <a:r>
              <a:rPr lang="en-US" sz="2000" dirty="0"/>
              <a:t>It would be upsetting for the dog and the children if there were to be any changes to its living arrangements</a:t>
            </a:r>
          </a:p>
        </p:txBody>
      </p:sp>
      <p:sp>
        <p:nvSpPr>
          <p:cNvPr id="4" name="Slide Number Placeholder 3">
            <a:extLst>
              <a:ext uri="{FF2B5EF4-FFF2-40B4-BE49-F238E27FC236}">
                <a16:creationId xmlns:a16="http://schemas.microsoft.com/office/drawing/2014/main" id="{06AA34D5-4276-4883-D309-F3EE25838BF2}"/>
              </a:ext>
            </a:extLst>
          </p:cNvPr>
          <p:cNvSpPr>
            <a:spLocks noGrp="1"/>
          </p:cNvSpPr>
          <p:nvPr>
            <p:ph type="sldNum" sz="quarter" idx="12"/>
          </p:nvPr>
        </p:nvSpPr>
        <p:spPr/>
        <p:txBody>
          <a:bodyPr/>
          <a:lstStyle/>
          <a:p>
            <a:fld id="{2A1334E1-6B77-4161-B9D5-325260C527F0}" type="slidenum">
              <a:rPr lang="en-GB" smtClean="0"/>
              <a:pPr/>
              <a:t>105</a:t>
            </a:fld>
            <a:endParaRPr lang="en-GB" dirty="0"/>
          </a:p>
        </p:txBody>
      </p:sp>
    </p:spTree>
    <p:extLst>
      <p:ext uri="{BB962C8B-B14F-4D97-AF65-F5344CB8AC3E}">
        <p14:creationId xmlns:p14="http://schemas.microsoft.com/office/powerpoint/2010/main" val="13766612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D86E-6A54-6BDB-91EC-4BD7D742A01A}"/>
              </a:ext>
            </a:extLst>
          </p:cNvPr>
          <p:cNvSpPr>
            <a:spLocks noGrp="1"/>
          </p:cNvSpPr>
          <p:nvPr>
            <p:ph type="title"/>
          </p:nvPr>
        </p:nvSpPr>
        <p:spPr/>
        <p:txBody>
          <a:bodyPr/>
          <a:lstStyle/>
          <a:p>
            <a:r>
              <a:rPr lang="en-US" dirty="0"/>
              <a:t>Decision</a:t>
            </a:r>
          </a:p>
        </p:txBody>
      </p:sp>
      <p:sp>
        <p:nvSpPr>
          <p:cNvPr id="3" name="Content Placeholder 2">
            <a:extLst>
              <a:ext uri="{FF2B5EF4-FFF2-40B4-BE49-F238E27FC236}">
                <a16:creationId xmlns:a16="http://schemas.microsoft.com/office/drawing/2014/main" id="{DBE2C1D6-D68C-62E1-5C9E-0B517BDCD745}"/>
              </a:ext>
            </a:extLst>
          </p:cNvPr>
          <p:cNvSpPr>
            <a:spLocks noGrp="1"/>
          </p:cNvSpPr>
          <p:nvPr>
            <p:ph idx="1"/>
          </p:nvPr>
        </p:nvSpPr>
        <p:spPr/>
        <p:txBody>
          <a:bodyPr/>
          <a:lstStyle/>
          <a:p>
            <a:pPr algn="just"/>
            <a:r>
              <a:rPr lang="en-US" sz="2000" dirty="0"/>
              <a:t>The dog’s home was with W</a:t>
            </a:r>
          </a:p>
          <a:p>
            <a:pPr marL="0" indent="0" algn="just">
              <a:buNone/>
            </a:pPr>
            <a:endParaRPr lang="en-US" sz="2000" dirty="0"/>
          </a:p>
          <a:p>
            <a:pPr algn="just"/>
            <a:r>
              <a:rPr lang="en-US" sz="2000" dirty="0"/>
              <a:t>W should retain ownership of the dog</a:t>
            </a:r>
          </a:p>
        </p:txBody>
      </p:sp>
      <p:sp>
        <p:nvSpPr>
          <p:cNvPr id="4" name="Slide Number Placeholder 3">
            <a:extLst>
              <a:ext uri="{FF2B5EF4-FFF2-40B4-BE49-F238E27FC236}">
                <a16:creationId xmlns:a16="http://schemas.microsoft.com/office/drawing/2014/main" id="{752D909F-98A4-B1C3-7C9A-5ABD669469F3}"/>
              </a:ext>
            </a:extLst>
          </p:cNvPr>
          <p:cNvSpPr>
            <a:spLocks noGrp="1"/>
          </p:cNvSpPr>
          <p:nvPr>
            <p:ph type="sldNum" sz="quarter" idx="12"/>
          </p:nvPr>
        </p:nvSpPr>
        <p:spPr/>
        <p:txBody>
          <a:bodyPr/>
          <a:lstStyle/>
          <a:p>
            <a:fld id="{2A1334E1-6B77-4161-B9D5-325260C527F0}" type="slidenum">
              <a:rPr lang="en-GB" smtClean="0"/>
              <a:pPr/>
              <a:t>106</a:t>
            </a:fld>
            <a:endParaRPr lang="en-GB" dirty="0"/>
          </a:p>
        </p:txBody>
      </p:sp>
    </p:spTree>
    <p:extLst>
      <p:ext uri="{BB962C8B-B14F-4D97-AF65-F5344CB8AC3E}">
        <p14:creationId xmlns:p14="http://schemas.microsoft.com/office/powerpoint/2010/main" val="13328558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026F-7893-5DF6-097F-28FBF6549DE9}"/>
              </a:ext>
            </a:extLst>
          </p:cNvPr>
          <p:cNvSpPr>
            <a:spLocks noGrp="1"/>
          </p:cNvSpPr>
          <p:nvPr>
            <p:ph type="title"/>
          </p:nvPr>
        </p:nvSpPr>
        <p:spPr/>
        <p:txBody>
          <a:bodyPr/>
          <a:lstStyle/>
          <a:p>
            <a:r>
              <a:rPr lang="en-US" dirty="0"/>
              <a:t>Lessons</a:t>
            </a:r>
          </a:p>
        </p:txBody>
      </p:sp>
      <p:sp>
        <p:nvSpPr>
          <p:cNvPr id="3" name="Content Placeholder 2">
            <a:extLst>
              <a:ext uri="{FF2B5EF4-FFF2-40B4-BE49-F238E27FC236}">
                <a16:creationId xmlns:a16="http://schemas.microsoft.com/office/drawing/2014/main" id="{1606F304-F08B-6F8D-6D3C-88223AD8445E}"/>
              </a:ext>
            </a:extLst>
          </p:cNvPr>
          <p:cNvSpPr>
            <a:spLocks noGrp="1"/>
          </p:cNvSpPr>
          <p:nvPr>
            <p:ph idx="1"/>
          </p:nvPr>
        </p:nvSpPr>
        <p:spPr/>
        <p:txBody>
          <a:bodyPr/>
          <a:lstStyle/>
          <a:p>
            <a:pPr algn="just"/>
            <a:r>
              <a:rPr lang="en-US" sz="2000" dirty="0"/>
              <a:t>Growing criticism of the court’s treatment of pets as chattels which ignores their status as part of the family: petition being circulated for a legislative change; Pets on Divorce Working Group recently set up</a:t>
            </a:r>
          </a:p>
          <a:p>
            <a:pPr marL="0" indent="0" algn="just">
              <a:buNone/>
            </a:pPr>
            <a:endParaRPr lang="en-US" sz="2000" dirty="0"/>
          </a:p>
          <a:p>
            <a:pPr algn="just"/>
            <a:r>
              <a:rPr lang="en-US" sz="2000" dirty="0"/>
              <a:t>This case demonstrates a progressive approach towards pets on divorce, focused on the pet’s welfare and care</a:t>
            </a:r>
          </a:p>
          <a:p>
            <a:pPr marL="0" indent="0" algn="just">
              <a:buNone/>
            </a:pPr>
            <a:endParaRPr lang="en-US" sz="2000" dirty="0"/>
          </a:p>
          <a:p>
            <a:pPr algn="just"/>
            <a:r>
              <a:rPr lang="en-US" sz="2000" dirty="0"/>
              <a:t>In a contested dispute, evidence should be provided as to the care arrangements for the pet both pre and post separation and any welfare considerations</a:t>
            </a:r>
          </a:p>
          <a:p>
            <a:pPr marL="0" indent="0" algn="just">
              <a:buNone/>
            </a:pPr>
            <a:endParaRPr lang="en-US" sz="2000" dirty="0"/>
          </a:p>
          <a:p>
            <a:pPr algn="just"/>
            <a:r>
              <a:rPr lang="en-US" sz="2000" dirty="0"/>
              <a:t>Consider a pet-</a:t>
            </a:r>
            <a:r>
              <a:rPr lang="en-US" sz="2000" dirty="0" err="1"/>
              <a:t>nup</a:t>
            </a:r>
            <a:r>
              <a:rPr lang="en-US" sz="2000" dirty="0"/>
              <a:t>!</a:t>
            </a:r>
          </a:p>
        </p:txBody>
      </p:sp>
      <p:sp>
        <p:nvSpPr>
          <p:cNvPr id="4" name="Slide Number Placeholder 3">
            <a:extLst>
              <a:ext uri="{FF2B5EF4-FFF2-40B4-BE49-F238E27FC236}">
                <a16:creationId xmlns:a16="http://schemas.microsoft.com/office/drawing/2014/main" id="{F3A93C55-7283-B60A-51CF-4ECB481CD81E}"/>
              </a:ext>
            </a:extLst>
          </p:cNvPr>
          <p:cNvSpPr>
            <a:spLocks noGrp="1"/>
          </p:cNvSpPr>
          <p:nvPr>
            <p:ph type="sldNum" sz="quarter" idx="12"/>
          </p:nvPr>
        </p:nvSpPr>
        <p:spPr/>
        <p:txBody>
          <a:bodyPr/>
          <a:lstStyle/>
          <a:p>
            <a:fld id="{2A1334E1-6B77-4161-B9D5-325260C527F0}" type="slidenum">
              <a:rPr lang="en-GB" smtClean="0"/>
              <a:pPr/>
              <a:t>107</a:t>
            </a:fld>
            <a:endParaRPr lang="en-GB" dirty="0"/>
          </a:p>
        </p:txBody>
      </p:sp>
    </p:spTree>
    <p:extLst>
      <p:ext uri="{BB962C8B-B14F-4D97-AF65-F5344CB8AC3E}">
        <p14:creationId xmlns:p14="http://schemas.microsoft.com/office/powerpoint/2010/main" val="18687296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4BE9E-68DD-8CD2-7FC5-BF24F09A42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7C5C8-EA80-EFEC-5BD3-73254A795767}"/>
              </a:ext>
            </a:extLst>
          </p:cNvPr>
          <p:cNvSpPr>
            <a:spLocks noGrp="1"/>
          </p:cNvSpPr>
          <p:nvPr>
            <p:ph type="ctrTitle"/>
          </p:nvPr>
        </p:nvSpPr>
        <p:spPr/>
        <p:txBody>
          <a:bodyPr/>
          <a:lstStyle/>
          <a:p>
            <a:r>
              <a:rPr lang="en-US" sz="4000" dirty="0"/>
              <a:t>THE BEST OF THE REST</a:t>
            </a:r>
          </a:p>
        </p:txBody>
      </p:sp>
      <p:sp>
        <p:nvSpPr>
          <p:cNvPr id="3" name="Subtitle 2">
            <a:extLst>
              <a:ext uri="{FF2B5EF4-FFF2-40B4-BE49-F238E27FC236}">
                <a16:creationId xmlns:a16="http://schemas.microsoft.com/office/drawing/2014/main" id="{4371A781-CA7B-04B6-A93F-3952AD54F8CE}"/>
              </a:ext>
            </a:extLst>
          </p:cNvPr>
          <p:cNvSpPr>
            <a:spLocks noGrp="1"/>
          </p:cNvSpPr>
          <p:nvPr>
            <p:ph type="subTitle" idx="1"/>
          </p:nvPr>
        </p:nvSpPr>
        <p:spPr/>
        <p:txBody>
          <a:bodyPr/>
          <a:lstStyle/>
          <a:p>
            <a:r>
              <a:rPr lang="en-US" dirty="0"/>
              <a:t>A brief summary of other important cases </a:t>
            </a:r>
          </a:p>
          <a:p>
            <a:r>
              <a:rPr lang="en-US" dirty="0"/>
              <a:t>over the last 12 months</a:t>
            </a:r>
          </a:p>
        </p:txBody>
      </p:sp>
      <p:sp>
        <p:nvSpPr>
          <p:cNvPr id="5" name="Slide Number Placeholder 4">
            <a:extLst>
              <a:ext uri="{FF2B5EF4-FFF2-40B4-BE49-F238E27FC236}">
                <a16:creationId xmlns:a16="http://schemas.microsoft.com/office/drawing/2014/main" id="{0CDEAA7C-DC36-B9CB-8255-B3001219BE69}"/>
              </a:ext>
            </a:extLst>
          </p:cNvPr>
          <p:cNvSpPr>
            <a:spLocks noGrp="1"/>
          </p:cNvSpPr>
          <p:nvPr>
            <p:ph type="sldNum" sz="quarter" idx="12"/>
          </p:nvPr>
        </p:nvSpPr>
        <p:spPr/>
        <p:txBody>
          <a:bodyPr/>
          <a:lstStyle/>
          <a:p>
            <a:fld id="{56FA8472-A4EA-4FDE-B467-EA4D6EA46633}" type="slidenum">
              <a:rPr lang="en-GB" smtClean="0"/>
              <a:pPr/>
              <a:t>108</a:t>
            </a:fld>
            <a:endParaRPr lang="en-GB" dirty="0"/>
          </a:p>
        </p:txBody>
      </p:sp>
    </p:spTree>
    <p:extLst>
      <p:ext uri="{BB962C8B-B14F-4D97-AF65-F5344CB8AC3E}">
        <p14:creationId xmlns:p14="http://schemas.microsoft.com/office/powerpoint/2010/main" val="10462209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4AEA-F78E-D209-F8A2-1DFAD5043DAA}"/>
              </a:ext>
            </a:extLst>
          </p:cNvPr>
          <p:cNvSpPr>
            <a:spLocks noGrp="1"/>
          </p:cNvSpPr>
          <p:nvPr>
            <p:ph type="title"/>
          </p:nvPr>
        </p:nvSpPr>
        <p:spPr/>
        <p:txBody>
          <a:bodyPr/>
          <a:lstStyle/>
          <a:p>
            <a:r>
              <a:rPr lang="en-US" dirty="0"/>
              <a:t>XY v XX [2024] EWFC 387 (B)</a:t>
            </a:r>
          </a:p>
        </p:txBody>
      </p:sp>
      <p:sp>
        <p:nvSpPr>
          <p:cNvPr id="3" name="Content Placeholder 2">
            <a:extLst>
              <a:ext uri="{FF2B5EF4-FFF2-40B4-BE49-F238E27FC236}">
                <a16:creationId xmlns:a16="http://schemas.microsoft.com/office/drawing/2014/main" id="{C409EF90-AB2C-E01B-D985-EF47B1D2A511}"/>
              </a:ext>
            </a:extLst>
          </p:cNvPr>
          <p:cNvSpPr>
            <a:spLocks noGrp="1"/>
          </p:cNvSpPr>
          <p:nvPr>
            <p:ph idx="1"/>
          </p:nvPr>
        </p:nvSpPr>
        <p:spPr>
          <a:xfrm>
            <a:off x="720725" y="1909823"/>
            <a:ext cx="7702550" cy="4446527"/>
          </a:xfrm>
        </p:spPr>
        <p:txBody>
          <a:bodyPr/>
          <a:lstStyle/>
          <a:p>
            <a:pPr marL="0" indent="0" algn="just">
              <a:buNone/>
            </a:pPr>
            <a:r>
              <a:rPr lang="en-US" sz="2000" u="sng" dirty="0"/>
              <a:t>Set aside considered due to mistake in omitting liability from ES2</a:t>
            </a:r>
          </a:p>
          <a:p>
            <a:pPr algn="just"/>
            <a:endParaRPr lang="en-US" sz="2000" dirty="0"/>
          </a:p>
          <a:p>
            <a:pPr algn="just"/>
            <a:r>
              <a:rPr lang="en-US" sz="2000" dirty="0"/>
              <a:t>HHJ Hess</a:t>
            </a:r>
          </a:p>
          <a:p>
            <a:pPr marL="0" indent="0" algn="just">
              <a:buNone/>
            </a:pPr>
            <a:endParaRPr lang="en-US" sz="2000" dirty="0"/>
          </a:p>
          <a:p>
            <a:pPr algn="just"/>
            <a:r>
              <a:rPr lang="en-US" sz="2000" dirty="0"/>
              <a:t>Application by H to set aside final order on the basis of a ‘mutual mistake’ where his CGT liability had been omitted from the ES2 and was not therefore reflected in the equal asset division calculation</a:t>
            </a:r>
          </a:p>
          <a:p>
            <a:pPr marL="0" indent="0" algn="just">
              <a:buNone/>
            </a:pPr>
            <a:endParaRPr lang="en-US" sz="2000" dirty="0"/>
          </a:p>
          <a:p>
            <a:pPr algn="just"/>
            <a:r>
              <a:rPr lang="en-US" sz="2000" dirty="0"/>
              <a:t>H had not disclosed any such liability during the proceedings and had stated that he had been advised no such liability would arise</a:t>
            </a:r>
          </a:p>
          <a:p>
            <a:pPr marL="0" indent="0" algn="just">
              <a:buNone/>
            </a:pPr>
            <a:endParaRPr lang="en-US" sz="2000" dirty="0"/>
          </a:p>
          <a:p>
            <a:pPr algn="just"/>
            <a:r>
              <a:rPr lang="en-US" sz="2000" dirty="0"/>
              <a:t>Applicable principles identified at paras 25-31</a:t>
            </a:r>
          </a:p>
          <a:p>
            <a:pPr marL="0" indent="0" algn="just">
              <a:buNone/>
            </a:pPr>
            <a:endParaRPr lang="en-US" sz="1800" dirty="0"/>
          </a:p>
          <a:p>
            <a:endParaRPr lang="en-US" sz="2000" dirty="0"/>
          </a:p>
        </p:txBody>
      </p:sp>
      <p:sp>
        <p:nvSpPr>
          <p:cNvPr id="4" name="Slide Number Placeholder 3">
            <a:extLst>
              <a:ext uri="{FF2B5EF4-FFF2-40B4-BE49-F238E27FC236}">
                <a16:creationId xmlns:a16="http://schemas.microsoft.com/office/drawing/2014/main" id="{E5D21EAA-9738-27B1-3514-C98D43D4980A}"/>
              </a:ext>
            </a:extLst>
          </p:cNvPr>
          <p:cNvSpPr>
            <a:spLocks noGrp="1"/>
          </p:cNvSpPr>
          <p:nvPr>
            <p:ph type="sldNum" sz="quarter" idx="12"/>
          </p:nvPr>
        </p:nvSpPr>
        <p:spPr/>
        <p:txBody>
          <a:bodyPr/>
          <a:lstStyle/>
          <a:p>
            <a:fld id="{2A1334E1-6B77-4161-B9D5-325260C527F0}" type="slidenum">
              <a:rPr lang="en-GB" smtClean="0"/>
              <a:pPr/>
              <a:t>109</a:t>
            </a:fld>
            <a:endParaRPr lang="en-GB" dirty="0"/>
          </a:p>
        </p:txBody>
      </p:sp>
    </p:spTree>
    <p:extLst>
      <p:ext uri="{BB962C8B-B14F-4D97-AF65-F5344CB8AC3E}">
        <p14:creationId xmlns:p14="http://schemas.microsoft.com/office/powerpoint/2010/main" val="150177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412A6-34EA-15BC-A029-DABB053A344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18C40E-AF12-B57B-1754-8157F3C1AF90}"/>
              </a:ext>
            </a:extLst>
          </p:cNvPr>
          <p:cNvSpPr>
            <a:spLocks noGrp="1"/>
          </p:cNvSpPr>
          <p:nvPr>
            <p:ph type="sldNum" sz="quarter" idx="12"/>
          </p:nvPr>
        </p:nvSpPr>
        <p:spPr/>
        <p:txBody>
          <a:bodyPr/>
          <a:lstStyle/>
          <a:p>
            <a:fld id="{2A1334E1-6B77-4161-B9D5-325260C527F0}" type="slidenum">
              <a:rPr lang="en-GB" smtClean="0"/>
              <a:pPr/>
              <a:t>11</a:t>
            </a:fld>
            <a:endParaRPr lang="en-GB" dirty="0"/>
          </a:p>
        </p:txBody>
      </p:sp>
      <p:sp>
        <p:nvSpPr>
          <p:cNvPr id="6" name="Title 5">
            <a:extLst>
              <a:ext uri="{FF2B5EF4-FFF2-40B4-BE49-F238E27FC236}">
                <a16:creationId xmlns:a16="http://schemas.microsoft.com/office/drawing/2014/main" id="{11F6158B-FB54-802B-17A9-D44651CE3A59}"/>
              </a:ext>
            </a:extLst>
          </p:cNvPr>
          <p:cNvSpPr>
            <a:spLocks noGrp="1"/>
          </p:cNvSpPr>
          <p:nvPr>
            <p:ph type="title"/>
          </p:nvPr>
        </p:nvSpPr>
        <p:spPr/>
        <p:txBody>
          <a:bodyPr/>
          <a:lstStyle/>
          <a:p>
            <a:r>
              <a:rPr lang="en-US" dirty="0"/>
              <a:t>Summary </a:t>
            </a:r>
          </a:p>
        </p:txBody>
      </p:sp>
      <p:sp>
        <p:nvSpPr>
          <p:cNvPr id="7" name="Content Placeholder 6">
            <a:extLst>
              <a:ext uri="{FF2B5EF4-FFF2-40B4-BE49-F238E27FC236}">
                <a16:creationId xmlns:a16="http://schemas.microsoft.com/office/drawing/2014/main" id="{A9B6EADF-B8EF-4771-960B-C717E56FD101}"/>
              </a:ext>
            </a:extLst>
          </p:cNvPr>
          <p:cNvSpPr>
            <a:spLocks noGrp="1"/>
          </p:cNvSpPr>
          <p:nvPr>
            <p:ph idx="1"/>
          </p:nvPr>
        </p:nvSpPr>
        <p:spPr>
          <a:xfrm>
            <a:off x="720725" y="1741487"/>
            <a:ext cx="7702550" cy="4125913"/>
          </a:xfrm>
        </p:spPr>
        <p:txBody>
          <a:bodyPr/>
          <a:lstStyle/>
          <a:p>
            <a:r>
              <a:rPr lang="en-GB" sz="2000" dirty="0">
                <a:solidFill>
                  <a:schemeClr val="bg1">
                    <a:lumMod val="50000"/>
                  </a:schemeClr>
                </a:solidFill>
                <a:latin typeface="Merriweather Sans" pitchFamily="2" charset="77"/>
              </a:rPr>
              <a:t>The FPR allows parties time to reconcile and reconciliation or attempted reconciliation should be encouraged. </a:t>
            </a:r>
          </a:p>
          <a:p>
            <a:pPr marL="0" indent="0">
              <a:buNone/>
            </a:pPr>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If an order is not rescinded by consent then anything under two years between conditional order and final order it likely to be accepted.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Anything over two years is likely to require further explanation as to why the original basis of the conditional order has not been invalidated. </a:t>
            </a:r>
          </a:p>
          <a:p>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0386420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B0CD3-A9BD-BD46-4083-8B46E9E58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C3C10-E0D6-EEB3-C938-66E8C999990E}"/>
              </a:ext>
            </a:extLst>
          </p:cNvPr>
          <p:cNvSpPr>
            <a:spLocks noGrp="1"/>
          </p:cNvSpPr>
          <p:nvPr>
            <p:ph type="title"/>
          </p:nvPr>
        </p:nvSpPr>
        <p:spPr/>
        <p:txBody>
          <a:bodyPr/>
          <a:lstStyle/>
          <a:p>
            <a:r>
              <a:rPr lang="en-US" dirty="0"/>
              <a:t>XY v XX [2024] EWFC 387 (B) continued…</a:t>
            </a:r>
          </a:p>
        </p:txBody>
      </p:sp>
      <p:sp>
        <p:nvSpPr>
          <p:cNvPr id="3" name="Content Placeholder 2">
            <a:extLst>
              <a:ext uri="{FF2B5EF4-FFF2-40B4-BE49-F238E27FC236}">
                <a16:creationId xmlns:a16="http://schemas.microsoft.com/office/drawing/2014/main" id="{0D9D29D2-4669-AC2D-52FD-D131163F8152}"/>
              </a:ext>
            </a:extLst>
          </p:cNvPr>
          <p:cNvSpPr>
            <a:spLocks noGrp="1"/>
          </p:cNvSpPr>
          <p:nvPr>
            <p:ph idx="1"/>
          </p:nvPr>
        </p:nvSpPr>
        <p:spPr>
          <a:xfrm>
            <a:off x="720725" y="1909823"/>
            <a:ext cx="7702550" cy="4446527"/>
          </a:xfrm>
        </p:spPr>
        <p:txBody>
          <a:bodyPr/>
          <a:lstStyle/>
          <a:p>
            <a:r>
              <a:rPr lang="en-US" sz="2000" dirty="0"/>
              <a:t> Strong public policy of respecting the finality of sealed orders</a:t>
            </a:r>
          </a:p>
          <a:p>
            <a:pPr marL="0" indent="0" algn="just">
              <a:buNone/>
            </a:pPr>
            <a:endParaRPr lang="en-US" sz="2000" dirty="0"/>
          </a:p>
          <a:p>
            <a:pPr algn="just"/>
            <a:r>
              <a:rPr lang="en-US" sz="2000" dirty="0"/>
              <a:t>It was primarily the responsibility of H to raise the existence of the liability at first instance which he failed to do</a:t>
            </a:r>
          </a:p>
          <a:p>
            <a:pPr marL="0" indent="0" algn="just">
              <a:buNone/>
            </a:pPr>
            <a:endParaRPr lang="en-US" sz="2000" dirty="0"/>
          </a:p>
          <a:p>
            <a:pPr algn="just"/>
            <a:r>
              <a:rPr lang="en-US" sz="2000" dirty="0"/>
              <a:t>The fault lay with H, he could and should have exercised reasonable diligence to confirm the position prior to Final Hearing</a:t>
            </a:r>
          </a:p>
          <a:p>
            <a:pPr marL="0" indent="0" algn="just">
              <a:buNone/>
            </a:pPr>
            <a:endParaRPr lang="en-US" sz="2000" dirty="0"/>
          </a:p>
          <a:p>
            <a:pPr algn="just"/>
            <a:r>
              <a:rPr lang="en-US" sz="2000" dirty="0"/>
              <a:t>If his failure was the result of him being distracted by running a dishonest case, the court should be slow to come to his aid</a:t>
            </a:r>
          </a:p>
          <a:p>
            <a:pPr marL="0" indent="0" algn="just">
              <a:buNone/>
            </a:pPr>
            <a:endParaRPr lang="en-US" sz="2000" dirty="0"/>
          </a:p>
          <a:p>
            <a:pPr algn="just"/>
            <a:r>
              <a:rPr lang="en-US" sz="2000" dirty="0"/>
              <a:t>H’s application for set aside dismissed</a:t>
            </a:r>
          </a:p>
          <a:p>
            <a:endParaRPr lang="en-US" sz="2000" dirty="0"/>
          </a:p>
        </p:txBody>
      </p:sp>
      <p:sp>
        <p:nvSpPr>
          <p:cNvPr id="4" name="Slide Number Placeholder 3">
            <a:extLst>
              <a:ext uri="{FF2B5EF4-FFF2-40B4-BE49-F238E27FC236}">
                <a16:creationId xmlns:a16="http://schemas.microsoft.com/office/drawing/2014/main" id="{2C304B75-4A47-80FE-E9CF-F6748E8137E0}"/>
              </a:ext>
            </a:extLst>
          </p:cNvPr>
          <p:cNvSpPr>
            <a:spLocks noGrp="1"/>
          </p:cNvSpPr>
          <p:nvPr>
            <p:ph type="sldNum" sz="quarter" idx="12"/>
          </p:nvPr>
        </p:nvSpPr>
        <p:spPr/>
        <p:txBody>
          <a:bodyPr/>
          <a:lstStyle/>
          <a:p>
            <a:fld id="{2A1334E1-6B77-4161-B9D5-325260C527F0}" type="slidenum">
              <a:rPr lang="en-GB" smtClean="0"/>
              <a:pPr/>
              <a:t>110</a:t>
            </a:fld>
            <a:endParaRPr lang="en-GB" dirty="0"/>
          </a:p>
        </p:txBody>
      </p:sp>
    </p:spTree>
    <p:extLst>
      <p:ext uri="{BB962C8B-B14F-4D97-AF65-F5344CB8AC3E}">
        <p14:creationId xmlns:p14="http://schemas.microsoft.com/office/powerpoint/2010/main" val="11632769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3D8C-4F7F-594C-8136-217501613D69}"/>
              </a:ext>
            </a:extLst>
          </p:cNvPr>
          <p:cNvSpPr>
            <a:spLocks noGrp="1"/>
          </p:cNvSpPr>
          <p:nvPr>
            <p:ph type="title"/>
          </p:nvPr>
        </p:nvSpPr>
        <p:spPr/>
        <p:txBody>
          <a:bodyPr/>
          <a:lstStyle/>
          <a:p>
            <a:r>
              <a:rPr lang="en-US" dirty="0"/>
              <a:t>Go v YA [2024] EWFC 411</a:t>
            </a:r>
          </a:p>
        </p:txBody>
      </p:sp>
      <p:sp>
        <p:nvSpPr>
          <p:cNvPr id="3" name="Content Placeholder 2">
            <a:extLst>
              <a:ext uri="{FF2B5EF4-FFF2-40B4-BE49-F238E27FC236}">
                <a16:creationId xmlns:a16="http://schemas.microsoft.com/office/drawing/2014/main" id="{555A2D58-EC91-69D9-2821-040CC25C72A0}"/>
              </a:ext>
            </a:extLst>
          </p:cNvPr>
          <p:cNvSpPr>
            <a:spLocks noGrp="1"/>
          </p:cNvSpPr>
          <p:nvPr>
            <p:ph idx="1"/>
          </p:nvPr>
        </p:nvSpPr>
        <p:spPr>
          <a:xfrm>
            <a:off x="720725" y="2000250"/>
            <a:ext cx="7702550" cy="4125913"/>
          </a:xfrm>
        </p:spPr>
        <p:txBody>
          <a:bodyPr/>
          <a:lstStyle/>
          <a:p>
            <a:pPr marL="0" indent="0" algn="just">
              <a:buNone/>
            </a:pPr>
            <a:r>
              <a:rPr lang="en-US" sz="2000" u="sng" dirty="0"/>
              <a:t>Call the expert</a:t>
            </a:r>
          </a:p>
          <a:p>
            <a:pPr marL="0" indent="0" algn="just">
              <a:buNone/>
            </a:pPr>
            <a:endParaRPr lang="en-US" sz="2000" dirty="0"/>
          </a:p>
          <a:p>
            <a:pPr algn="just"/>
            <a:r>
              <a:rPr lang="en-US" sz="2000" dirty="0"/>
              <a:t>HHJ Hess sitting as a Deputy High Court Judge at a Final Hearing</a:t>
            </a:r>
          </a:p>
          <a:p>
            <a:pPr marL="0" indent="0" algn="just">
              <a:buNone/>
            </a:pPr>
            <a:endParaRPr lang="en-US" sz="2000" dirty="0"/>
          </a:p>
          <a:p>
            <a:pPr algn="just"/>
            <a:r>
              <a:rPr lang="en-US" sz="2000" dirty="0"/>
              <a:t>H is a world leading figure and expert in a particular area of art</a:t>
            </a:r>
          </a:p>
          <a:p>
            <a:pPr marL="0" indent="0" algn="just">
              <a:buNone/>
            </a:pPr>
            <a:endParaRPr lang="en-US" sz="2000" dirty="0"/>
          </a:p>
          <a:p>
            <a:pPr algn="just"/>
            <a:r>
              <a:rPr lang="en-US" sz="2000" dirty="0"/>
              <a:t>H valued his business interests at £6m (art stock) and his personal art collection at £153k</a:t>
            </a:r>
          </a:p>
          <a:p>
            <a:pPr marL="0" indent="0" algn="just">
              <a:buNone/>
            </a:pPr>
            <a:endParaRPr lang="en-US" sz="2000" dirty="0"/>
          </a:p>
          <a:p>
            <a:pPr algn="just"/>
            <a:r>
              <a:rPr lang="en-US" sz="2000" dirty="0"/>
              <a:t>Given the large quantity of art stock in H’s business, the SJE only valued c.10% of the stock which he put at £14m. H’s personal art collection was valued at £1.18m</a:t>
            </a:r>
          </a:p>
          <a:p>
            <a:pPr algn="just"/>
            <a:endParaRPr lang="en-US" sz="2000" dirty="0"/>
          </a:p>
        </p:txBody>
      </p:sp>
      <p:sp>
        <p:nvSpPr>
          <p:cNvPr id="4" name="Slide Number Placeholder 3">
            <a:extLst>
              <a:ext uri="{FF2B5EF4-FFF2-40B4-BE49-F238E27FC236}">
                <a16:creationId xmlns:a16="http://schemas.microsoft.com/office/drawing/2014/main" id="{D9C0C2D5-2DBD-5446-35C8-79261FEC4452}"/>
              </a:ext>
            </a:extLst>
          </p:cNvPr>
          <p:cNvSpPr>
            <a:spLocks noGrp="1"/>
          </p:cNvSpPr>
          <p:nvPr>
            <p:ph type="sldNum" sz="quarter" idx="12"/>
          </p:nvPr>
        </p:nvSpPr>
        <p:spPr/>
        <p:txBody>
          <a:bodyPr/>
          <a:lstStyle/>
          <a:p>
            <a:fld id="{2A1334E1-6B77-4161-B9D5-325260C527F0}" type="slidenum">
              <a:rPr lang="en-GB" smtClean="0"/>
              <a:pPr/>
              <a:t>111</a:t>
            </a:fld>
            <a:endParaRPr lang="en-GB" dirty="0"/>
          </a:p>
        </p:txBody>
      </p:sp>
    </p:spTree>
    <p:extLst>
      <p:ext uri="{BB962C8B-B14F-4D97-AF65-F5344CB8AC3E}">
        <p14:creationId xmlns:p14="http://schemas.microsoft.com/office/powerpoint/2010/main" val="24677416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F3049-21DC-CF0F-DD7F-594FE3F27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6D9A0-457A-39A8-DBD8-3EB7E4C6860C}"/>
              </a:ext>
            </a:extLst>
          </p:cNvPr>
          <p:cNvSpPr>
            <a:spLocks noGrp="1"/>
          </p:cNvSpPr>
          <p:nvPr>
            <p:ph type="title"/>
          </p:nvPr>
        </p:nvSpPr>
        <p:spPr/>
        <p:txBody>
          <a:bodyPr/>
          <a:lstStyle/>
          <a:p>
            <a:r>
              <a:rPr lang="en-US" dirty="0"/>
              <a:t>Go v YA [2024] EWFC 411</a:t>
            </a:r>
          </a:p>
        </p:txBody>
      </p:sp>
      <p:sp>
        <p:nvSpPr>
          <p:cNvPr id="3" name="Content Placeholder 2">
            <a:extLst>
              <a:ext uri="{FF2B5EF4-FFF2-40B4-BE49-F238E27FC236}">
                <a16:creationId xmlns:a16="http://schemas.microsoft.com/office/drawing/2014/main" id="{BCCFC196-49DC-D83C-52E2-80B7C1D01002}"/>
              </a:ext>
            </a:extLst>
          </p:cNvPr>
          <p:cNvSpPr>
            <a:spLocks noGrp="1"/>
          </p:cNvSpPr>
          <p:nvPr>
            <p:ph idx="1"/>
          </p:nvPr>
        </p:nvSpPr>
        <p:spPr>
          <a:xfrm>
            <a:off x="720725" y="2000250"/>
            <a:ext cx="7702550" cy="4125913"/>
          </a:xfrm>
        </p:spPr>
        <p:txBody>
          <a:bodyPr/>
          <a:lstStyle/>
          <a:p>
            <a:pPr algn="just"/>
            <a:r>
              <a:rPr lang="en-US" sz="2000" dirty="0"/>
              <a:t>H asserted that he was the true expert and knew more than the SJE. He did not call the SJE to be cross examined</a:t>
            </a:r>
          </a:p>
          <a:p>
            <a:pPr marL="0" indent="0" algn="just">
              <a:buNone/>
            </a:pPr>
            <a:endParaRPr lang="en-US" sz="2000" dirty="0"/>
          </a:p>
          <a:p>
            <a:pPr algn="just"/>
            <a:r>
              <a:rPr lang="en-US" sz="2000" dirty="0"/>
              <a:t>J considered </a:t>
            </a:r>
            <a:r>
              <a:rPr lang="en-GB" sz="2000" i="1" dirty="0"/>
              <a:t>TUI v Griffiths</a:t>
            </a:r>
            <a:r>
              <a:rPr lang="en-GB" sz="2000" dirty="0"/>
              <a:t> [2023] UKSC 48 and the ’rule’ in </a:t>
            </a:r>
            <a:r>
              <a:rPr lang="en-GB" sz="2000" i="1" dirty="0"/>
              <a:t>Browne v Dunne </a:t>
            </a:r>
            <a:r>
              <a:rPr lang="en-GB" sz="2000" dirty="0"/>
              <a:t>that in the event a party challenges a material point of a witness' evidence which they say the court should not accept, they are required to do so by cross-examination</a:t>
            </a:r>
          </a:p>
          <a:p>
            <a:pPr marL="0" indent="0" algn="just">
              <a:buNone/>
            </a:pPr>
            <a:endParaRPr lang="en-GB" sz="2000" dirty="0"/>
          </a:p>
          <a:p>
            <a:pPr algn="just"/>
            <a:r>
              <a:rPr lang="en-GB" sz="2000" dirty="0"/>
              <a:t>J determined the Browne v Dunne rule applies which, absent challenge by H in cross examination, obliged him to accept the SJE evidence</a:t>
            </a:r>
          </a:p>
        </p:txBody>
      </p:sp>
      <p:sp>
        <p:nvSpPr>
          <p:cNvPr id="4" name="Slide Number Placeholder 3">
            <a:extLst>
              <a:ext uri="{FF2B5EF4-FFF2-40B4-BE49-F238E27FC236}">
                <a16:creationId xmlns:a16="http://schemas.microsoft.com/office/drawing/2014/main" id="{9A8F8BFC-915C-B2E4-BD56-9A088CEBD116}"/>
              </a:ext>
            </a:extLst>
          </p:cNvPr>
          <p:cNvSpPr>
            <a:spLocks noGrp="1"/>
          </p:cNvSpPr>
          <p:nvPr>
            <p:ph type="sldNum" sz="quarter" idx="12"/>
          </p:nvPr>
        </p:nvSpPr>
        <p:spPr/>
        <p:txBody>
          <a:bodyPr/>
          <a:lstStyle/>
          <a:p>
            <a:fld id="{2A1334E1-6B77-4161-B9D5-325260C527F0}" type="slidenum">
              <a:rPr lang="en-GB" smtClean="0"/>
              <a:pPr/>
              <a:t>112</a:t>
            </a:fld>
            <a:endParaRPr lang="en-GB" dirty="0"/>
          </a:p>
        </p:txBody>
      </p:sp>
    </p:spTree>
    <p:extLst>
      <p:ext uri="{BB962C8B-B14F-4D97-AF65-F5344CB8AC3E}">
        <p14:creationId xmlns:p14="http://schemas.microsoft.com/office/powerpoint/2010/main" val="41546432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83A6-EC9E-AED3-A143-6228718DAC6C}"/>
              </a:ext>
            </a:extLst>
          </p:cNvPr>
          <p:cNvSpPr>
            <a:spLocks noGrp="1"/>
          </p:cNvSpPr>
          <p:nvPr>
            <p:ph type="title"/>
          </p:nvPr>
        </p:nvSpPr>
        <p:spPr/>
        <p:txBody>
          <a:bodyPr/>
          <a:lstStyle/>
          <a:p>
            <a:r>
              <a:rPr lang="en-US" dirty="0"/>
              <a:t>ON v ON [2024] EWFC 379</a:t>
            </a:r>
          </a:p>
        </p:txBody>
      </p:sp>
      <p:sp>
        <p:nvSpPr>
          <p:cNvPr id="3" name="Content Placeholder 2">
            <a:extLst>
              <a:ext uri="{FF2B5EF4-FFF2-40B4-BE49-F238E27FC236}">
                <a16:creationId xmlns:a16="http://schemas.microsoft.com/office/drawing/2014/main" id="{CF7B9541-500B-8EDB-F23D-8BACA95CDB11}"/>
              </a:ext>
            </a:extLst>
          </p:cNvPr>
          <p:cNvSpPr>
            <a:spLocks noGrp="1"/>
          </p:cNvSpPr>
          <p:nvPr>
            <p:ph idx="1"/>
          </p:nvPr>
        </p:nvSpPr>
        <p:spPr/>
        <p:txBody>
          <a:bodyPr/>
          <a:lstStyle/>
          <a:p>
            <a:pPr marL="0" indent="0" algn="just">
              <a:buNone/>
            </a:pPr>
            <a:r>
              <a:rPr lang="en-US" sz="2000" u="sng" dirty="0"/>
              <a:t>Ongoing duty of disclosure after arbitration concludes</a:t>
            </a:r>
          </a:p>
          <a:p>
            <a:pPr marL="0" indent="0" algn="just">
              <a:buNone/>
            </a:pPr>
            <a:endParaRPr lang="en-US" sz="2000" dirty="0"/>
          </a:p>
          <a:p>
            <a:pPr algn="just"/>
            <a:r>
              <a:rPr lang="en-US" sz="2000" dirty="0"/>
              <a:t>HHJ Booth sitting as a High Court Judge</a:t>
            </a:r>
          </a:p>
          <a:p>
            <a:pPr marL="0" indent="0" algn="just">
              <a:buNone/>
            </a:pPr>
            <a:endParaRPr lang="en-US" sz="2000" dirty="0"/>
          </a:p>
          <a:p>
            <a:pPr algn="just"/>
            <a:r>
              <a:rPr lang="en-US" sz="2000" dirty="0"/>
              <a:t>Considering the duty of ongoing financial disclosure in the period between an arbitral award and the court making the order</a:t>
            </a:r>
          </a:p>
          <a:p>
            <a:pPr marL="0" indent="0" algn="just">
              <a:buNone/>
            </a:pPr>
            <a:endParaRPr lang="en-US" sz="2000" dirty="0"/>
          </a:p>
          <a:p>
            <a:pPr algn="just"/>
            <a:r>
              <a:rPr lang="en-US" sz="2000" dirty="0"/>
              <a:t>Determined:</a:t>
            </a:r>
          </a:p>
          <a:p>
            <a:pPr marL="0" indent="0" algn="just">
              <a:buNone/>
            </a:pPr>
            <a:endParaRPr lang="en-US" sz="2000" dirty="0"/>
          </a:p>
          <a:p>
            <a:pPr algn="just"/>
            <a:r>
              <a:rPr lang="en-GB" sz="2000" dirty="0"/>
              <a:t>If there is an immediate application to the court to make an order in terms of the arbitral award, the duty of full and frank disclosure should end with the award as if it were a judgment (para 35)</a:t>
            </a:r>
          </a:p>
          <a:p>
            <a:pPr marL="0" indent="0" algn="just">
              <a:buNone/>
            </a:pPr>
            <a:endParaRPr lang="en-US" dirty="0"/>
          </a:p>
          <a:p>
            <a:endParaRPr lang="en-US" dirty="0"/>
          </a:p>
        </p:txBody>
      </p:sp>
      <p:sp>
        <p:nvSpPr>
          <p:cNvPr id="4" name="Slide Number Placeholder 3">
            <a:extLst>
              <a:ext uri="{FF2B5EF4-FFF2-40B4-BE49-F238E27FC236}">
                <a16:creationId xmlns:a16="http://schemas.microsoft.com/office/drawing/2014/main" id="{A0AFFC9F-1442-C46C-FD1B-46A75EA6DF8D}"/>
              </a:ext>
            </a:extLst>
          </p:cNvPr>
          <p:cNvSpPr>
            <a:spLocks noGrp="1"/>
          </p:cNvSpPr>
          <p:nvPr>
            <p:ph type="sldNum" sz="quarter" idx="12"/>
          </p:nvPr>
        </p:nvSpPr>
        <p:spPr/>
        <p:txBody>
          <a:bodyPr/>
          <a:lstStyle/>
          <a:p>
            <a:fld id="{2A1334E1-6B77-4161-B9D5-325260C527F0}" type="slidenum">
              <a:rPr lang="en-GB" smtClean="0"/>
              <a:pPr/>
              <a:t>113</a:t>
            </a:fld>
            <a:endParaRPr lang="en-GB" dirty="0"/>
          </a:p>
        </p:txBody>
      </p:sp>
    </p:spTree>
    <p:extLst>
      <p:ext uri="{BB962C8B-B14F-4D97-AF65-F5344CB8AC3E}">
        <p14:creationId xmlns:p14="http://schemas.microsoft.com/office/powerpoint/2010/main" val="9782571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D2D95-90B4-421D-A797-3AA4163F8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81AE9-CC1E-EBE9-D5E5-FF47876AD46E}"/>
              </a:ext>
            </a:extLst>
          </p:cNvPr>
          <p:cNvSpPr>
            <a:spLocks noGrp="1"/>
          </p:cNvSpPr>
          <p:nvPr>
            <p:ph type="title"/>
          </p:nvPr>
        </p:nvSpPr>
        <p:spPr/>
        <p:txBody>
          <a:bodyPr/>
          <a:lstStyle/>
          <a:p>
            <a:r>
              <a:rPr lang="en-US" dirty="0"/>
              <a:t>ON v ON [2024] EWFC 379</a:t>
            </a:r>
          </a:p>
        </p:txBody>
      </p:sp>
      <p:sp>
        <p:nvSpPr>
          <p:cNvPr id="3" name="Content Placeholder 2">
            <a:extLst>
              <a:ext uri="{FF2B5EF4-FFF2-40B4-BE49-F238E27FC236}">
                <a16:creationId xmlns:a16="http://schemas.microsoft.com/office/drawing/2014/main" id="{29138517-F651-E2CF-3A60-812FF07347B2}"/>
              </a:ext>
            </a:extLst>
          </p:cNvPr>
          <p:cNvSpPr>
            <a:spLocks noGrp="1"/>
          </p:cNvSpPr>
          <p:nvPr>
            <p:ph idx="1"/>
          </p:nvPr>
        </p:nvSpPr>
        <p:spPr/>
        <p:txBody>
          <a:bodyPr/>
          <a:lstStyle/>
          <a:p>
            <a:pPr algn="just"/>
            <a:r>
              <a:rPr lang="en-GB" sz="2000" dirty="0"/>
              <a:t>If there is a delay between the arbitral award and the application to the court to make it an order, the duty of disclosure continues (para 36)</a:t>
            </a:r>
          </a:p>
          <a:p>
            <a:pPr marL="0" indent="0" algn="just">
              <a:buNone/>
            </a:pPr>
            <a:endParaRPr lang="en-GB" sz="2000" dirty="0"/>
          </a:p>
          <a:p>
            <a:pPr algn="just"/>
            <a:r>
              <a:rPr lang="en-GB" sz="2000" dirty="0"/>
              <a:t>Once proceedings are before the court, the duty of full and frank disclosure continues (para 37)</a:t>
            </a:r>
          </a:p>
          <a:p>
            <a:pPr marL="0" indent="0" algn="just">
              <a:buNone/>
            </a:pPr>
            <a:endParaRPr lang="en-US" dirty="0"/>
          </a:p>
          <a:p>
            <a:endParaRPr lang="en-US" dirty="0"/>
          </a:p>
        </p:txBody>
      </p:sp>
      <p:sp>
        <p:nvSpPr>
          <p:cNvPr id="4" name="Slide Number Placeholder 3">
            <a:extLst>
              <a:ext uri="{FF2B5EF4-FFF2-40B4-BE49-F238E27FC236}">
                <a16:creationId xmlns:a16="http://schemas.microsoft.com/office/drawing/2014/main" id="{9205F01C-FF01-4E0F-CAC7-1F14C74D04CE}"/>
              </a:ext>
            </a:extLst>
          </p:cNvPr>
          <p:cNvSpPr>
            <a:spLocks noGrp="1"/>
          </p:cNvSpPr>
          <p:nvPr>
            <p:ph type="sldNum" sz="quarter" idx="12"/>
          </p:nvPr>
        </p:nvSpPr>
        <p:spPr/>
        <p:txBody>
          <a:bodyPr/>
          <a:lstStyle/>
          <a:p>
            <a:fld id="{2A1334E1-6B77-4161-B9D5-325260C527F0}" type="slidenum">
              <a:rPr lang="en-GB" smtClean="0"/>
              <a:pPr/>
              <a:t>114</a:t>
            </a:fld>
            <a:endParaRPr lang="en-GB" dirty="0"/>
          </a:p>
        </p:txBody>
      </p:sp>
    </p:spTree>
    <p:extLst>
      <p:ext uri="{BB962C8B-B14F-4D97-AF65-F5344CB8AC3E}">
        <p14:creationId xmlns:p14="http://schemas.microsoft.com/office/powerpoint/2010/main" val="19078167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C326-B0B4-49F9-86F4-2BACCF37E4BA}"/>
              </a:ext>
            </a:extLst>
          </p:cNvPr>
          <p:cNvSpPr>
            <a:spLocks noGrp="1"/>
          </p:cNvSpPr>
          <p:nvPr>
            <p:ph type="title"/>
          </p:nvPr>
        </p:nvSpPr>
        <p:spPr/>
        <p:txBody>
          <a:bodyPr/>
          <a:lstStyle/>
          <a:p>
            <a:r>
              <a:rPr lang="en-US" dirty="0"/>
              <a:t>RN v TT [2024] EWFC 264 (B)</a:t>
            </a:r>
          </a:p>
        </p:txBody>
      </p:sp>
      <p:sp>
        <p:nvSpPr>
          <p:cNvPr id="3" name="Content Placeholder 2">
            <a:extLst>
              <a:ext uri="{FF2B5EF4-FFF2-40B4-BE49-F238E27FC236}">
                <a16:creationId xmlns:a16="http://schemas.microsoft.com/office/drawing/2014/main" id="{EFDF8B3D-3310-8036-EF33-09DA2A16FCC5}"/>
              </a:ext>
            </a:extLst>
          </p:cNvPr>
          <p:cNvSpPr>
            <a:spLocks noGrp="1"/>
          </p:cNvSpPr>
          <p:nvPr>
            <p:ph idx="1"/>
          </p:nvPr>
        </p:nvSpPr>
        <p:spPr>
          <a:xfrm>
            <a:off x="732300" y="1851949"/>
            <a:ext cx="7702550" cy="4274214"/>
          </a:xfrm>
        </p:spPr>
        <p:txBody>
          <a:bodyPr/>
          <a:lstStyle/>
          <a:p>
            <a:pPr marL="0" indent="0" algn="just">
              <a:buNone/>
            </a:pPr>
            <a:r>
              <a:rPr lang="en-US" sz="2000" u="sng" dirty="0"/>
              <a:t>Ringfencing of non-matrimonial pension accrual appropriate</a:t>
            </a:r>
          </a:p>
          <a:p>
            <a:pPr marL="0" indent="0" algn="just">
              <a:buNone/>
            </a:pPr>
            <a:endParaRPr lang="en-US" sz="2000" dirty="0"/>
          </a:p>
          <a:p>
            <a:pPr algn="just"/>
            <a:r>
              <a:rPr lang="en-US" sz="2000" dirty="0"/>
              <a:t>HHJ Hess</a:t>
            </a:r>
          </a:p>
          <a:p>
            <a:pPr marL="0" indent="0" algn="just">
              <a:buNone/>
            </a:pPr>
            <a:endParaRPr lang="en-US" sz="2000" dirty="0"/>
          </a:p>
          <a:p>
            <a:pPr algn="just"/>
            <a:r>
              <a:rPr lang="en-US" sz="2000" dirty="0"/>
              <a:t>7.5 year marriage ending in 2011</a:t>
            </a:r>
          </a:p>
          <a:p>
            <a:pPr marL="0" indent="0" algn="just">
              <a:buNone/>
            </a:pPr>
            <a:endParaRPr lang="en-US" sz="2000" dirty="0"/>
          </a:p>
          <a:p>
            <a:pPr algn="just"/>
            <a:r>
              <a:rPr lang="en-US" sz="2000" dirty="0"/>
              <a:t>Informal agreement from H in 2011 that if W paid his gambling debts he would not make any financial claim against her in the future</a:t>
            </a:r>
          </a:p>
          <a:p>
            <a:pPr marL="0" indent="0" algn="just">
              <a:buNone/>
            </a:pPr>
            <a:endParaRPr lang="en-US" sz="2000" dirty="0"/>
          </a:p>
          <a:p>
            <a:pPr algn="just"/>
            <a:r>
              <a:rPr lang="en-US" sz="2000" dirty="0"/>
              <a:t>Contrary to that agreement, H issued proceedings 2020 seeking lump sums amounting to 76% of W’s net assets and a pension sharing order of 45% including against W’s post-separation accrual</a:t>
            </a:r>
          </a:p>
          <a:p>
            <a:pPr marL="0" indent="0" algn="just">
              <a:buNone/>
            </a:pPr>
            <a:endParaRPr lang="en-US" sz="2000" dirty="0"/>
          </a:p>
          <a:p>
            <a:pPr algn="just"/>
            <a:endParaRPr lang="en-US" sz="1800" dirty="0"/>
          </a:p>
        </p:txBody>
      </p:sp>
      <p:sp>
        <p:nvSpPr>
          <p:cNvPr id="4" name="Slide Number Placeholder 3">
            <a:extLst>
              <a:ext uri="{FF2B5EF4-FFF2-40B4-BE49-F238E27FC236}">
                <a16:creationId xmlns:a16="http://schemas.microsoft.com/office/drawing/2014/main" id="{E2EBA2D6-1822-951C-8EC8-1C96198ADE13}"/>
              </a:ext>
            </a:extLst>
          </p:cNvPr>
          <p:cNvSpPr>
            <a:spLocks noGrp="1"/>
          </p:cNvSpPr>
          <p:nvPr>
            <p:ph type="sldNum" sz="quarter" idx="12"/>
          </p:nvPr>
        </p:nvSpPr>
        <p:spPr/>
        <p:txBody>
          <a:bodyPr/>
          <a:lstStyle/>
          <a:p>
            <a:fld id="{2A1334E1-6B77-4161-B9D5-325260C527F0}" type="slidenum">
              <a:rPr lang="en-GB" smtClean="0"/>
              <a:pPr/>
              <a:t>115</a:t>
            </a:fld>
            <a:endParaRPr lang="en-GB" dirty="0"/>
          </a:p>
        </p:txBody>
      </p:sp>
    </p:spTree>
    <p:extLst>
      <p:ext uri="{BB962C8B-B14F-4D97-AF65-F5344CB8AC3E}">
        <p14:creationId xmlns:p14="http://schemas.microsoft.com/office/powerpoint/2010/main" val="14376742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0CCBD-C47A-8FAE-932F-A99425E44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23B45-C1DC-9DB4-78DD-8C4DE05DEE4E}"/>
              </a:ext>
            </a:extLst>
          </p:cNvPr>
          <p:cNvSpPr>
            <a:spLocks noGrp="1"/>
          </p:cNvSpPr>
          <p:nvPr>
            <p:ph type="title"/>
          </p:nvPr>
        </p:nvSpPr>
        <p:spPr/>
        <p:txBody>
          <a:bodyPr/>
          <a:lstStyle/>
          <a:p>
            <a:r>
              <a:rPr lang="en-US" dirty="0"/>
              <a:t>RN v TT [2024] EWFC 264 (B)</a:t>
            </a:r>
          </a:p>
        </p:txBody>
      </p:sp>
      <p:sp>
        <p:nvSpPr>
          <p:cNvPr id="3" name="Content Placeholder 2">
            <a:extLst>
              <a:ext uri="{FF2B5EF4-FFF2-40B4-BE49-F238E27FC236}">
                <a16:creationId xmlns:a16="http://schemas.microsoft.com/office/drawing/2014/main" id="{94C06CC7-F27B-C0AC-2FDE-BDADB1B4961D}"/>
              </a:ext>
            </a:extLst>
          </p:cNvPr>
          <p:cNvSpPr>
            <a:spLocks noGrp="1"/>
          </p:cNvSpPr>
          <p:nvPr>
            <p:ph idx="1"/>
          </p:nvPr>
        </p:nvSpPr>
        <p:spPr>
          <a:xfrm>
            <a:off x="732300" y="1851949"/>
            <a:ext cx="7702550" cy="4274214"/>
          </a:xfrm>
        </p:spPr>
        <p:txBody>
          <a:bodyPr/>
          <a:lstStyle/>
          <a:p>
            <a:pPr algn="just"/>
            <a:r>
              <a:rPr lang="en-US" sz="2000" dirty="0"/>
              <a:t>By Final Hearing, W had pensions with CEVs totalling £595k+ (albeit NHS CEVs out of date) of which c. £163k represented matrimonial acquest; H had no pensions</a:t>
            </a:r>
          </a:p>
          <a:p>
            <a:pPr marL="0" indent="0" algn="just">
              <a:buNone/>
            </a:pPr>
            <a:endParaRPr lang="en-US" sz="1200" dirty="0"/>
          </a:p>
          <a:p>
            <a:pPr algn="just"/>
            <a:r>
              <a:rPr lang="en-GB" sz="2000" dirty="0"/>
              <a:t>J found that H’s contributions to the family both during the marriage and post-separation had been ‘negligible’ in both financial and practical term - this did not amount to discrimination against him as H had not been the earner or the homemaker</a:t>
            </a:r>
          </a:p>
          <a:p>
            <a:pPr marL="0" indent="0" algn="just">
              <a:buNone/>
            </a:pPr>
            <a:endParaRPr lang="en-GB" sz="1200" dirty="0"/>
          </a:p>
          <a:p>
            <a:pPr algn="just"/>
            <a:r>
              <a:rPr lang="en-GB" sz="2000" dirty="0"/>
              <a:t>Significant delay in H making a claim was a relevant factor (per </a:t>
            </a:r>
            <a:r>
              <a:rPr lang="en-GB" sz="2000" i="1" dirty="0"/>
              <a:t>Wyatt v Vince</a:t>
            </a:r>
            <a:r>
              <a:rPr lang="en-GB" sz="2000" dirty="0"/>
              <a:t>) as was H’s prior assurance not to bring a claim</a:t>
            </a:r>
          </a:p>
          <a:p>
            <a:pPr marL="0" indent="0" algn="just">
              <a:buNone/>
            </a:pPr>
            <a:endParaRPr lang="en-GB" sz="2000" dirty="0"/>
          </a:p>
          <a:p>
            <a:pPr algn="just"/>
            <a:r>
              <a:rPr lang="en-GB" sz="2000" dirty="0"/>
              <a:t>H’s needs were not relationship generated</a:t>
            </a:r>
          </a:p>
          <a:p>
            <a:pPr algn="just"/>
            <a:endParaRPr lang="en-GB" sz="2000" dirty="0"/>
          </a:p>
          <a:p>
            <a:pPr algn="just"/>
            <a:endParaRPr lang="en-GB" sz="2000" dirty="0"/>
          </a:p>
          <a:p>
            <a:pPr algn="just"/>
            <a:endParaRPr lang="en-US" sz="1800" dirty="0"/>
          </a:p>
        </p:txBody>
      </p:sp>
      <p:sp>
        <p:nvSpPr>
          <p:cNvPr id="4" name="Slide Number Placeholder 3">
            <a:extLst>
              <a:ext uri="{FF2B5EF4-FFF2-40B4-BE49-F238E27FC236}">
                <a16:creationId xmlns:a16="http://schemas.microsoft.com/office/drawing/2014/main" id="{70A18327-77FB-3427-F42F-797A30865EE2}"/>
              </a:ext>
            </a:extLst>
          </p:cNvPr>
          <p:cNvSpPr>
            <a:spLocks noGrp="1"/>
          </p:cNvSpPr>
          <p:nvPr>
            <p:ph type="sldNum" sz="quarter" idx="12"/>
          </p:nvPr>
        </p:nvSpPr>
        <p:spPr/>
        <p:txBody>
          <a:bodyPr/>
          <a:lstStyle/>
          <a:p>
            <a:fld id="{2A1334E1-6B77-4161-B9D5-325260C527F0}" type="slidenum">
              <a:rPr lang="en-GB" smtClean="0"/>
              <a:pPr/>
              <a:t>116</a:t>
            </a:fld>
            <a:endParaRPr lang="en-GB" dirty="0"/>
          </a:p>
        </p:txBody>
      </p:sp>
    </p:spTree>
    <p:extLst>
      <p:ext uri="{BB962C8B-B14F-4D97-AF65-F5344CB8AC3E}">
        <p14:creationId xmlns:p14="http://schemas.microsoft.com/office/powerpoint/2010/main" val="37355564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5B83-3FE1-E4FE-5A16-358F31A3A95F}"/>
              </a:ext>
            </a:extLst>
          </p:cNvPr>
          <p:cNvSpPr>
            <a:spLocks noGrp="1"/>
          </p:cNvSpPr>
          <p:nvPr>
            <p:ph type="title"/>
          </p:nvPr>
        </p:nvSpPr>
        <p:spPr/>
        <p:txBody>
          <a:bodyPr/>
          <a:lstStyle/>
          <a:p>
            <a:r>
              <a:rPr lang="en-US" dirty="0"/>
              <a:t>RN v TT [2024] EWFC 264 (B) continued…</a:t>
            </a:r>
          </a:p>
        </p:txBody>
      </p:sp>
      <p:sp>
        <p:nvSpPr>
          <p:cNvPr id="3" name="Content Placeholder 2">
            <a:extLst>
              <a:ext uri="{FF2B5EF4-FFF2-40B4-BE49-F238E27FC236}">
                <a16:creationId xmlns:a16="http://schemas.microsoft.com/office/drawing/2014/main" id="{F5776D0E-B7B5-D9B5-F94A-0ECAAA3367C4}"/>
              </a:ext>
            </a:extLst>
          </p:cNvPr>
          <p:cNvSpPr>
            <a:spLocks noGrp="1"/>
          </p:cNvSpPr>
          <p:nvPr>
            <p:ph idx="1"/>
          </p:nvPr>
        </p:nvSpPr>
        <p:spPr/>
        <p:txBody>
          <a:bodyPr/>
          <a:lstStyle/>
          <a:p>
            <a:pPr algn="just"/>
            <a:r>
              <a:rPr lang="en-GB" sz="2000" dirty="0"/>
              <a:t>Lump sum of £35k payable plus Pension Sharing Order equivalent to £109k which represented marital acquest plus some uplift given the out of date CEV</a:t>
            </a:r>
          </a:p>
          <a:p>
            <a:pPr marL="0" indent="0" algn="just">
              <a:buNone/>
            </a:pPr>
            <a:endParaRPr lang="en-GB" sz="1000" dirty="0"/>
          </a:p>
          <a:p>
            <a:pPr algn="just"/>
            <a:r>
              <a:rPr lang="en-US" sz="2000" dirty="0"/>
              <a:t>Ringfencing of W’s non-matrimonial pensions approved:</a:t>
            </a:r>
          </a:p>
          <a:p>
            <a:pPr marL="0" indent="0" algn="just">
              <a:buNone/>
            </a:pPr>
            <a:endParaRPr lang="en-US" sz="1000" dirty="0"/>
          </a:p>
          <a:p>
            <a:pPr algn="just"/>
            <a:r>
              <a:rPr lang="en-GB" sz="2000" dirty="0"/>
              <a:t>“</a:t>
            </a:r>
            <a:r>
              <a:rPr lang="en-GB" sz="2000" i="1" dirty="0"/>
              <a:t>In relation to pensions it has been said, for example by me in W v H [2010] EWFC B63, that in relation to a long marriage case involving needs, whether the pensions were accrued during the marriage or not would make little difference to the distribution of pensions; but the facts of this case are, in my view, very different from the sort of facts I was envisaging in W v H . Here we have a marriage in the short to medium category with the vast majority of the pensions being accrued in the post-separation period</a:t>
            </a:r>
            <a:r>
              <a:rPr lang="en-GB" sz="2000" dirty="0"/>
              <a:t>.” (Para 46)</a:t>
            </a:r>
            <a:endParaRPr lang="en-US" sz="2000" dirty="0"/>
          </a:p>
        </p:txBody>
      </p:sp>
      <p:sp>
        <p:nvSpPr>
          <p:cNvPr id="4" name="Slide Number Placeholder 3">
            <a:extLst>
              <a:ext uri="{FF2B5EF4-FFF2-40B4-BE49-F238E27FC236}">
                <a16:creationId xmlns:a16="http://schemas.microsoft.com/office/drawing/2014/main" id="{A6A59ACE-DDFD-3B3D-ACD7-8655BFF44184}"/>
              </a:ext>
            </a:extLst>
          </p:cNvPr>
          <p:cNvSpPr>
            <a:spLocks noGrp="1"/>
          </p:cNvSpPr>
          <p:nvPr>
            <p:ph type="sldNum" sz="quarter" idx="12"/>
          </p:nvPr>
        </p:nvSpPr>
        <p:spPr/>
        <p:txBody>
          <a:bodyPr/>
          <a:lstStyle/>
          <a:p>
            <a:fld id="{2A1334E1-6B77-4161-B9D5-325260C527F0}" type="slidenum">
              <a:rPr lang="en-GB" smtClean="0"/>
              <a:pPr/>
              <a:t>117</a:t>
            </a:fld>
            <a:endParaRPr lang="en-GB" dirty="0"/>
          </a:p>
        </p:txBody>
      </p:sp>
    </p:spTree>
    <p:extLst>
      <p:ext uri="{BB962C8B-B14F-4D97-AF65-F5344CB8AC3E}">
        <p14:creationId xmlns:p14="http://schemas.microsoft.com/office/powerpoint/2010/main" val="24959307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5599-7C0E-E4CF-8B4D-7FF212B95D05}"/>
              </a:ext>
            </a:extLst>
          </p:cNvPr>
          <p:cNvSpPr>
            <a:spLocks noGrp="1"/>
          </p:cNvSpPr>
          <p:nvPr>
            <p:ph type="title"/>
          </p:nvPr>
        </p:nvSpPr>
        <p:spPr/>
        <p:txBody>
          <a:bodyPr/>
          <a:lstStyle/>
          <a:p>
            <a:r>
              <a:rPr lang="en-US" dirty="0"/>
              <a:t>HJB v WPB [2024] EWFC 187</a:t>
            </a:r>
          </a:p>
        </p:txBody>
      </p:sp>
      <p:sp>
        <p:nvSpPr>
          <p:cNvPr id="3" name="Content Placeholder 2">
            <a:extLst>
              <a:ext uri="{FF2B5EF4-FFF2-40B4-BE49-F238E27FC236}">
                <a16:creationId xmlns:a16="http://schemas.microsoft.com/office/drawing/2014/main" id="{D14F6C31-41ED-921D-FB4A-1118BE77F4E5}"/>
              </a:ext>
            </a:extLst>
          </p:cNvPr>
          <p:cNvSpPr>
            <a:spLocks noGrp="1"/>
          </p:cNvSpPr>
          <p:nvPr>
            <p:ph idx="1"/>
          </p:nvPr>
        </p:nvSpPr>
        <p:spPr/>
        <p:txBody>
          <a:bodyPr/>
          <a:lstStyle/>
          <a:p>
            <a:pPr marL="0" indent="0" algn="just">
              <a:buNone/>
            </a:pPr>
            <a:r>
              <a:rPr lang="en-US" sz="2000" u="sng" dirty="0"/>
              <a:t>Should parties be held to the terms of a separation agreement where H’s business has thereafter performed better than expected?</a:t>
            </a:r>
          </a:p>
          <a:p>
            <a:pPr marL="0" indent="0" algn="just">
              <a:buNone/>
            </a:pPr>
            <a:endParaRPr lang="en-US" sz="1000" u="sng" dirty="0"/>
          </a:p>
          <a:p>
            <a:pPr algn="just"/>
            <a:r>
              <a:rPr lang="en-US" sz="2000" dirty="0"/>
              <a:t>HHJ Vincent sitting as a s9 Deputy High Court Judge</a:t>
            </a:r>
          </a:p>
          <a:p>
            <a:pPr marL="0" indent="0" algn="just">
              <a:buNone/>
            </a:pPr>
            <a:endParaRPr lang="en-US" sz="1000" dirty="0"/>
          </a:p>
          <a:p>
            <a:pPr algn="just"/>
            <a:r>
              <a:rPr lang="en-US" sz="2000" dirty="0"/>
              <a:t>Parties separated in 2016; separation agreement dated 2019 – H to retain his business and non-matrimonial properties; W to retain the FMH</a:t>
            </a:r>
          </a:p>
          <a:p>
            <a:pPr marL="0" indent="0" algn="just">
              <a:buNone/>
            </a:pPr>
            <a:endParaRPr lang="en-US" sz="1000" dirty="0"/>
          </a:p>
          <a:p>
            <a:pPr algn="just"/>
            <a:r>
              <a:rPr lang="en-US" sz="2000" dirty="0"/>
              <a:t>In 2023 W signalled an intention to apply for financial remedy as she discovered that H’s business was worth substantially more than she had understood</a:t>
            </a:r>
          </a:p>
          <a:p>
            <a:pPr marL="0" indent="0" algn="just">
              <a:buNone/>
            </a:pPr>
            <a:endParaRPr lang="en-US" sz="1000" dirty="0"/>
          </a:p>
          <a:p>
            <a:pPr algn="just"/>
            <a:r>
              <a:rPr lang="en-US" sz="2000" dirty="0"/>
              <a:t>H  issued a notice to show cause application</a:t>
            </a:r>
          </a:p>
          <a:p>
            <a:pPr algn="just"/>
            <a:endParaRPr lang="en-US" sz="2000" dirty="0"/>
          </a:p>
          <a:p>
            <a:pPr marL="0" indent="0" algn="just">
              <a:buNone/>
            </a:pP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A43D5424-A67E-3BAA-11E2-11683366DC08}"/>
              </a:ext>
            </a:extLst>
          </p:cNvPr>
          <p:cNvSpPr>
            <a:spLocks noGrp="1"/>
          </p:cNvSpPr>
          <p:nvPr>
            <p:ph type="sldNum" sz="quarter" idx="12"/>
          </p:nvPr>
        </p:nvSpPr>
        <p:spPr/>
        <p:txBody>
          <a:bodyPr/>
          <a:lstStyle/>
          <a:p>
            <a:fld id="{2A1334E1-6B77-4161-B9D5-325260C527F0}" type="slidenum">
              <a:rPr lang="en-GB" smtClean="0"/>
              <a:pPr/>
              <a:t>118</a:t>
            </a:fld>
            <a:endParaRPr lang="en-GB" dirty="0"/>
          </a:p>
        </p:txBody>
      </p:sp>
    </p:spTree>
    <p:extLst>
      <p:ext uri="{BB962C8B-B14F-4D97-AF65-F5344CB8AC3E}">
        <p14:creationId xmlns:p14="http://schemas.microsoft.com/office/powerpoint/2010/main" val="17347246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71DC4-5794-4759-F690-ED8C9D6E74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175DB-736E-4F3C-0911-8E1855FD9701}"/>
              </a:ext>
            </a:extLst>
          </p:cNvPr>
          <p:cNvSpPr>
            <a:spLocks noGrp="1"/>
          </p:cNvSpPr>
          <p:nvPr>
            <p:ph type="title"/>
          </p:nvPr>
        </p:nvSpPr>
        <p:spPr/>
        <p:txBody>
          <a:bodyPr/>
          <a:lstStyle/>
          <a:p>
            <a:r>
              <a:rPr lang="en-US" dirty="0"/>
              <a:t>HJB v WPB [2024] EWFC 187</a:t>
            </a:r>
          </a:p>
        </p:txBody>
      </p:sp>
      <p:sp>
        <p:nvSpPr>
          <p:cNvPr id="3" name="Content Placeholder 2">
            <a:extLst>
              <a:ext uri="{FF2B5EF4-FFF2-40B4-BE49-F238E27FC236}">
                <a16:creationId xmlns:a16="http://schemas.microsoft.com/office/drawing/2014/main" id="{0E0CB662-CBB1-C663-2705-EADEB252948D}"/>
              </a:ext>
            </a:extLst>
          </p:cNvPr>
          <p:cNvSpPr>
            <a:spLocks noGrp="1"/>
          </p:cNvSpPr>
          <p:nvPr>
            <p:ph idx="1"/>
          </p:nvPr>
        </p:nvSpPr>
        <p:spPr/>
        <p:txBody>
          <a:bodyPr/>
          <a:lstStyle/>
          <a:p>
            <a:pPr algn="just"/>
            <a:r>
              <a:rPr lang="en-US" sz="2000" dirty="0"/>
              <a:t>Review of case law paras 28-42</a:t>
            </a:r>
          </a:p>
          <a:p>
            <a:pPr marL="0" indent="0" algn="just">
              <a:buNone/>
            </a:pPr>
            <a:endParaRPr lang="en-US" sz="1000" dirty="0"/>
          </a:p>
          <a:p>
            <a:pPr algn="just"/>
            <a:r>
              <a:rPr lang="en-US" sz="2000" dirty="0"/>
              <a:t>J did not accept H had misled W as to the true value of the business at the time of the separation agreement</a:t>
            </a:r>
          </a:p>
          <a:p>
            <a:pPr marL="0" indent="0" algn="just">
              <a:buNone/>
            </a:pPr>
            <a:endParaRPr lang="en-US" sz="1000" dirty="0"/>
          </a:p>
          <a:p>
            <a:pPr algn="just"/>
            <a:r>
              <a:rPr lang="en-US" sz="2000" dirty="0"/>
              <a:t>The terms of the agreement are not unfair – whilst H’s business is now worth significantly more, that was not known or anticipated at the time of the separation agreement</a:t>
            </a:r>
          </a:p>
          <a:p>
            <a:pPr marL="0" indent="0" algn="just">
              <a:buNone/>
            </a:pPr>
            <a:endParaRPr lang="en-US" sz="1000" dirty="0"/>
          </a:p>
          <a:p>
            <a:pPr algn="just"/>
            <a:r>
              <a:rPr lang="en-US" sz="2000" dirty="0"/>
              <a:t>He took on the risk of retaining the business whilst W avoided the risk by retaining the FMH</a:t>
            </a:r>
          </a:p>
          <a:p>
            <a:pPr marL="0" indent="0" algn="just">
              <a:buNone/>
            </a:pPr>
            <a:endParaRPr lang="en-US" sz="1000" dirty="0"/>
          </a:p>
          <a:p>
            <a:pPr algn="just"/>
            <a:r>
              <a:rPr lang="en-US" sz="2000" dirty="0"/>
              <a:t>The agreement stands and will be presumptively dispositive in financial remedy proceedings</a:t>
            </a:r>
          </a:p>
          <a:p>
            <a:pPr algn="just"/>
            <a:endParaRPr lang="en-US" sz="2000" dirty="0"/>
          </a:p>
          <a:p>
            <a:pPr algn="just"/>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FFC2F039-F25C-F545-FD14-59E906F66927}"/>
              </a:ext>
            </a:extLst>
          </p:cNvPr>
          <p:cNvSpPr>
            <a:spLocks noGrp="1"/>
          </p:cNvSpPr>
          <p:nvPr>
            <p:ph type="sldNum" sz="quarter" idx="12"/>
          </p:nvPr>
        </p:nvSpPr>
        <p:spPr/>
        <p:txBody>
          <a:bodyPr/>
          <a:lstStyle/>
          <a:p>
            <a:fld id="{2A1334E1-6B77-4161-B9D5-325260C527F0}" type="slidenum">
              <a:rPr lang="en-GB" smtClean="0"/>
              <a:pPr/>
              <a:t>119</a:t>
            </a:fld>
            <a:endParaRPr lang="en-GB" dirty="0"/>
          </a:p>
        </p:txBody>
      </p:sp>
    </p:spTree>
    <p:extLst>
      <p:ext uri="{BB962C8B-B14F-4D97-AF65-F5344CB8AC3E}">
        <p14:creationId xmlns:p14="http://schemas.microsoft.com/office/powerpoint/2010/main" val="180258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54CE7-67EA-D430-0834-E2FC2579AC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12C69-BF57-C300-7D2F-8794A8D23DBF}"/>
              </a:ext>
            </a:extLst>
          </p:cNvPr>
          <p:cNvSpPr>
            <a:spLocks noGrp="1"/>
          </p:cNvSpPr>
          <p:nvPr>
            <p:ph type="ctrTitle"/>
          </p:nvPr>
        </p:nvSpPr>
        <p:spPr/>
        <p:txBody>
          <a:bodyPr/>
          <a:lstStyle/>
          <a:p>
            <a:r>
              <a:rPr lang="en-US" sz="4000" i="1" dirty="0"/>
              <a:t>X v Y </a:t>
            </a:r>
            <a:r>
              <a:rPr lang="en-US" sz="4000" dirty="0"/>
              <a:t>[2025] EWHC 727 (Fam)</a:t>
            </a:r>
            <a:endParaRPr lang="en-US" sz="4000" i="1" dirty="0"/>
          </a:p>
        </p:txBody>
      </p:sp>
      <p:sp>
        <p:nvSpPr>
          <p:cNvPr id="3" name="Subtitle 2">
            <a:extLst>
              <a:ext uri="{FF2B5EF4-FFF2-40B4-BE49-F238E27FC236}">
                <a16:creationId xmlns:a16="http://schemas.microsoft.com/office/drawing/2014/main" id="{9DFEBBAD-0B03-9A02-B74A-04347C2BBF8D}"/>
              </a:ext>
            </a:extLst>
          </p:cNvPr>
          <p:cNvSpPr>
            <a:spLocks noGrp="1"/>
          </p:cNvSpPr>
          <p:nvPr>
            <p:ph type="subTitle" idx="1"/>
          </p:nvPr>
        </p:nvSpPr>
        <p:spPr/>
        <p:txBody>
          <a:bodyPr/>
          <a:lstStyle/>
          <a:p>
            <a:r>
              <a:rPr lang="en-US" dirty="0"/>
              <a:t>When can/should a Judge alter/perfect their decision prior to the order being perfected (Barrell applications)</a:t>
            </a:r>
          </a:p>
        </p:txBody>
      </p:sp>
      <p:sp>
        <p:nvSpPr>
          <p:cNvPr id="5" name="Slide Number Placeholder 4">
            <a:extLst>
              <a:ext uri="{FF2B5EF4-FFF2-40B4-BE49-F238E27FC236}">
                <a16:creationId xmlns:a16="http://schemas.microsoft.com/office/drawing/2014/main" id="{F65C5788-986E-72DE-F84B-A2BC20E49E95}"/>
              </a:ext>
            </a:extLst>
          </p:cNvPr>
          <p:cNvSpPr>
            <a:spLocks noGrp="1"/>
          </p:cNvSpPr>
          <p:nvPr>
            <p:ph type="sldNum" sz="quarter" idx="12"/>
          </p:nvPr>
        </p:nvSpPr>
        <p:spPr/>
        <p:txBody>
          <a:bodyPr/>
          <a:lstStyle/>
          <a:p>
            <a:fld id="{56FA8472-A4EA-4FDE-B467-EA4D6EA46633}" type="slidenum">
              <a:rPr lang="en-GB" smtClean="0"/>
              <a:pPr/>
              <a:t>12</a:t>
            </a:fld>
            <a:endParaRPr lang="en-GB" dirty="0"/>
          </a:p>
        </p:txBody>
      </p:sp>
    </p:spTree>
    <p:extLst>
      <p:ext uri="{BB962C8B-B14F-4D97-AF65-F5344CB8AC3E}">
        <p14:creationId xmlns:p14="http://schemas.microsoft.com/office/powerpoint/2010/main" val="9493254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1BAD-684D-8EBB-0E1A-3CBC41B1FC48}"/>
              </a:ext>
            </a:extLst>
          </p:cNvPr>
          <p:cNvSpPr>
            <a:spLocks noGrp="1"/>
          </p:cNvSpPr>
          <p:nvPr>
            <p:ph type="title"/>
          </p:nvPr>
        </p:nvSpPr>
        <p:spPr/>
        <p:txBody>
          <a:bodyPr/>
          <a:lstStyle/>
          <a:p>
            <a:r>
              <a:rPr lang="en-US" dirty="0"/>
              <a:t>GH v GH [2024] EWHC 2547 (Fam)</a:t>
            </a:r>
          </a:p>
        </p:txBody>
      </p:sp>
      <p:sp>
        <p:nvSpPr>
          <p:cNvPr id="3" name="Content Placeholder 2">
            <a:extLst>
              <a:ext uri="{FF2B5EF4-FFF2-40B4-BE49-F238E27FC236}">
                <a16:creationId xmlns:a16="http://schemas.microsoft.com/office/drawing/2014/main" id="{D9D58949-977E-E8CE-CD09-3D5445DBB05A}"/>
              </a:ext>
            </a:extLst>
          </p:cNvPr>
          <p:cNvSpPr>
            <a:spLocks noGrp="1"/>
          </p:cNvSpPr>
          <p:nvPr>
            <p:ph idx="1"/>
          </p:nvPr>
        </p:nvSpPr>
        <p:spPr/>
        <p:txBody>
          <a:bodyPr/>
          <a:lstStyle/>
          <a:p>
            <a:pPr marL="0" indent="0" algn="just">
              <a:buNone/>
            </a:pPr>
            <a:r>
              <a:rPr lang="en-US" sz="2000" u="sng" dirty="0"/>
              <a:t>The importance of having an FDR</a:t>
            </a:r>
          </a:p>
          <a:p>
            <a:pPr marL="0" indent="0" algn="just">
              <a:buNone/>
            </a:pPr>
            <a:endParaRPr lang="en-US" sz="2000" u="sng" dirty="0"/>
          </a:p>
          <a:p>
            <a:pPr algn="just"/>
            <a:r>
              <a:rPr lang="en-US" sz="2000" dirty="0"/>
              <a:t>Peel J: Appeal against case management decision to proceed directly to a Final Hearing and bypass an FDR due to (i) an ongoing factual dispute as to W’s earning capacity; and (ii) W’s position had not crystallised so as to enable a successful FDR.</a:t>
            </a:r>
          </a:p>
          <a:p>
            <a:pPr marL="0" indent="0" algn="just">
              <a:buNone/>
            </a:pPr>
            <a:endParaRPr lang="en-US" sz="2000" dirty="0"/>
          </a:p>
          <a:p>
            <a:pPr algn="just"/>
            <a:r>
              <a:rPr lang="en-GB" sz="2000" dirty="0"/>
              <a:t>FPR 9.15(4)(b): the court must direct an FDR unless there are exceptional reasons which would make referral to an FDR inappropriate. It is “a key element” of financial remedy procedure per para 6.1 of PD9A.</a:t>
            </a:r>
          </a:p>
          <a:p>
            <a:pPr marL="0" indent="0" algn="just">
              <a:buNone/>
            </a:pPr>
            <a:endParaRPr lang="en-GB" sz="2000" dirty="0"/>
          </a:p>
        </p:txBody>
      </p:sp>
      <p:sp>
        <p:nvSpPr>
          <p:cNvPr id="4" name="Slide Number Placeholder 3">
            <a:extLst>
              <a:ext uri="{FF2B5EF4-FFF2-40B4-BE49-F238E27FC236}">
                <a16:creationId xmlns:a16="http://schemas.microsoft.com/office/drawing/2014/main" id="{36FB6BED-57E8-D52A-8E71-FBC1D26C1469}"/>
              </a:ext>
            </a:extLst>
          </p:cNvPr>
          <p:cNvSpPr>
            <a:spLocks noGrp="1"/>
          </p:cNvSpPr>
          <p:nvPr>
            <p:ph type="sldNum" sz="quarter" idx="12"/>
          </p:nvPr>
        </p:nvSpPr>
        <p:spPr/>
        <p:txBody>
          <a:bodyPr/>
          <a:lstStyle/>
          <a:p>
            <a:fld id="{2A1334E1-6B77-4161-B9D5-325260C527F0}" type="slidenum">
              <a:rPr lang="en-GB" smtClean="0"/>
              <a:pPr/>
              <a:t>120</a:t>
            </a:fld>
            <a:endParaRPr lang="en-GB" dirty="0"/>
          </a:p>
        </p:txBody>
      </p:sp>
    </p:spTree>
    <p:extLst>
      <p:ext uri="{BB962C8B-B14F-4D97-AF65-F5344CB8AC3E}">
        <p14:creationId xmlns:p14="http://schemas.microsoft.com/office/powerpoint/2010/main" val="39300968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B5861-5686-13DD-CE7F-FB9FB347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72C7E-8286-83C8-B055-FDD329512A08}"/>
              </a:ext>
            </a:extLst>
          </p:cNvPr>
          <p:cNvSpPr>
            <a:spLocks noGrp="1"/>
          </p:cNvSpPr>
          <p:nvPr>
            <p:ph type="title"/>
          </p:nvPr>
        </p:nvSpPr>
        <p:spPr/>
        <p:txBody>
          <a:bodyPr/>
          <a:lstStyle/>
          <a:p>
            <a:r>
              <a:rPr lang="en-US" dirty="0"/>
              <a:t>GH v GH [2024] EWHC 2547 (Fam)</a:t>
            </a:r>
          </a:p>
        </p:txBody>
      </p:sp>
      <p:sp>
        <p:nvSpPr>
          <p:cNvPr id="3" name="Content Placeholder 2">
            <a:extLst>
              <a:ext uri="{FF2B5EF4-FFF2-40B4-BE49-F238E27FC236}">
                <a16:creationId xmlns:a16="http://schemas.microsoft.com/office/drawing/2014/main" id="{987CF27F-74CA-7099-A9D1-7CEDFE4F6885}"/>
              </a:ext>
            </a:extLst>
          </p:cNvPr>
          <p:cNvSpPr>
            <a:spLocks noGrp="1"/>
          </p:cNvSpPr>
          <p:nvPr>
            <p:ph idx="1"/>
          </p:nvPr>
        </p:nvSpPr>
        <p:spPr/>
        <p:txBody>
          <a:bodyPr/>
          <a:lstStyle/>
          <a:p>
            <a:pPr algn="just"/>
            <a:r>
              <a:rPr lang="en-GB" sz="2000" dirty="0"/>
              <a:t>FDRs are an integral part of the court process</a:t>
            </a:r>
          </a:p>
          <a:p>
            <a:pPr marL="0" indent="0" algn="just">
              <a:buNone/>
            </a:pPr>
            <a:endParaRPr lang="en-GB" sz="2000" dirty="0"/>
          </a:p>
          <a:p>
            <a:pPr algn="just"/>
            <a:r>
              <a:rPr lang="en-GB" sz="2000" dirty="0"/>
              <a:t>Very hard to envisage a situation where the FDR should be dispensed with – such cases will be very few and far between</a:t>
            </a:r>
          </a:p>
          <a:p>
            <a:pPr marL="0" indent="0" algn="just">
              <a:buNone/>
            </a:pPr>
            <a:endParaRPr lang="en-GB" sz="2000" dirty="0"/>
          </a:p>
          <a:p>
            <a:pPr algn="just"/>
            <a:r>
              <a:rPr lang="en-GB" sz="2000" dirty="0"/>
              <a:t>Appeal allowed, FDR directed</a:t>
            </a:r>
            <a:endParaRPr lang="en-US" sz="2000" dirty="0"/>
          </a:p>
        </p:txBody>
      </p:sp>
      <p:sp>
        <p:nvSpPr>
          <p:cNvPr id="4" name="Slide Number Placeholder 3">
            <a:extLst>
              <a:ext uri="{FF2B5EF4-FFF2-40B4-BE49-F238E27FC236}">
                <a16:creationId xmlns:a16="http://schemas.microsoft.com/office/drawing/2014/main" id="{F23D447A-2BC0-118E-D25C-0625412D70F4}"/>
              </a:ext>
            </a:extLst>
          </p:cNvPr>
          <p:cNvSpPr>
            <a:spLocks noGrp="1"/>
          </p:cNvSpPr>
          <p:nvPr>
            <p:ph type="sldNum" sz="quarter" idx="12"/>
          </p:nvPr>
        </p:nvSpPr>
        <p:spPr/>
        <p:txBody>
          <a:bodyPr/>
          <a:lstStyle/>
          <a:p>
            <a:fld id="{2A1334E1-6B77-4161-B9D5-325260C527F0}" type="slidenum">
              <a:rPr lang="en-GB" smtClean="0"/>
              <a:pPr/>
              <a:t>121</a:t>
            </a:fld>
            <a:endParaRPr lang="en-GB" dirty="0"/>
          </a:p>
        </p:txBody>
      </p:sp>
    </p:spTree>
    <p:extLst>
      <p:ext uri="{BB962C8B-B14F-4D97-AF65-F5344CB8AC3E}">
        <p14:creationId xmlns:p14="http://schemas.microsoft.com/office/powerpoint/2010/main" val="36837615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E10ED-53D5-749C-29FF-27B2B27F96DD}"/>
              </a:ext>
            </a:extLst>
          </p:cNvPr>
          <p:cNvSpPr>
            <a:spLocks noGrp="1"/>
          </p:cNvSpPr>
          <p:nvPr>
            <p:ph type="title"/>
          </p:nvPr>
        </p:nvSpPr>
        <p:spPr/>
        <p:txBody>
          <a:bodyPr/>
          <a:lstStyle/>
          <a:p>
            <a:r>
              <a:rPr lang="en-US" dirty="0"/>
              <a:t>Standish v Standish</a:t>
            </a:r>
          </a:p>
        </p:txBody>
      </p:sp>
      <p:sp>
        <p:nvSpPr>
          <p:cNvPr id="3" name="Content Placeholder 2">
            <a:extLst>
              <a:ext uri="{FF2B5EF4-FFF2-40B4-BE49-F238E27FC236}">
                <a16:creationId xmlns:a16="http://schemas.microsoft.com/office/drawing/2014/main" id="{B0FE37A7-C7D0-3108-1B4D-2AEBE5D6EE11}"/>
              </a:ext>
            </a:extLst>
          </p:cNvPr>
          <p:cNvSpPr>
            <a:spLocks noGrp="1"/>
          </p:cNvSpPr>
          <p:nvPr>
            <p:ph idx="1"/>
          </p:nvPr>
        </p:nvSpPr>
        <p:spPr/>
        <p:txBody>
          <a:bodyPr/>
          <a:lstStyle/>
          <a:p>
            <a:pPr marL="0" indent="0" algn="just">
              <a:buNone/>
            </a:pPr>
            <a:r>
              <a:rPr lang="en-US" sz="2000" u="sng" dirty="0"/>
              <a:t>Matrimonialisation: When does non-matrimonial property become matrimonial property?</a:t>
            </a:r>
          </a:p>
          <a:p>
            <a:pPr marL="0" indent="0" algn="just">
              <a:buNone/>
            </a:pPr>
            <a:endParaRPr lang="en-US" sz="2000" dirty="0"/>
          </a:p>
          <a:p>
            <a:pPr algn="just"/>
            <a:r>
              <a:rPr lang="en-US" sz="2000" dirty="0"/>
              <a:t>In April 2017, during the parties’ marriage, H transferred £77m to W as part of a tax planning scheme. They had originally been his non-matrimonial property</a:t>
            </a:r>
          </a:p>
          <a:p>
            <a:pPr marL="0" indent="0" algn="just">
              <a:buNone/>
            </a:pPr>
            <a:endParaRPr lang="en-US" sz="2000" dirty="0"/>
          </a:p>
          <a:p>
            <a:pPr algn="just"/>
            <a:r>
              <a:rPr lang="en-US" sz="2000" dirty="0"/>
              <a:t>The parties separated 3 years later</a:t>
            </a:r>
          </a:p>
          <a:p>
            <a:pPr marL="0" indent="0" algn="just">
              <a:buNone/>
            </a:pPr>
            <a:endParaRPr lang="en-US" sz="2000" dirty="0"/>
          </a:p>
          <a:p>
            <a:pPr algn="just"/>
            <a:r>
              <a:rPr lang="en-US" sz="2000" dirty="0"/>
              <a:t>The High Court held that those assets had become matrimonial property and were subject to the sharing principle</a:t>
            </a:r>
          </a:p>
        </p:txBody>
      </p:sp>
      <p:sp>
        <p:nvSpPr>
          <p:cNvPr id="4" name="Slide Number Placeholder 3">
            <a:extLst>
              <a:ext uri="{FF2B5EF4-FFF2-40B4-BE49-F238E27FC236}">
                <a16:creationId xmlns:a16="http://schemas.microsoft.com/office/drawing/2014/main" id="{BF503A3E-7D41-FAD0-8AB3-A1DCB2AE5076}"/>
              </a:ext>
            </a:extLst>
          </p:cNvPr>
          <p:cNvSpPr>
            <a:spLocks noGrp="1"/>
          </p:cNvSpPr>
          <p:nvPr>
            <p:ph type="sldNum" sz="quarter" idx="12"/>
          </p:nvPr>
        </p:nvSpPr>
        <p:spPr/>
        <p:txBody>
          <a:bodyPr/>
          <a:lstStyle/>
          <a:p>
            <a:fld id="{2A1334E1-6B77-4161-B9D5-325260C527F0}" type="slidenum">
              <a:rPr lang="en-GB" smtClean="0"/>
              <a:pPr/>
              <a:t>122</a:t>
            </a:fld>
            <a:endParaRPr lang="en-GB" dirty="0"/>
          </a:p>
        </p:txBody>
      </p:sp>
    </p:spTree>
    <p:extLst>
      <p:ext uri="{BB962C8B-B14F-4D97-AF65-F5344CB8AC3E}">
        <p14:creationId xmlns:p14="http://schemas.microsoft.com/office/powerpoint/2010/main" val="14285423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FD242-7DDC-14C2-5827-89F69C36D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E6C8D-6AC6-5B82-2D5A-E72942FC134A}"/>
              </a:ext>
            </a:extLst>
          </p:cNvPr>
          <p:cNvSpPr>
            <a:spLocks noGrp="1"/>
          </p:cNvSpPr>
          <p:nvPr>
            <p:ph type="title"/>
          </p:nvPr>
        </p:nvSpPr>
        <p:spPr/>
        <p:txBody>
          <a:bodyPr/>
          <a:lstStyle/>
          <a:p>
            <a:r>
              <a:rPr lang="en-US" dirty="0"/>
              <a:t>Standish v Standish</a:t>
            </a:r>
          </a:p>
        </p:txBody>
      </p:sp>
      <p:sp>
        <p:nvSpPr>
          <p:cNvPr id="3" name="Content Placeholder 2">
            <a:extLst>
              <a:ext uri="{FF2B5EF4-FFF2-40B4-BE49-F238E27FC236}">
                <a16:creationId xmlns:a16="http://schemas.microsoft.com/office/drawing/2014/main" id="{79BA6C3C-C4F8-0BB5-6C86-77B6EF038861}"/>
              </a:ext>
            </a:extLst>
          </p:cNvPr>
          <p:cNvSpPr>
            <a:spLocks noGrp="1"/>
          </p:cNvSpPr>
          <p:nvPr>
            <p:ph idx="1"/>
          </p:nvPr>
        </p:nvSpPr>
        <p:spPr/>
        <p:txBody>
          <a:bodyPr/>
          <a:lstStyle/>
          <a:p>
            <a:pPr algn="just"/>
            <a:r>
              <a:rPr lang="en-US" sz="2000" dirty="0"/>
              <a:t>The Court of Appeal held that the assets were not transformed into matrimonial property – the source of an asset is the critical factor, not title – and reduced W’s award accordingly </a:t>
            </a:r>
          </a:p>
          <a:p>
            <a:pPr marL="0" indent="0" algn="just">
              <a:buNone/>
            </a:pPr>
            <a:endParaRPr lang="en-US" sz="2000" dirty="0"/>
          </a:p>
          <a:p>
            <a:pPr algn="just"/>
            <a:r>
              <a:rPr lang="en-US" sz="2000" dirty="0"/>
              <a:t>The Supreme Court heard W’s appeal over 2 days in April and May 2025</a:t>
            </a:r>
          </a:p>
          <a:p>
            <a:pPr marL="0" indent="0" algn="just">
              <a:buNone/>
            </a:pPr>
            <a:endParaRPr lang="en-US" sz="2000" dirty="0"/>
          </a:p>
          <a:p>
            <a:pPr algn="just"/>
            <a:r>
              <a:rPr lang="en-US" sz="2000" dirty="0"/>
              <a:t>Judgment expected later this year</a:t>
            </a:r>
          </a:p>
        </p:txBody>
      </p:sp>
      <p:sp>
        <p:nvSpPr>
          <p:cNvPr id="4" name="Slide Number Placeholder 3">
            <a:extLst>
              <a:ext uri="{FF2B5EF4-FFF2-40B4-BE49-F238E27FC236}">
                <a16:creationId xmlns:a16="http://schemas.microsoft.com/office/drawing/2014/main" id="{5E933791-451E-052B-7A1D-1F9AE9CD6477}"/>
              </a:ext>
            </a:extLst>
          </p:cNvPr>
          <p:cNvSpPr>
            <a:spLocks noGrp="1"/>
          </p:cNvSpPr>
          <p:nvPr>
            <p:ph type="sldNum" sz="quarter" idx="12"/>
          </p:nvPr>
        </p:nvSpPr>
        <p:spPr/>
        <p:txBody>
          <a:bodyPr/>
          <a:lstStyle/>
          <a:p>
            <a:fld id="{2A1334E1-6B77-4161-B9D5-325260C527F0}" type="slidenum">
              <a:rPr lang="en-GB" smtClean="0"/>
              <a:pPr/>
              <a:t>123</a:t>
            </a:fld>
            <a:endParaRPr lang="en-GB" dirty="0"/>
          </a:p>
        </p:txBody>
      </p:sp>
    </p:spTree>
    <p:extLst>
      <p:ext uri="{BB962C8B-B14F-4D97-AF65-F5344CB8AC3E}">
        <p14:creationId xmlns:p14="http://schemas.microsoft.com/office/powerpoint/2010/main" val="15409081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4BAB-6885-F118-68A9-400A098B701A}"/>
              </a:ext>
            </a:extLst>
          </p:cNvPr>
          <p:cNvSpPr>
            <a:spLocks noGrp="1"/>
          </p:cNvSpPr>
          <p:nvPr>
            <p:ph type="title"/>
          </p:nvPr>
        </p:nvSpPr>
        <p:spPr/>
        <p:txBody>
          <a:bodyPr/>
          <a:lstStyle/>
          <a:p>
            <a:r>
              <a:rPr lang="en-US" dirty="0"/>
              <a:t>Duxbury Working Party Final Report</a:t>
            </a:r>
          </a:p>
        </p:txBody>
      </p:sp>
      <p:sp>
        <p:nvSpPr>
          <p:cNvPr id="3" name="Content Placeholder 2">
            <a:extLst>
              <a:ext uri="{FF2B5EF4-FFF2-40B4-BE49-F238E27FC236}">
                <a16:creationId xmlns:a16="http://schemas.microsoft.com/office/drawing/2014/main" id="{2E94FD92-5921-F555-1E1D-CC9E2E140864}"/>
              </a:ext>
            </a:extLst>
          </p:cNvPr>
          <p:cNvSpPr>
            <a:spLocks noGrp="1"/>
          </p:cNvSpPr>
          <p:nvPr>
            <p:ph idx="1"/>
          </p:nvPr>
        </p:nvSpPr>
        <p:spPr/>
        <p:txBody>
          <a:bodyPr/>
          <a:lstStyle/>
          <a:p>
            <a:pPr algn="just"/>
            <a:r>
              <a:rPr lang="en-US" sz="2000" dirty="0"/>
              <a:t>The final report of the Duxbury Working Party was published on 25 November 2024</a:t>
            </a:r>
          </a:p>
          <a:p>
            <a:pPr marL="0" indent="0" algn="just">
              <a:buNone/>
            </a:pPr>
            <a:endParaRPr lang="en-US" sz="2000" dirty="0"/>
          </a:p>
          <a:p>
            <a:pPr algn="just"/>
            <a:r>
              <a:rPr lang="en-GB" sz="2000" dirty="0"/>
              <a:t>Duxbury tables are used to calculate the capital sum needed to generate a specific annual income for the recipient for life, based on factors such as life expectancy and investment returns</a:t>
            </a:r>
          </a:p>
          <a:p>
            <a:pPr marL="0" indent="0" algn="just">
              <a:buNone/>
            </a:pPr>
            <a:endParaRPr lang="en-GB" sz="2000" dirty="0"/>
          </a:p>
          <a:p>
            <a:pPr algn="just"/>
            <a:r>
              <a:rPr lang="en-GB" sz="2000" dirty="0"/>
              <a:t>The underlying assumptions have been the subject of  criticism and had not been formally reviewed for many years</a:t>
            </a:r>
          </a:p>
          <a:p>
            <a:pPr marL="0" indent="0" algn="just">
              <a:buNone/>
            </a:pPr>
            <a:endParaRPr lang="en-GB" sz="2000" dirty="0"/>
          </a:p>
          <a:p>
            <a:pPr marL="0" indent="0" algn="just">
              <a:buNone/>
            </a:pPr>
            <a:endParaRPr lang="en-GB" sz="1800" dirty="0"/>
          </a:p>
        </p:txBody>
      </p:sp>
      <p:sp>
        <p:nvSpPr>
          <p:cNvPr id="4" name="Slide Number Placeholder 3">
            <a:extLst>
              <a:ext uri="{FF2B5EF4-FFF2-40B4-BE49-F238E27FC236}">
                <a16:creationId xmlns:a16="http://schemas.microsoft.com/office/drawing/2014/main" id="{F026B7D2-1C10-2C9E-FE97-076878100DDD}"/>
              </a:ext>
            </a:extLst>
          </p:cNvPr>
          <p:cNvSpPr>
            <a:spLocks noGrp="1"/>
          </p:cNvSpPr>
          <p:nvPr>
            <p:ph type="sldNum" sz="quarter" idx="12"/>
          </p:nvPr>
        </p:nvSpPr>
        <p:spPr/>
        <p:txBody>
          <a:bodyPr/>
          <a:lstStyle/>
          <a:p>
            <a:fld id="{2A1334E1-6B77-4161-B9D5-325260C527F0}" type="slidenum">
              <a:rPr lang="en-GB" smtClean="0"/>
              <a:pPr/>
              <a:t>124</a:t>
            </a:fld>
            <a:endParaRPr lang="en-GB" dirty="0"/>
          </a:p>
        </p:txBody>
      </p:sp>
    </p:spTree>
    <p:extLst>
      <p:ext uri="{BB962C8B-B14F-4D97-AF65-F5344CB8AC3E}">
        <p14:creationId xmlns:p14="http://schemas.microsoft.com/office/powerpoint/2010/main" val="39410358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1F616-D68C-57C4-0226-8E2D5570D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34C9C-BC3E-5B64-71D8-02FAFBC2797D}"/>
              </a:ext>
            </a:extLst>
          </p:cNvPr>
          <p:cNvSpPr>
            <a:spLocks noGrp="1"/>
          </p:cNvSpPr>
          <p:nvPr>
            <p:ph type="title"/>
          </p:nvPr>
        </p:nvSpPr>
        <p:spPr/>
        <p:txBody>
          <a:bodyPr/>
          <a:lstStyle/>
          <a:p>
            <a:r>
              <a:rPr lang="en-US" dirty="0"/>
              <a:t>Duxbury Working Party Final Report</a:t>
            </a:r>
          </a:p>
        </p:txBody>
      </p:sp>
      <p:sp>
        <p:nvSpPr>
          <p:cNvPr id="3" name="Content Placeholder 2">
            <a:extLst>
              <a:ext uri="{FF2B5EF4-FFF2-40B4-BE49-F238E27FC236}">
                <a16:creationId xmlns:a16="http://schemas.microsoft.com/office/drawing/2014/main" id="{6E330996-7952-C61F-0008-6555415A8F74}"/>
              </a:ext>
            </a:extLst>
          </p:cNvPr>
          <p:cNvSpPr>
            <a:spLocks noGrp="1"/>
          </p:cNvSpPr>
          <p:nvPr>
            <p:ph idx="1"/>
          </p:nvPr>
        </p:nvSpPr>
        <p:spPr/>
        <p:txBody>
          <a:bodyPr/>
          <a:lstStyle/>
          <a:p>
            <a:pPr algn="just"/>
            <a:r>
              <a:rPr lang="en-GB" sz="2000" dirty="0"/>
              <a:t>Main conclusions are:</a:t>
            </a:r>
          </a:p>
          <a:p>
            <a:pPr marL="0" indent="0" algn="just">
              <a:buNone/>
            </a:pPr>
            <a:endParaRPr lang="en-GB" sz="2000" dirty="0"/>
          </a:p>
          <a:p>
            <a:pPr lvl="1" algn="just"/>
            <a:r>
              <a:rPr lang="en-GB" sz="2000" dirty="0"/>
              <a:t>Existing underlying assumptions as to income yield (3%), capital growth (3.75%) and inflation (3%) remain essentially sound</a:t>
            </a:r>
          </a:p>
          <a:p>
            <a:pPr marL="457200" lvl="1" indent="0" algn="just">
              <a:buNone/>
            </a:pPr>
            <a:endParaRPr lang="en-GB" sz="2000" dirty="0"/>
          </a:p>
          <a:p>
            <a:pPr lvl="1" algn="just"/>
            <a:r>
              <a:rPr lang="en-GB" sz="2000" dirty="0"/>
              <a:t>Management charges (1% for funds under £1m; 0.5% for funds over £1m) should be included in the calculation</a:t>
            </a:r>
          </a:p>
          <a:p>
            <a:pPr marL="457200" lvl="1" indent="0" algn="just">
              <a:buNone/>
            </a:pPr>
            <a:endParaRPr lang="en-GB" sz="2000" dirty="0"/>
          </a:p>
          <a:p>
            <a:pPr lvl="1" algn="just"/>
            <a:r>
              <a:rPr lang="en-GB" sz="2000" dirty="0"/>
              <a:t>The calculation should no longer default to the life expectancy of the recipient, rather the court should consider the likely duration of the PPs order which is being capitalised and apply that </a:t>
            </a:r>
          </a:p>
          <a:p>
            <a:pPr marL="0" indent="0" algn="just">
              <a:buNone/>
            </a:pPr>
            <a:endParaRPr lang="en-GB" sz="1800" dirty="0"/>
          </a:p>
        </p:txBody>
      </p:sp>
      <p:sp>
        <p:nvSpPr>
          <p:cNvPr id="4" name="Slide Number Placeholder 3">
            <a:extLst>
              <a:ext uri="{FF2B5EF4-FFF2-40B4-BE49-F238E27FC236}">
                <a16:creationId xmlns:a16="http://schemas.microsoft.com/office/drawing/2014/main" id="{E269B9FF-0AF6-19D4-906E-F2B789C1170F}"/>
              </a:ext>
            </a:extLst>
          </p:cNvPr>
          <p:cNvSpPr>
            <a:spLocks noGrp="1"/>
          </p:cNvSpPr>
          <p:nvPr>
            <p:ph type="sldNum" sz="quarter" idx="12"/>
          </p:nvPr>
        </p:nvSpPr>
        <p:spPr/>
        <p:txBody>
          <a:bodyPr/>
          <a:lstStyle/>
          <a:p>
            <a:fld id="{2A1334E1-6B77-4161-B9D5-325260C527F0}" type="slidenum">
              <a:rPr lang="en-GB" smtClean="0"/>
              <a:pPr/>
              <a:t>125</a:t>
            </a:fld>
            <a:endParaRPr lang="en-GB" dirty="0"/>
          </a:p>
        </p:txBody>
      </p:sp>
    </p:spTree>
    <p:extLst>
      <p:ext uri="{BB962C8B-B14F-4D97-AF65-F5344CB8AC3E}">
        <p14:creationId xmlns:p14="http://schemas.microsoft.com/office/powerpoint/2010/main" val="24690253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5123F-E586-7C18-7621-B52C7F34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4D6FC-16DB-DAB3-47A5-AA0F1BFC9553}"/>
              </a:ext>
            </a:extLst>
          </p:cNvPr>
          <p:cNvSpPr>
            <a:spLocks noGrp="1"/>
          </p:cNvSpPr>
          <p:nvPr>
            <p:ph type="title"/>
          </p:nvPr>
        </p:nvSpPr>
        <p:spPr/>
        <p:txBody>
          <a:bodyPr/>
          <a:lstStyle/>
          <a:p>
            <a:r>
              <a:rPr lang="en-US" dirty="0"/>
              <a:t>Duxbury Working Party Final Report</a:t>
            </a:r>
          </a:p>
        </p:txBody>
      </p:sp>
      <p:sp>
        <p:nvSpPr>
          <p:cNvPr id="3" name="Content Placeholder 2">
            <a:extLst>
              <a:ext uri="{FF2B5EF4-FFF2-40B4-BE49-F238E27FC236}">
                <a16:creationId xmlns:a16="http://schemas.microsoft.com/office/drawing/2014/main" id="{3055FC27-C10D-414C-9B1F-DB8E82D92F1C}"/>
              </a:ext>
            </a:extLst>
          </p:cNvPr>
          <p:cNvSpPr>
            <a:spLocks noGrp="1"/>
          </p:cNvSpPr>
          <p:nvPr>
            <p:ph idx="1"/>
          </p:nvPr>
        </p:nvSpPr>
        <p:spPr/>
        <p:txBody>
          <a:bodyPr/>
          <a:lstStyle/>
          <a:p>
            <a:pPr lvl="1" algn="just"/>
            <a:r>
              <a:rPr lang="en-GB" sz="2000" dirty="0"/>
              <a:t>The State Pension should not be included by default </a:t>
            </a:r>
          </a:p>
          <a:p>
            <a:pPr marL="457200" lvl="1" indent="0" algn="just">
              <a:buNone/>
            </a:pPr>
            <a:endParaRPr lang="en-GB" sz="2000" dirty="0"/>
          </a:p>
          <a:p>
            <a:pPr lvl="1" algn="just"/>
            <a:r>
              <a:rPr lang="en-GB" sz="2000" dirty="0"/>
              <a:t>Separate tables for men and women are no longer necessary or appropriate</a:t>
            </a:r>
          </a:p>
          <a:p>
            <a:pPr marL="457200" lvl="1" indent="0" algn="just">
              <a:buNone/>
            </a:pPr>
            <a:endParaRPr lang="en-GB" sz="2000" dirty="0"/>
          </a:p>
          <a:p>
            <a:pPr lvl="1" algn="just"/>
            <a:r>
              <a:rPr lang="en-GB" sz="2000" dirty="0"/>
              <a:t>Where whole-of-life is determined to be the appropriate duration for the calculation, extreme caution should be exercised in undertaking a Duxbury calculation for any payee whose life expectancy is less than about 15 years</a:t>
            </a:r>
          </a:p>
          <a:p>
            <a:pPr marL="0" indent="0" algn="just">
              <a:buNone/>
            </a:pPr>
            <a:endParaRPr lang="en-GB" sz="2000" dirty="0"/>
          </a:p>
          <a:p>
            <a:pPr algn="just"/>
            <a:r>
              <a:rPr lang="en-GB" sz="2000" dirty="0"/>
              <a:t>‘New’ Duxbury table at Appendix 5 of the report</a:t>
            </a:r>
          </a:p>
          <a:p>
            <a:pPr marL="0" indent="0" algn="just">
              <a:buNone/>
            </a:pPr>
            <a:endParaRPr lang="en-US" sz="1800" dirty="0"/>
          </a:p>
        </p:txBody>
      </p:sp>
      <p:sp>
        <p:nvSpPr>
          <p:cNvPr id="4" name="Slide Number Placeholder 3">
            <a:extLst>
              <a:ext uri="{FF2B5EF4-FFF2-40B4-BE49-F238E27FC236}">
                <a16:creationId xmlns:a16="http://schemas.microsoft.com/office/drawing/2014/main" id="{38930456-C797-C00C-33BD-73FBDA0D712D}"/>
              </a:ext>
            </a:extLst>
          </p:cNvPr>
          <p:cNvSpPr>
            <a:spLocks noGrp="1"/>
          </p:cNvSpPr>
          <p:nvPr>
            <p:ph type="sldNum" sz="quarter" idx="12"/>
          </p:nvPr>
        </p:nvSpPr>
        <p:spPr/>
        <p:txBody>
          <a:bodyPr/>
          <a:lstStyle/>
          <a:p>
            <a:fld id="{2A1334E1-6B77-4161-B9D5-325260C527F0}" type="slidenum">
              <a:rPr lang="en-GB" smtClean="0"/>
              <a:pPr/>
              <a:t>126</a:t>
            </a:fld>
            <a:endParaRPr lang="en-GB" dirty="0"/>
          </a:p>
        </p:txBody>
      </p:sp>
    </p:spTree>
    <p:extLst>
      <p:ext uri="{BB962C8B-B14F-4D97-AF65-F5344CB8AC3E}">
        <p14:creationId xmlns:p14="http://schemas.microsoft.com/office/powerpoint/2010/main" val="35172008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38D57-3418-927A-2ED5-BB46CD3A3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A87B4-ADEF-0F6D-A0AD-BF60639F23D4}"/>
              </a:ext>
            </a:extLst>
          </p:cNvPr>
          <p:cNvSpPr>
            <a:spLocks noGrp="1"/>
          </p:cNvSpPr>
          <p:nvPr>
            <p:ph type="title"/>
          </p:nvPr>
        </p:nvSpPr>
        <p:spPr/>
        <p:txBody>
          <a:bodyPr/>
          <a:lstStyle/>
          <a:p>
            <a:r>
              <a:rPr lang="en-US" dirty="0"/>
              <a:t>Duxbury Working Party Final Report</a:t>
            </a:r>
          </a:p>
        </p:txBody>
      </p:sp>
      <p:sp>
        <p:nvSpPr>
          <p:cNvPr id="3" name="Content Placeholder 2">
            <a:extLst>
              <a:ext uri="{FF2B5EF4-FFF2-40B4-BE49-F238E27FC236}">
                <a16:creationId xmlns:a16="http://schemas.microsoft.com/office/drawing/2014/main" id="{7AF5CCB2-4EAE-CAD8-AF32-E86DC5C9D2EF}"/>
              </a:ext>
            </a:extLst>
          </p:cNvPr>
          <p:cNvSpPr>
            <a:spLocks noGrp="1"/>
          </p:cNvSpPr>
          <p:nvPr>
            <p:ph idx="1"/>
          </p:nvPr>
        </p:nvSpPr>
        <p:spPr/>
        <p:txBody>
          <a:bodyPr/>
          <a:lstStyle/>
          <a:p>
            <a:pPr algn="just"/>
            <a:r>
              <a:rPr lang="en-GB" sz="2000" dirty="0"/>
              <a:t>Legal advisers should ensure that clients have a proper understanding of the basis of a Duxbury calculation and disabuse them of the erroneous belief that it ensures a guaranteed level of expenditure for a particular period</a:t>
            </a:r>
          </a:p>
          <a:p>
            <a:pPr marL="0" indent="0" algn="just">
              <a:buNone/>
            </a:pPr>
            <a:endParaRPr lang="en-GB" sz="2000" dirty="0"/>
          </a:p>
          <a:p>
            <a:pPr algn="just"/>
            <a:r>
              <a:rPr lang="en-GB" sz="2000" dirty="0"/>
              <a:t>While the recommendations in relation to management charges and State Pension will tend to increase awards, this will be mitigated, and sometimes outweighed, by the adoption of the recommendation for a lesser duration than life expectancy in most cases</a:t>
            </a:r>
          </a:p>
          <a:p>
            <a:pPr marL="0" indent="0" algn="just">
              <a:buNone/>
            </a:pPr>
            <a:endParaRPr lang="en-GB" sz="2000" dirty="0"/>
          </a:p>
          <a:p>
            <a:pPr algn="just"/>
            <a:r>
              <a:rPr lang="en-GB" sz="2000" dirty="0"/>
              <a:t>Recommendations are non-binding but have been referred to by HHJ in WW v XX [2024] EWFC 33</a:t>
            </a:r>
          </a:p>
          <a:p>
            <a:pPr algn="just"/>
            <a:endParaRPr lang="en-US" sz="1800" dirty="0"/>
          </a:p>
        </p:txBody>
      </p:sp>
      <p:sp>
        <p:nvSpPr>
          <p:cNvPr id="4" name="Slide Number Placeholder 3">
            <a:extLst>
              <a:ext uri="{FF2B5EF4-FFF2-40B4-BE49-F238E27FC236}">
                <a16:creationId xmlns:a16="http://schemas.microsoft.com/office/drawing/2014/main" id="{74CCFD85-4D80-E995-A2BD-2D8D04E68E5F}"/>
              </a:ext>
            </a:extLst>
          </p:cNvPr>
          <p:cNvSpPr>
            <a:spLocks noGrp="1"/>
          </p:cNvSpPr>
          <p:nvPr>
            <p:ph type="sldNum" sz="quarter" idx="12"/>
          </p:nvPr>
        </p:nvSpPr>
        <p:spPr/>
        <p:txBody>
          <a:bodyPr/>
          <a:lstStyle/>
          <a:p>
            <a:fld id="{2A1334E1-6B77-4161-B9D5-325260C527F0}" type="slidenum">
              <a:rPr lang="en-GB" smtClean="0"/>
              <a:pPr/>
              <a:t>127</a:t>
            </a:fld>
            <a:endParaRPr lang="en-GB" dirty="0"/>
          </a:p>
        </p:txBody>
      </p:sp>
    </p:spTree>
    <p:extLst>
      <p:ext uri="{BB962C8B-B14F-4D97-AF65-F5344CB8AC3E}">
        <p14:creationId xmlns:p14="http://schemas.microsoft.com/office/powerpoint/2010/main" val="4183995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C32DA-DBF9-0F1E-299E-152AB1C7D51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09AD93-94E4-8057-194F-B19C48240B26}"/>
              </a:ext>
            </a:extLst>
          </p:cNvPr>
          <p:cNvSpPr>
            <a:spLocks noGrp="1"/>
          </p:cNvSpPr>
          <p:nvPr>
            <p:ph type="sldNum" sz="quarter" idx="12"/>
          </p:nvPr>
        </p:nvSpPr>
        <p:spPr/>
        <p:txBody>
          <a:bodyPr/>
          <a:lstStyle/>
          <a:p>
            <a:fld id="{2A1334E1-6B77-4161-B9D5-325260C527F0}" type="slidenum">
              <a:rPr lang="en-GB" smtClean="0"/>
              <a:pPr/>
              <a:t>13</a:t>
            </a:fld>
            <a:endParaRPr lang="en-GB" dirty="0"/>
          </a:p>
        </p:txBody>
      </p:sp>
      <p:sp>
        <p:nvSpPr>
          <p:cNvPr id="6" name="Title 5">
            <a:extLst>
              <a:ext uri="{FF2B5EF4-FFF2-40B4-BE49-F238E27FC236}">
                <a16:creationId xmlns:a16="http://schemas.microsoft.com/office/drawing/2014/main" id="{EFC13C26-3E36-6A4F-86E4-AAC5E0606B4A}"/>
              </a:ext>
            </a:extLst>
          </p:cNvPr>
          <p:cNvSpPr>
            <a:spLocks noGrp="1"/>
          </p:cNvSpPr>
          <p:nvPr>
            <p:ph type="title"/>
          </p:nvPr>
        </p:nvSpPr>
        <p:spPr/>
        <p:txBody>
          <a:bodyPr/>
          <a:lstStyle/>
          <a:p>
            <a:r>
              <a:rPr lang="en-US" dirty="0"/>
              <a:t>Facts  </a:t>
            </a:r>
          </a:p>
        </p:txBody>
      </p:sp>
      <p:sp>
        <p:nvSpPr>
          <p:cNvPr id="7" name="Content Placeholder 6">
            <a:extLst>
              <a:ext uri="{FF2B5EF4-FFF2-40B4-BE49-F238E27FC236}">
                <a16:creationId xmlns:a16="http://schemas.microsoft.com/office/drawing/2014/main" id="{F2C424D5-6B3E-661D-F79D-AE2158C9EF6C}"/>
              </a:ext>
            </a:extLst>
          </p:cNvPr>
          <p:cNvSpPr>
            <a:spLocks noGrp="1"/>
          </p:cNvSpPr>
          <p:nvPr>
            <p:ph idx="1"/>
          </p:nvPr>
        </p:nvSpPr>
        <p:spPr>
          <a:xfrm>
            <a:off x="720725" y="1741487"/>
            <a:ext cx="7702550" cy="4125913"/>
          </a:xfrm>
        </p:spPr>
        <p:txBody>
          <a:bodyPr/>
          <a:lstStyle/>
          <a:p>
            <a:r>
              <a:rPr lang="en-GB" sz="2000" dirty="0">
                <a:solidFill>
                  <a:schemeClr val="bg1">
                    <a:lumMod val="50000"/>
                  </a:schemeClr>
                </a:solidFill>
                <a:latin typeface="Merriweather Sans" pitchFamily="2" charset="77"/>
              </a:rPr>
              <a:t>Appeal from HHJ Spinks to Trowell J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Final hearing between 15</a:t>
            </a:r>
            <a:r>
              <a:rPr lang="en-GB" sz="2000" baseline="30000" dirty="0">
                <a:solidFill>
                  <a:schemeClr val="bg1">
                    <a:lumMod val="50000"/>
                  </a:schemeClr>
                </a:solidFill>
                <a:latin typeface="Merriweather Sans" pitchFamily="2" charset="77"/>
              </a:rPr>
              <a:t>th  </a:t>
            </a:r>
            <a:r>
              <a:rPr lang="en-GB" sz="2000" dirty="0">
                <a:solidFill>
                  <a:schemeClr val="bg1">
                    <a:lumMod val="50000"/>
                  </a:schemeClr>
                </a:solidFill>
                <a:latin typeface="Merriweather Sans" pitchFamily="2" charset="77"/>
              </a:rPr>
              <a:t>and 17</a:t>
            </a:r>
            <a:r>
              <a:rPr lang="en-GB" sz="2000" baseline="30000" dirty="0">
                <a:solidFill>
                  <a:schemeClr val="bg1">
                    <a:lumMod val="50000"/>
                  </a:schemeClr>
                </a:solidFill>
                <a:latin typeface="Merriweather Sans" pitchFamily="2" charset="77"/>
              </a:rPr>
              <a:t>th</a:t>
            </a:r>
            <a:r>
              <a:rPr lang="en-GB" sz="2000" dirty="0">
                <a:solidFill>
                  <a:schemeClr val="bg1">
                    <a:lumMod val="50000"/>
                  </a:schemeClr>
                </a:solidFill>
                <a:latin typeface="Merriweather Sans" pitchFamily="2" charset="77"/>
              </a:rPr>
              <a:t> November 2023</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Judgment handed down orally- proceeds of sale from FMH were to be divided in H’s favour (by approx. £140,000)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On 3</a:t>
            </a:r>
            <a:r>
              <a:rPr lang="en-GB" sz="2000" baseline="30000" dirty="0">
                <a:solidFill>
                  <a:schemeClr val="bg1">
                    <a:lumMod val="50000"/>
                  </a:schemeClr>
                </a:solidFill>
                <a:latin typeface="Merriweather Sans" pitchFamily="2" charset="77"/>
              </a:rPr>
              <a:t>rd</a:t>
            </a:r>
            <a:r>
              <a:rPr lang="en-GB" sz="2000" dirty="0">
                <a:solidFill>
                  <a:schemeClr val="bg1">
                    <a:lumMod val="50000"/>
                  </a:schemeClr>
                </a:solidFill>
                <a:latin typeface="Merriweather Sans" pitchFamily="2" charset="77"/>
              </a:rPr>
              <a:t> January 2024 H’s Father died . Order had not been perfected by this stage and so H applied for  order to be perfected, along with payment of a bonus.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H’s interest in Father’s inheritance worth £1.1m</a:t>
            </a: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104253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97CFA-9822-8151-AB00-9D4827BC407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3625C2-BFD8-7CBE-99BE-EC5E0F645CFF}"/>
              </a:ext>
            </a:extLst>
          </p:cNvPr>
          <p:cNvSpPr>
            <a:spLocks noGrp="1"/>
          </p:cNvSpPr>
          <p:nvPr>
            <p:ph type="sldNum" sz="quarter" idx="12"/>
          </p:nvPr>
        </p:nvSpPr>
        <p:spPr/>
        <p:txBody>
          <a:bodyPr/>
          <a:lstStyle/>
          <a:p>
            <a:fld id="{2A1334E1-6B77-4161-B9D5-325260C527F0}" type="slidenum">
              <a:rPr lang="en-GB" smtClean="0"/>
              <a:pPr/>
              <a:t>14</a:t>
            </a:fld>
            <a:endParaRPr lang="en-GB" dirty="0"/>
          </a:p>
        </p:txBody>
      </p:sp>
      <p:sp>
        <p:nvSpPr>
          <p:cNvPr id="6" name="Title 5">
            <a:extLst>
              <a:ext uri="{FF2B5EF4-FFF2-40B4-BE49-F238E27FC236}">
                <a16:creationId xmlns:a16="http://schemas.microsoft.com/office/drawing/2014/main" id="{736737B3-0102-87F7-97F9-E1FD5BE7FE5F}"/>
              </a:ext>
            </a:extLst>
          </p:cNvPr>
          <p:cNvSpPr>
            <a:spLocks noGrp="1"/>
          </p:cNvSpPr>
          <p:nvPr>
            <p:ph type="title"/>
          </p:nvPr>
        </p:nvSpPr>
        <p:spPr/>
        <p:txBody>
          <a:bodyPr/>
          <a:lstStyle/>
          <a:p>
            <a:r>
              <a:rPr lang="en-US" dirty="0"/>
              <a:t>Facts  </a:t>
            </a:r>
          </a:p>
        </p:txBody>
      </p:sp>
      <p:sp>
        <p:nvSpPr>
          <p:cNvPr id="7" name="Content Placeholder 6">
            <a:extLst>
              <a:ext uri="{FF2B5EF4-FFF2-40B4-BE49-F238E27FC236}">
                <a16:creationId xmlns:a16="http://schemas.microsoft.com/office/drawing/2014/main" id="{75677830-141F-1E8E-5E24-CA28F0B9DA52}"/>
              </a:ext>
            </a:extLst>
          </p:cNvPr>
          <p:cNvSpPr>
            <a:spLocks noGrp="1"/>
          </p:cNvSpPr>
          <p:nvPr>
            <p:ph idx="1"/>
          </p:nvPr>
        </p:nvSpPr>
        <p:spPr>
          <a:xfrm>
            <a:off x="720725" y="1741487"/>
            <a:ext cx="7702550" cy="4125913"/>
          </a:xfrm>
        </p:spPr>
        <p:txBody>
          <a:bodyPr/>
          <a:lstStyle/>
          <a:p>
            <a:r>
              <a:rPr lang="en-GB" sz="2000" dirty="0">
                <a:solidFill>
                  <a:schemeClr val="bg1">
                    <a:lumMod val="50000"/>
                  </a:schemeClr>
                </a:solidFill>
                <a:latin typeface="Merriweather Sans" pitchFamily="2" charset="77"/>
              </a:rPr>
              <a:t>On 26</a:t>
            </a:r>
            <a:r>
              <a:rPr lang="en-GB" sz="2000" baseline="30000" dirty="0">
                <a:solidFill>
                  <a:schemeClr val="bg1">
                    <a:lumMod val="50000"/>
                  </a:schemeClr>
                </a:solidFill>
                <a:latin typeface="Merriweather Sans" pitchFamily="2" charset="77"/>
              </a:rPr>
              <a:t>th</a:t>
            </a:r>
            <a:r>
              <a:rPr lang="en-GB" sz="2000" dirty="0">
                <a:solidFill>
                  <a:schemeClr val="bg1">
                    <a:lumMod val="50000"/>
                  </a:schemeClr>
                </a:solidFill>
                <a:latin typeface="Merriweather Sans" pitchFamily="2" charset="77"/>
              </a:rPr>
              <a:t> February 2024 W made “Barrell application” in light of H’s inheritance.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W sought for order to be revisited and proceeds of sale to be split evenly.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HHJ Spinks refused the application and W appealed out of time. </a:t>
            </a:r>
          </a:p>
          <a:p>
            <a:pPr marL="0" indent="0">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15170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5FB05-75B2-ADDB-7355-436EAFB813F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C82F0E-C3CC-6FF7-81FD-1BF59D889085}"/>
              </a:ext>
            </a:extLst>
          </p:cNvPr>
          <p:cNvSpPr>
            <a:spLocks noGrp="1"/>
          </p:cNvSpPr>
          <p:nvPr>
            <p:ph type="sldNum" sz="quarter" idx="12"/>
          </p:nvPr>
        </p:nvSpPr>
        <p:spPr/>
        <p:txBody>
          <a:bodyPr/>
          <a:lstStyle/>
          <a:p>
            <a:fld id="{2A1334E1-6B77-4161-B9D5-325260C527F0}" type="slidenum">
              <a:rPr lang="en-GB" smtClean="0"/>
              <a:pPr/>
              <a:t>15</a:t>
            </a:fld>
            <a:endParaRPr lang="en-GB" dirty="0"/>
          </a:p>
        </p:txBody>
      </p:sp>
      <p:sp>
        <p:nvSpPr>
          <p:cNvPr id="6" name="Title 5">
            <a:extLst>
              <a:ext uri="{FF2B5EF4-FFF2-40B4-BE49-F238E27FC236}">
                <a16:creationId xmlns:a16="http://schemas.microsoft.com/office/drawing/2014/main" id="{73892582-75AB-1FED-8426-014445D021BA}"/>
              </a:ext>
            </a:extLst>
          </p:cNvPr>
          <p:cNvSpPr>
            <a:spLocks noGrp="1"/>
          </p:cNvSpPr>
          <p:nvPr>
            <p:ph type="title"/>
          </p:nvPr>
        </p:nvSpPr>
        <p:spPr/>
        <p:txBody>
          <a:bodyPr/>
          <a:lstStyle/>
          <a:p>
            <a:r>
              <a:rPr lang="en-US" dirty="0"/>
              <a:t>The Law   </a:t>
            </a:r>
          </a:p>
        </p:txBody>
      </p:sp>
      <p:sp>
        <p:nvSpPr>
          <p:cNvPr id="7" name="Content Placeholder 6">
            <a:extLst>
              <a:ext uri="{FF2B5EF4-FFF2-40B4-BE49-F238E27FC236}">
                <a16:creationId xmlns:a16="http://schemas.microsoft.com/office/drawing/2014/main" id="{7D57CAF7-97FA-5201-EFC4-DCBE58F76B7D}"/>
              </a:ext>
            </a:extLst>
          </p:cNvPr>
          <p:cNvSpPr>
            <a:spLocks noGrp="1"/>
          </p:cNvSpPr>
          <p:nvPr>
            <p:ph idx="1"/>
          </p:nvPr>
        </p:nvSpPr>
        <p:spPr>
          <a:xfrm>
            <a:off x="720725" y="1741487"/>
            <a:ext cx="7702550" cy="4125913"/>
          </a:xfrm>
        </p:spPr>
        <p:txBody>
          <a:bodyPr/>
          <a:lstStyle/>
          <a:p>
            <a:pPr marL="0" indent="0">
              <a:buNone/>
            </a:pPr>
            <a:r>
              <a:rPr lang="en-GB" sz="2000" dirty="0">
                <a:solidFill>
                  <a:schemeClr val="bg1">
                    <a:lumMod val="50000"/>
                  </a:schemeClr>
                </a:solidFill>
                <a:latin typeface="Merriweather Sans" pitchFamily="2" charset="77"/>
              </a:rPr>
              <a:t>Neither party disagreed with HHI Spinks summary of the law in relation to Barrell applications and Trowell J repeated this in his judgment :</a:t>
            </a:r>
          </a:p>
          <a:p>
            <a:endParaRPr lang="en-GB" sz="2000" dirty="0">
              <a:solidFill>
                <a:schemeClr val="bg1">
                  <a:lumMod val="50000"/>
                </a:schemeClr>
              </a:solidFill>
              <a:latin typeface="Merriweather Sans" pitchFamily="2" charset="77"/>
            </a:endParaRPr>
          </a:p>
          <a:p>
            <a:pPr marL="0" indent="0">
              <a:buNone/>
            </a:pPr>
            <a:r>
              <a:rPr lang="en-GB" sz="2000" dirty="0">
                <a:solidFill>
                  <a:schemeClr val="bg1">
                    <a:lumMod val="50000"/>
                  </a:schemeClr>
                </a:solidFill>
                <a:latin typeface="Merriweather Sans" pitchFamily="2" charset="77"/>
              </a:rPr>
              <a:t>“As to the principles to apply on the </a:t>
            </a:r>
            <a:r>
              <a:rPr lang="en-GB" sz="2000" i="1" dirty="0">
                <a:solidFill>
                  <a:schemeClr val="bg1">
                    <a:lumMod val="50000"/>
                  </a:schemeClr>
                </a:solidFill>
                <a:latin typeface="Merriweather Sans" pitchFamily="2" charset="77"/>
              </a:rPr>
              <a:t>Barrell </a:t>
            </a:r>
            <a:r>
              <a:rPr lang="en-GB" sz="2000" dirty="0">
                <a:solidFill>
                  <a:schemeClr val="bg1">
                    <a:lumMod val="50000"/>
                  </a:schemeClr>
                </a:solidFill>
                <a:latin typeface="Merriweather Sans" pitchFamily="2" charset="77"/>
              </a:rPr>
              <a:t>application they are set out in the decision of HHJ Spinks at paragraph 20. Neither party challenges his account of the law and having been referred by counsel to </a:t>
            </a:r>
            <a:r>
              <a:rPr lang="en-GB" sz="2000" i="1" dirty="0">
                <a:solidFill>
                  <a:schemeClr val="bg1">
                    <a:lumMod val="50000"/>
                  </a:schemeClr>
                </a:solidFill>
                <a:latin typeface="Merriweather Sans" pitchFamily="2" charset="77"/>
              </a:rPr>
              <a:t>In the matter of L and B </a:t>
            </a:r>
            <a:r>
              <a:rPr lang="en-GB" sz="2000" dirty="0">
                <a:solidFill>
                  <a:schemeClr val="bg1">
                    <a:lumMod val="50000"/>
                  </a:schemeClr>
                </a:solidFill>
                <a:latin typeface="Merriweather Sans" pitchFamily="2" charset="77"/>
                <a:hlinkClick r:id="rId2" tooltip="Link to BAILII version">
                  <a:extLst>
                    <a:ext uri="{A12FA001-AC4F-418D-AE19-62706E023703}">
                      <ahyp:hlinkClr xmlns:ahyp="http://schemas.microsoft.com/office/drawing/2018/hyperlinkcolor" val="tx"/>
                    </a:ext>
                  </a:extLst>
                </a:hlinkClick>
              </a:rPr>
              <a:t>[2013] UKSC 8</a:t>
            </a:r>
            <a:r>
              <a:rPr lang="en-GB" sz="2000" dirty="0">
                <a:solidFill>
                  <a:schemeClr val="bg1">
                    <a:lumMod val="50000"/>
                  </a:schemeClr>
                </a:solidFill>
                <a:latin typeface="Merriweather Sans" pitchFamily="2" charset="77"/>
              </a:rPr>
              <a:t>, and </a:t>
            </a:r>
            <a:r>
              <a:rPr lang="en-GB" sz="2000" i="1" dirty="0">
                <a:solidFill>
                  <a:schemeClr val="bg1">
                    <a:lumMod val="50000"/>
                  </a:schemeClr>
                </a:solidFill>
                <a:latin typeface="Merriweather Sans" pitchFamily="2" charset="77"/>
              </a:rPr>
              <a:t>AIC Ltd v Federal Airports Authority of Nigeria </a:t>
            </a:r>
            <a:r>
              <a:rPr lang="en-GB" sz="2000" dirty="0">
                <a:solidFill>
                  <a:schemeClr val="bg1">
                    <a:lumMod val="50000"/>
                  </a:schemeClr>
                </a:solidFill>
                <a:latin typeface="Merriweather Sans" pitchFamily="2" charset="77"/>
                <a:hlinkClick r:id="rId3" tooltip="Link to BAILII version">
                  <a:extLst>
                    <a:ext uri="{A12FA001-AC4F-418D-AE19-62706E023703}">
                      <ahyp:hlinkClr xmlns:ahyp="http://schemas.microsoft.com/office/drawing/2018/hyperlinkcolor" val="tx"/>
                    </a:ext>
                  </a:extLst>
                </a:hlinkClick>
              </a:rPr>
              <a:t>[2022] UKSC 16</a:t>
            </a:r>
            <a:r>
              <a:rPr lang="en-GB" sz="2000" i="1" dirty="0">
                <a:solidFill>
                  <a:schemeClr val="bg1">
                    <a:lumMod val="50000"/>
                  </a:schemeClr>
                </a:solidFill>
                <a:latin typeface="Merriweather Sans" pitchFamily="2" charset="77"/>
              </a:rPr>
              <a:t>,</a:t>
            </a:r>
            <a:r>
              <a:rPr lang="en-GB" sz="2000" dirty="0">
                <a:solidFill>
                  <a:schemeClr val="bg1">
                    <a:lumMod val="50000"/>
                  </a:schemeClr>
                </a:solidFill>
                <a:latin typeface="Merriweather Sans" pitchFamily="2" charset="77"/>
              </a:rPr>
              <a:t> and </a:t>
            </a:r>
            <a:r>
              <a:rPr lang="en-GB" sz="2000" i="1" dirty="0">
                <a:solidFill>
                  <a:schemeClr val="bg1">
                    <a:lumMod val="50000"/>
                  </a:schemeClr>
                </a:solidFill>
                <a:latin typeface="Merriweather Sans" pitchFamily="2" charset="77"/>
              </a:rPr>
              <a:t>AR v ML </a:t>
            </a:r>
            <a:r>
              <a:rPr lang="en-GB" sz="2000" dirty="0">
                <a:solidFill>
                  <a:schemeClr val="bg1">
                    <a:lumMod val="50000"/>
                  </a:schemeClr>
                </a:solidFill>
                <a:latin typeface="Merriweather Sans" pitchFamily="2" charset="77"/>
                <a:hlinkClick r:id="rId4" tooltip="Link to BAILII version">
                  <a:extLst>
                    <a:ext uri="{A12FA001-AC4F-418D-AE19-62706E023703}">
                      <ahyp:hlinkClr xmlns:ahyp="http://schemas.microsoft.com/office/drawing/2018/hyperlinkcolor" val="tx"/>
                    </a:ext>
                  </a:extLst>
                </a:hlinkClick>
              </a:rPr>
              <a:t>[2019] EWFC 56</a:t>
            </a:r>
            <a:r>
              <a:rPr lang="en-GB" sz="2000" dirty="0">
                <a:solidFill>
                  <a:schemeClr val="bg1">
                    <a:lumMod val="50000"/>
                  </a:schemeClr>
                </a:solidFill>
                <a:latin typeface="Merriweather Sans" pitchFamily="2" charset="77"/>
              </a:rPr>
              <a:t>, I see no reason to criticise them. He sets them out as follows:</a:t>
            </a:r>
          </a:p>
          <a:p>
            <a:pPr marL="0" indent="0">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111934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545FE-D997-A128-A63B-ED511715EBF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E7CD5B-91DE-5AE4-982B-12286842C545}"/>
              </a:ext>
            </a:extLst>
          </p:cNvPr>
          <p:cNvSpPr>
            <a:spLocks noGrp="1"/>
          </p:cNvSpPr>
          <p:nvPr>
            <p:ph type="sldNum" sz="quarter" idx="12"/>
          </p:nvPr>
        </p:nvSpPr>
        <p:spPr/>
        <p:txBody>
          <a:bodyPr/>
          <a:lstStyle/>
          <a:p>
            <a:fld id="{2A1334E1-6B77-4161-B9D5-325260C527F0}" type="slidenum">
              <a:rPr lang="en-GB" smtClean="0"/>
              <a:pPr/>
              <a:t>16</a:t>
            </a:fld>
            <a:endParaRPr lang="en-GB" dirty="0"/>
          </a:p>
        </p:txBody>
      </p:sp>
      <p:sp>
        <p:nvSpPr>
          <p:cNvPr id="6" name="Title 5">
            <a:extLst>
              <a:ext uri="{FF2B5EF4-FFF2-40B4-BE49-F238E27FC236}">
                <a16:creationId xmlns:a16="http://schemas.microsoft.com/office/drawing/2014/main" id="{8CFD602C-C921-76B6-DE41-B5B08F72E70D}"/>
              </a:ext>
            </a:extLst>
          </p:cNvPr>
          <p:cNvSpPr>
            <a:spLocks noGrp="1"/>
          </p:cNvSpPr>
          <p:nvPr>
            <p:ph type="title"/>
          </p:nvPr>
        </p:nvSpPr>
        <p:spPr/>
        <p:txBody>
          <a:bodyPr/>
          <a:lstStyle/>
          <a:p>
            <a:r>
              <a:rPr lang="en-US" dirty="0"/>
              <a:t>The Law   </a:t>
            </a:r>
          </a:p>
        </p:txBody>
      </p:sp>
      <p:sp>
        <p:nvSpPr>
          <p:cNvPr id="7" name="Content Placeholder 6">
            <a:extLst>
              <a:ext uri="{FF2B5EF4-FFF2-40B4-BE49-F238E27FC236}">
                <a16:creationId xmlns:a16="http://schemas.microsoft.com/office/drawing/2014/main" id="{02E2AA12-6A8A-21DE-2C01-509E758B1408}"/>
              </a:ext>
            </a:extLst>
          </p:cNvPr>
          <p:cNvSpPr>
            <a:spLocks noGrp="1"/>
          </p:cNvSpPr>
          <p:nvPr>
            <p:ph idx="1"/>
          </p:nvPr>
        </p:nvSpPr>
        <p:spPr>
          <a:xfrm>
            <a:off x="720725" y="1741487"/>
            <a:ext cx="7702550" cy="4125913"/>
          </a:xfrm>
        </p:spPr>
        <p:txBody>
          <a:bodyPr/>
          <a:lstStyle/>
          <a:p>
            <a:pPr marL="0" indent="0">
              <a:buNone/>
            </a:pPr>
            <a:r>
              <a:rPr lang="en-GB" sz="2000" i="1" dirty="0">
                <a:solidFill>
                  <a:schemeClr val="bg1">
                    <a:lumMod val="50000"/>
                  </a:schemeClr>
                </a:solidFill>
                <a:latin typeface="Merriweather Sans" pitchFamily="2" charset="77"/>
              </a:rPr>
              <a:t>From these cases, I discern the following principles in particular:</a:t>
            </a:r>
          </a:p>
          <a:p>
            <a:endParaRPr lang="en-GB" sz="2000" dirty="0">
              <a:solidFill>
                <a:schemeClr val="bg1">
                  <a:lumMod val="50000"/>
                </a:schemeClr>
              </a:solidFill>
              <a:latin typeface="Merriweather Sans" pitchFamily="2" charset="77"/>
            </a:endParaRPr>
          </a:p>
          <a:p>
            <a:pPr lvl="0"/>
            <a:r>
              <a:rPr lang="en-GB" sz="2000" i="1" dirty="0">
                <a:solidFill>
                  <a:schemeClr val="bg1">
                    <a:lumMod val="50000"/>
                  </a:schemeClr>
                </a:solidFill>
                <a:latin typeface="Merriweather Sans" pitchFamily="2" charset="77"/>
              </a:rPr>
              <a:t>There is no doubt that the court is able to reverse/alter its decision at any time prior to the order being perfected;</a:t>
            </a:r>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lvl="0"/>
            <a:r>
              <a:rPr lang="en-GB" sz="2000" i="1" dirty="0">
                <a:solidFill>
                  <a:schemeClr val="bg1">
                    <a:lumMod val="50000"/>
                  </a:schemeClr>
                </a:solidFill>
                <a:latin typeface="Merriweather Sans" pitchFamily="2" charset="77"/>
              </a:rPr>
              <a:t>For the power to be exercised does not require 'exceptional' circumstances;</a:t>
            </a:r>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lvl="0"/>
            <a:r>
              <a:rPr lang="en-GB" sz="2000" i="1" dirty="0">
                <a:solidFill>
                  <a:schemeClr val="bg1">
                    <a:lumMod val="50000"/>
                  </a:schemeClr>
                </a:solidFill>
                <a:latin typeface="Merriweather Sans" pitchFamily="2" charset="77"/>
              </a:rPr>
              <a:t>That where the request is made on the basis of new evidence that was not before the court first time round, there needs to be good reason (in which there is a "due diligence" requirement) to depart from the finality principle (AR -v- MR);</a:t>
            </a:r>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394055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D1639-2AB6-2BA2-CA33-6085C2F8CA7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61E1F7-14B8-63A4-BDB4-AC1D8EC87F41}"/>
              </a:ext>
            </a:extLst>
          </p:cNvPr>
          <p:cNvSpPr>
            <a:spLocks noGrp="1"/>
          </p:cNvSpPr>
          <p:nvPr>
            <p:ph type="sldNum" sz="quarter" idx="12"/>
          </p:nvPr>
        </p:nvSpPr>
        <p:spPr/>
        <p:txBody>
          <a:bodyPr/>
          <a:lstStyle/>
          <a:p>
            <a:fld id="{2A1334E1-6B77-4161-B9D5-325260C527F0}" type="slidenum">
              <a:rPr lang="en-GB" smtClean="0"/>
              <a:pPr/>
              <a:t>17</a:t>
            </a:fld>
            <a:endParaRPr lang="en-GB" dirty="0"/>
          </a:p>
        </p:txBody>
      </p:sp>
      <p:sp>
        <p:nvSpPr>
          <p:cNvPr id="6" name="Title 5">
            <a:extLst>
              <a:ext uri="{FF2B5EF4-FFF2-40B4-BE49-F238E27FC236}">
                <a16:creationId xmlns:a16="http://schemas.microsoft.com/office/drawing/2014/main" id="{0CDDF693-4998-C4C7-7897-D892126315AE}"/>
              </a:ext>
            </a:extLst>
          </p:cNvPr>
          <p:cNvSpPr>
            <a:spLocks noGrp="1"/>
          </p:cNvSpPr>
          <p:nvPr>
            <p:ph type="title"/>
          </p:nvPr>
        </p:nvSpPr>
        <p:spPr/>
        <p:txBody>
          <a:bodyPr/>
          <a:lstStyle/>
          <a:p>
            <a:r>
              <a:rPr lang="en-US" dirty="0"/>
              <a:t>The Law   </a:t>
            </a:r>
          </a:p>
        </p:txBody>
      </p:sp>
      <p:sp>
        <p:nvSpPr>
          <p:cNvPr id="7" name="Content Placeholder 6">
            <a:extLst>
              <a:ext uri="{FF2B5EF4-FFF2-40B4-BE49-F238E27FC236}">
                <a16:creationId xmlns:a16="http://schemas.microsoft.com/office/drawing/2014/main" id="{C33E3F58-8D01-2770-16AB-593CE403869C}"/>
              </a:ext>
            </a:extLst>
          </p:cNvPr>
          <p:cNvSpPr>
            <a:spLocks noGrp="1"/>
          </p:cNvSpPr>
          <p:nvPr>
            <p:ph idx="1"/>
          </p:nvPr>
        </p:nvSpPr>
        <p:spPr>
          <a:xfrm>
            <a:off x="720725" y="1741487"/>
            <a:ext cx="7702550" cy="4125913"/>
          </a:xfrm>
        </p:spPr>
        <p:txBody>
          <a:bodyPr/>
          <a:lstStyle/>
          <a:p>
            <a:pPr lvl="0"/>
            <a:r>
              <a:rPr lang="en-GB" sz="2000" i="1" dirty="0">
                <a:solidFill>
                  <a:schemeClr val="bg1">
                    <a:lumMod val="50000"/>
                  </a:schemeClr>
                </a:solidFill>
                <a:latin typeface="Merriweather Sans" pitchFamily="2" charset="77"/>
              </a:rPr>
              <a:t>The 'finality principle' is of considerable importance in financial remedies cases (not least given the costs involved) and also, in particular, after a judgment given at a final hearing;</a:t>
            </a:r>
            <a:endParaRPr lang="en-GB" sz="2000" dirty="0">
              <a:solidFill>
                <a:schemeClr val="bg1">
                  <a:lumMod val="50000"/>
                </a:schemeClr>
              </a:solidFill>
              <a:latin typeface="Merriweather Sans" pitchFamily="2" charset="77"/>
            </a:endParaRPr>
          </a:p>
          <a:p>
            <a:pPr marL="0" indent="0">
              <a:buNone/>
            </a:pPr>
            <a:r>
              <a:rPr lang="en-GB" sz="2000" dirty="0">
                <a:solidFill>
                  <a:schemeClr val="bg1">
                    <a:lumMod val="50000"/>
                  </a:schemeClr>
                </a:solidFill>
                <a:latin typeface="Merriweather Sans" pitchFamily="2" charset="77"/>
              </a:rPr>
              <a:t> </a:t>
            </a:r>
          </a:p>
          <a:p>
            <a:pPr lvl="0"/>
            <a:r>
              <a:rPr lang="en-GB" sz="2000" i="1" dirty="0">
                <a:solidFill>
                  <a:schemeClr val="bg1">
                    <a:lumMod val="50000"/>
                  </a:schemeClr>
                </a:solidFill>
                <a:latin typeface="Merriweather Sans" pitchFamily="2" charset="77"/>
              </a:rPr>
              <a:t>The issue should be approached from the perspective (or "through the prism") of the Overriding Objective;</a:t>
            </a:r>
            <a:endParaRPr lang="en-GB" sz="2000" dirty="0">
              <a:solidFill>
                <a:schemeClr val="bg1">
                  <a:lumMod val="50000"/>
                </a:schemeClr>
              </a:solidFill>
              <a:latin typeface="Merriweather Sans" pitchFamily="2" charset="77"/>
            </a:endParaRPr>
          </a:p>
          <a:p>
            <a:pPr marL="0" indent="0">
              <a:buNone/>
            </a:pPr>
            <a:r>
              <a:rPr lang="en-GB" sz="2000" dirty="0">
                <a:solidFill>
                  <a:schemeClr val="bg1">
                    <a:lumMod val="50000"/>
                  </a:schemeClr>
                </a:solidFill>
                <a:latin typeface="Merriweather Sans" pitchFamily="2" charset="77"/>
              </a:rPr>
              <a:t> </a:t>
            </a:r>
          </a:p>
          <a:p>
            <a:pPr lvl="0"/>
            <a:r>
              <a:rPr lang="en-GB" sz="2000" i="1" dirty="0">
                <a:solidFill>
                  <a:schemeClr val="bg1">
                    <a:lumMod val="50000"/>
                  </a:schemeClr>
                </a:solidFill>
                <a:latin typeface="Merriweather Sans" pitchFamily="2" charset="77"/>
              </a:rPr>
              <a:t>A judge considering such an application should not start "from anything like neutrality or evenly-balanced scales…the question is whether the factors favouring re-opening of the order are, in combination, sufficient to overcome the deadweight of the finality principle…together with any other factors pointing towards leaving the original order in place" (AIC Ltd).</a:t>
            </a:r>
            <a:endParaRPr lang="en-GB" sz="2000" dirty="0">
              <a:solidFill>
                <a:schemeClr val="bg1">
                  <a:lumMod val="50000"/>
                </a:schemeClr>
              </a:solidFill>
              <a:latin typeface="Merriweather Sans" pitchFamily="2" charset="77"/>
            </a:endParaRPr>
          </a:p>
          <a:p>
            <a:pPr marL="0" indent="0">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145140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1694F-B444-7EB6-7747-3B4EC8EAE56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740460-C57F-ABE6-72A5-1F98D639A97F}"/>
              </a:ext>
            </a:extLst>
          </p:cNvPr>
          <p:cNvSpPr>
            <a:spLocks noGrp="1"/>
          </p:cNvSpPr>
          <p:nvPr>
            <p:ph type="sldNum" sz="quarter" idx="12"/>
          </p:nvPr>
        </p:nvSpPr>
        <p:spPr/>
        <p:txBody>
          <a:bodyPr/>
          <a:lstStyle/>
          <a:p>
            <a:fld id="{2A1334E1-6B77-4161-B9D5-325260C527F0}" type="slidenum">
              <a:rPr lang="en-GB" smtClean="0"/>
              <a:pPr/>
              <a:t>18</a:t>
            </a:fld>
            <a:endParaRPr lang="en-GB" dirty="0"/>
          </a:p>
        </p:txBody>
      </p:sp>
      <p:sp>
        <p:nvSpPr>
          <p:cNvPr id="6" name="Title 5">
            <a:extLst>
              <a:ext uri="{FF2B5EF4-FFF2-40B4-BE49-F238E27FC236}">
                <a16:creationId xmlns:a16="http://schemas.microsoft.com/office/drawing/2014/main" id="{CF3365E8-706B-89AC-817E-1DA6342A3EB6}"/>
              </a:ext>
            </a:extLst>
          </p:cNvPr>
          <p:cNvSpPr>
            <a:spLocks noGrp="1"/>
          </p:cNvSpPr>
          <p:nvPr>
            <p:ph type="title"/>
          </p:nvPr>
        </p:nvSpPr>
        <p:spPr/>
        <p:txBody>
          <a:bodyPr/>
          <a:lstStyle/>
          <a:p>
            <a:r>
              <a:rPr lang="en-US" dirty="0"/>
              <a:t>Decision and Reasoning </a:t>
            </a:r>
          </a:p>
        </p:txBody>
      </p:sp>
      <p:sp>
        <p:nvSpPr>
          <p:cNvPr id="7" name="Content Placeholder 6">
            <a:extLst>
              <a:ext uri="{FF2B5EF4-FFF2-40B4-BE49-F238E27FC236}">
                <a16:creationId xmlns:a16="http://schemas.microsoft.com/office/drawing/2014/main" id="{88A4D606-3FEA-7DE6-B483-6C887D975DE5}"/>
              </a:ext>
            </a:extLst>
          </p:cNvPr>
          <p:cNvSpPr>
            <a:spLocks noGrp="1"/>
          </p:cNvSpPr>
          <p:nvPr>
            <p:ph idx="1"/>
          </p:nvPr>
        </p:nvSpPr>
        <p:spPr>
          <a:xfrm>
            <a:off x="720725" y="1741487"/>
            <a:ext cx="7702550" cy="4125913"/>
          </a:xfrm>
        </p:spPr>
        <p:txBody>
          <a:bodyPr/>
          <a:lstStyle/>
          <a:p>
            <a:pPr lvl="0"/>
            <a:r>
              <a:rPr lang="en-GB" sz="2000" dirty="0">
                <a:solidFill>
                  <a:schemeClr val="bg1">
                    <a:lumMod val="50000"/>
                  </a:schemeClr>
                </a:solidFill>
                <a:latin typeface="Merriweather Sans" pitchFamily="2" charset="77"/>
              </a:rPr>
              <a:t>W’s main ground of appeal was that HHJ Spinks was “too focussed on the 'finality principle' at the expense of rule 1.1 (1) of the overriding objective, dealing with the case 'justly'.” </a:t>
            </a:r>
          </a:p>
          <a:p>
            <a:pPr marL="0" indent="0">
              <a:buNone/>
            </a:pPr>
            <a:endParaRPr lang="en-GB" sz="2000" dirty="0">
              <a:solidFill>
                <a:schemeClr val="bg1">
                  <a:lumMod val="50000"/>
                </a:schemeClr>
              </a:solidFill>
              <a:latin typeface="Merriweather Sans" pitchFamily="2" charset="77"/>
            </a:endParaRPr>
          </a:p>
          <a:p>
            <a:pPr>
              <a:buClr>
                <a:srgbClr val="94B8D7"/>
              </a:buClr>
            </a:pPr>
            <a:r>
              <a:rPr lang="en-GB" sz="2000" dirty="0">
                <a:solidFill>
                  <a:schemeClr val="bg1">
                    <a:lumMod val="50000"/>
                  </a:schemeClr>
                </a:solidFill>
                <a:latin typeface="Merriweather Sans" pitchFamily="2" charset="77"/>
              </a:rPr>
              <a:t>Trowell J first considered the issue of whether to allow W permission to appeal both in general and out of time- he granted permission. </a:t>
            </a:r>
          </a:p>
          <a:p>
            <a:pPr>
              <a:buClr>
                <a:srgbClr val="94B8D7"/>
              </a:buClr>
            </a:pPr>
            <a:endParaRPr lang="en-GB" sz="2000" dirty="0">
              <a:solidFill>
                <a:schemeClr val="bg1">
                  <a:lumMod val="50000"/>
                </a:schemeClr>
              </a:solidFill>
              <a:latin typeface="Merriweather Sans" pitchFamily="2" charset="77"/>
            </a:endParaRPr>
          </a:p>
          <a:p>
            <a:pPr>
              <a:buClr>
                <a:srgbClr val="94B8D7"/>
              </a:buClr>
            </a:pPr>
            <a:r>
              <a:rPr lang="en-GB" sz="2000" dirty="0">
                <a:solidFill>
                  <a:schemeClr val="bg1">
                    <a:lumMod val="50000"/>
                  </a:schemeClr>
                </a:solidFill>
                <a:latin typeface="Merriweather Sans" pitchFamily="2" charset="77"/>
              </a:rPr>
              <a:t>He ultimately dismissed the appeal on the basis that there was no good reason to interfere with the decision of the trial Judge.  </a:t>
            </a: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892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4C470-0F5C-8A05-F8CD-381A895A547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58F1F8C-C51A-CB8C-35BB-47DAAB181D67}"/>
              </a:ext>
            </a:extLst>
          </p:cNvPr>
          <p:cNvSpPr>
            <a:spLocks noGrp="1"/>
          </p:cNvSpPr>
          <p:nvPr>
            <p:ph type="sldNum" sz="quarter" idx="12"/>
          </p:nvPr>
        </p:nvSpPr>
        <p:spPr/>
        <p:txBody>
          <a:bodyPr/>
          <a:lstStyle/>
          <a:p>
            <a:fld id="{2A1334E1-6B77-4161-B9D5-325260C527F0}" type="slidenum">
              <a:rPr lang="en-GB" smtClean="0"/>
              <a:pPr/>
              <a:t>19</a:t>
            </a:fld>
            <a:endParaRPr lang="en-GB" dirty="0"/>
          </a:p>
        </p:txBody>
      </p:sp>
      <p:sp>
        <p:nvSpPr>
          <p:cNvPr id="6" name="Title 5">
            <a:extLst>
              <a:ext uri="{FF2B5EF4-FFF2-40B4-BE49-F238E27FC236}">
                <a16:creationId xmlns:a16="http://schemas.microsoft.com/office/drawing/2014/main" id="{1B003FDB-F46B-965D-5039-B9F4BEAD0C7B}"/>
              </a:ext>
            </a:extLst>
          </p:cNvPr>
          <p:cNvSpPr>
            <a:spLocks noGrp="1"/>
          </p:cNvSpPr>
          <p:nvPr>
            <p:ph type="title"/>
          </p:nvPr>
        </p:nvSpPr>
        <p:spPr/>
        <p:txBody>
          <a:bodyPr/>
          <a:lstStyle/>
          <a:p>
            <a:r>
              <a:rPr lang="en-US" dirty="0"/>
              <a:t>Summary </a:t>
            </a:r>
          </a:p>
        </p:txBody>
      </p:sp>
      <p:sp>
        <p:nvSpPr>
          <p:cNvPr id="7" name="Content Placeholder 6">
            <a:extLst>
              <a:ext uri="{FF2B5EF4-FFF2-40B4-BE49-F238E27FC236}">
                <a16:creationId xmlns:a16="http://schemas.microsoft.com/office/drawing/2014/main" id="{66DF4D1F-D739-5ECF-A218-CC7705D79C2C}"/>
              </a:ext>
            </a:extLst>
          </p:cNvPr>
          <p:cNvSpPr>
            <a:spLocks noGrp="1"/>
          </p:cNvSpPr>
          <p:nvPr>
            <p:ph idx="1"/>
          </p:nvPr>
        </p:nvSpPr>
        <p:spPr>
          <a:xfrm>
            <a:off x="720725" y="1741487"/>
            <a:ext cx="7702550" cy="4125913"/>
          </a:xfrm>
        </p:spPr>
        <p:txBody>
          <a:bodyPr/>
          <a:lstStyle/>
          <a:p>
            <a:pPr lvl="0"/>
            <a:r>
              <a:rPr lang="en-GB" sz="2000" dirty="0">
                <a:solidFill>
                  <a:schemeClr val="bg1">
                    <a:lumMod val="50000"/>
                  </a:schemeClr>
                </a:solidFill>
                <a:latin typeface="Merriweather Sans" pitchFamily="2" charset="77"/>
              </a:rPr>
              <a:t>Important summary of the test and law in relation to Barrell applications </a:t>
            </a:r>
          </a:p>
          <a:p>
            <a:pPr lvl="0"/>
            <a:endParaRPr lang="en-GB" sz="2000" dirty="0">
              <a:solidFill>
                <a:schemeClr val="bg1">
                  <a:lumMod val="50000"/>
                </a:schemeClr>
              </a:solidFill>
              <a:latin typeface="Merriweather Sans" pitchFamily="2" charset="77"/>
            </a:endParaRPr>
          </a:p>
          <a:p>
            <a:pPr lvl="0"/>
            <a:r>
              <a:rPr lang="en-GB" sz="2000" dirty="0">
                <a:solidFill>
                  <a:schemeClr val="bg1">
                    <a:lumMod val="50000"/>
                  </a:schemeClr>
                </a:solidFill>
                <a:latin typeface="Merriweather Sans" pitchFamily="2" charset="77"/>
              </a:rPr>
              <a:t>Important reminder of the unwillingness of the appeal court to interfere with the findings of the trial judge </a:t>
            </a:r>
          </a:p>
          <a:p>
            <a:pPr lvl="0"/>
            <a:endParaRPr lang="en-GB" sz="2000" dirty="0">
              <a:solidFill>
                <a:schemeClr val="bg1">
                  <a:lumMod val="50000"/>
                </a:schemeClr>
              </a:solidFill>
              <a:latin typeface="Merriweather Sans" pitchFamily="2" charset="77"/>
            </a:endParaRPr>
          </a:p>
          <a:p>
            <a:pPr lvl="0"/>
            <a:r>
              <a:rPr lang="en-GB" sz="2000" dirty="0">
                <a:solidFill>
                  <a:schemeClr val="bg1">
                    <a:lumMod val="50000"/>
                  </a:schemeClr>
                </a:solidFill>
                <a:latin typeface="Merriweather Sans" pitchFamily="2" charset="77"/>
              </a:rPr>
              <a:t>Reminder of the high bar in succeeding in appeals generally</a:t>
            </a:r>
          </a:p>
          <a:p>
            <a:pPr lvl="0"/>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91973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9EFA-CFCA-2B20-7983-00BAEAC9DC20}"/>
              </a:ext>
            </a:extLst>
          </p:cNvPr>
          <p:cNvSpPr>
            <a:spLocks noGrp="1"/>
          </p:cNvSpPr>
          <p:nvPr>
            <p:ph type="ctrTitle"/>
          </p:nvPr>
        </p:nvSpPr>
        <p:spPr/>
        <p:txBody>
          <a:bodyPr/>
          <a:lstStyle/>
          <a:p>
            <a:r>
              <a:rPr lang="en-US" sz="4000" i="1" dirty="0"/>
              <a:t>HK v SS </a:t>
            </a:r>
            <a:r>
              <a:rPr lang="en-US" sz="4000" dirty="0"/>
              <a:t>[2025] EWFC 5 (B)</a:t>
            </a:r>
            <a:endParaRPr lang="en-US" sz="4000" i="1" dirty="0"/>
          </a:p>
        </p:txBody>
      </p:sp>
      <p:sp>
        <p:nvSpPr>
          <p:cNvPr id="3" name="Subtitle 2">
            <a:extLst>
              <a:ext uri="{FF2B5EF4-FFF2-40B4-BE49-F238E27FC236}">
                <a16:creationId xmlns:a16="http://schemas.microsoft.com/office/drawing/2014/main" id="{3A8A32F0-9E55-AB81-53C8-90132AC5483A}"/>
              </a:ext>
            </a:extLst>
          </p:cNvPr>
          <p:cNvSpPr>
            <a:spLocks noGrp="1"/>
          </p:cNvSpPr>
          <p:nvPr>
            <p:ph type="subTitle" idx="1"/>
          </p:nvPr>
        </p:nvSpPr>
        <p:spPr/>
        <p:txBody>
          <a:bodyPr/>
          <a:lstStyle/>
          <a:p>
            <a:r>
              <a:rPr lang="en-US" dirty="0"/>
              <a:t>How should the court treat an application for a final divorce order when the parties have reconciled between the conditional and final orders?  </a:t>
            </a:r>
          </a:p>
        </p:txBody>
      </p:sp>
      <p:sp>
        <p:nvSpPr>
          <p:cNvPr id="5" name="Slide Number Placeholder 4">
            <a:extLst>
              <a:ext uri="{FF2B5EF4-FFF2-40B4-BE49-F238E27FC236}">
                <a16:creationId xmlns:a16="http://schemas.microsoft.com/office/drawing/2014/main" id="{10B29130-7EC2-E508-C9E4-4F0019A4E776}"/>
              </a:ext>
            </a:extLst>
          </p:cNvPr>
          <p:cNvSpPr>
            <a:spLocks noGrp="1"/>
          </p:cNvSpPr>
          <p:nvPr>
            <p:ph type="sldNum" sz="quarter" idx="12"/>
          </p:nvPr>
        </p:nvSpPr>
        <p:spPr/>
        <p:txBody>
          <a:bodyPr/>
          <a:lstStyle/>
          <a:p>
            <a:fld id="{56FA8472-A4EA-4FDE-B467-EA4D6EA46633}" type="slidenum">
              <a:rPr lang="en-GB" smtClean="0"/>
              <a:pPr/>
              <a:t>2</a:t>
            </a:fld>
            <a:endParaRPr lang="en-GB" dirty="0"/>
          </a:p>
        </p:txBody>
      </p:sp>
    </p:spTree>
    <p:extLst>
      <p:ext uri="{BB962C8B-B14F-4D97-AF65-F5344CB8AC3E}">
        <p14:creationId xmlns:p14="http://schemas.microsoft.com/office/powerpoint/2010/main" val="884168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5B87D-F856-DE8C-ECA6-97FB30C9E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EB98A-23E1-A6B4-4CB2-289B167C6827}"/>
              </a:ext>
            </a:extLst>
          </p:cNvPr>
          <p:cNvSpPr>
            <a:spLocks noGrp="1"/>
          </p:cNvSpPr>
          <p:nvPr>
            <p:ph type="ctrTitle"/>
          </p:nvPr>
        </p:nvSpPr>
        <p:spPr/>
        <p:txBody>
          <a:bodyPr/>
          <a:lstStyle/>
          <a:p>
            <a:r>
              <a:rPr lang="en-US" sz="4000" i="1" dirty="0"/>
              <a:t>DSD v MJW (Costs of MPS) </a:t>
            </a:r>
            <a:r>
              <a:rPr lang="en-US" sz="4000" dirty="0"/>
              <a:t>[2025] EWFC 119 </a:t>
            </a:r>
            <a:endParaRPr lang="en-US" sz="4000" i="1" dirty="0"/>
          </a:p>
        </p:txBody>
      </p:sp>
      <p:sp>
        <p:nvSpPr>
          <p:cNvPr id="3" name="Subtitle 2">
            <a:extLst>
              <a:ext uri="{FF2B5EF4-FFF2-40B4-BE49-F238E27FC236}">
                <a16:creationId xmlns:a16="http://schemas.microsoft.com/office/drawing/2014/main" id="{18C8F9EB-6E66-E653-AC3B-DD3FCF6FE35E}"/>
              </a:ext>
            </a:extLst>
          </p:cNvPr>
          <p:cNvSpPr>
            <a:spLocks noGrp="1"/>
          </p:cNvSpPr>
          <p:nvPr>
            <p:ph type="subTitle" idx="1"/>
          </p:nvPr>
        </p:nvSpPr>
        <p:spPr/>
        <p:txBody>
          <a:bodyPr/>
          <a:lstStyle/>
          <a:p>
            <a:r>
              <a:rPr lang="en-US" dirty="0"/>
              <a:t>When should an MPS application be made and what are proportionate costs? </a:t>
            </a:r>
          </a:p>
        </p:txBody>
      </p:sp>
      <p:sp>
        <p:nvSpPr>
          <p:cNvPr id="5" name="Slide Number Placeholder 4">
            <a:extLst>
              <a:ext uri="{FF2B5EF4-FFF2-40B4-BE49-F238E27FC236}">
                <a16:creationId xmlns:a16="http://schemas.microsoft.com/office/drawing/2014/main" id="{174C5E1E-7400-A188-C5BC-615EEB69A305}"/>
              </a:ext>
            </a:extLst>
          </p:cNvPr>
          <p:cNvSpPr>
            <a:spLocks noGrp="1"/>
          </p:cNvSpPr>
          <p:nvPr>
            <p:ph type="sldNum" sz="quarter" idx="12"/>
          </p:nvPr>
        </p:nvSpPr>
        <p:spPr/>
        <p:txBody>
          <a:bodyPr/>
          <a:lstStyle/>
          <a:p>
            <a:fld id="{56FA8472-A4EA-4FDE-B467-EA4D6EA46633}" type="slidenum">
              <a:rPr lang="en-GB" smtClean="0"/>
              <a:pPr/>
              <a:t>20</a:t>
            </a:fld>
            <a:endParaRPr lang="en-GB" dirty="0"/>
          </a:p>
        </p:txBody>
      </p:sp>
    </p:spTree>
    <p:extLst>
      <p:ext uri="{BB962C8B-B14F-4D97-AF65-F5344CB8AC3E}">
        <p14:creationId xmlns:p14="http://schemas.microsoft.com/office/powerpoint/2010/main" val="1734634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873B-5469-A54C-4605-67DE936E2C1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44B34D-9336-B91F-D763-1EB4326FE593}"/>
              </a:ext>
            </a:extLst>
          </p:cNvPr>
          <p:cNvSpPr>
            <a:spLocks noGrp="1"/>
          </p:cNvSpPr>
          <p:nvPr>
            <p:ph type="sldNum" sz="quarter" idx="12"/>
          </p:nvPr>
        </p:nvSpPr>
        <p:spPr/>
        <p:txBody>
          <a:bodyPr/>
          <a:lstStyle/>
          <a:p>
            <a:fld id="{2A1334E1-6B77-4161-B9D5-325260C527F0}" type="slidenum">
              <a:rPr lang="en-GB" smtClean="0"/>
              <a:pPr/>
              <a:t>21</a:t>
            </a:fld>
            <a:endParaRPr lang="en-GB" dirty="0"/>
          </a:p>
        </p:txBody>
      </p:sp>
      <p:sp>
        <p:nvSpPr>
          <p:cNvPr id="6" name="Title 5">
            <a:extLst>
              <a:ext uri="{FF2B5EF4-FFF2-40B4-BE49-F238E27FC236}">
                <a16:creationId xmlns:a16="http://schemas.microsoft.com/office/drawing/2014/main" id="{4FDD1D2D-65C8-B626-E266-CB3D5B45BB12}"/>
              </a:ext>
            </a:extLst>
          </p:cNvPr>
          <p:cNvSpPr>
            <a:spLocks noGrp="1"/>
          </p:cNvSpPr>
          <p:nvPr>
            <p:ph type="title"/>
          </p:nvPr>
        </p:nvSpPr>
        <p:spPr/>
        <p:txBody>
          <a:bodyPr/>
          <a:lstStyle/>
          <a:p>
            <a:r>
              <a:rPr lang="en-US" dirty="0"/>
              <a:t>Preamble  </a:t>
            </a:r>
          </a:p>
        </p:txBody>
      </p:sp>
      <p:sp>
        <p:nvSpPr>
          <p:cNvPr id="7" name="Content Placeholder 6">
            <a:extLst>
              <a:ext uri="{FF2B5EF4-FFF2-40B4-BE49-F238E27FC236}">
                <a16:creationId xmlns:a16="http://schemas.microsoft.com/office/drawing/2014/main" id="{F2F31B18-D44B-083B-57E9-713F9F69E1C1}"/>
              </a:ext>
            </a:extLst>
          </p:cNvPr>
          <p:cNvSpPr>
            <a:spLocks noGrp="1"/>
          </p:cNvSpPr>
          <p:nvPr>
            <p:ph idx="1"/>
          </p:nvPr>
        </p:nvSpPr>
        <p:spPr>
          <a:xfrm>
            <a:off x="720725" y="1741487"/>
            <a:ext cx="7702550" cy="4125913"/>
          </a:xfrm>
        </p:spPr>
        <p:txBody>
          <a:bodyPr/>
          <a:lstStyle/>
          <a:p>
            <a:pPr marL="0" lvl="0" indent="0">
              <a:buNone/>
            </a:pPr>
            <a:r>
              <a:rPr lang="en-GB" sz="2000" dirty="0">
                <a:solidFill>
                  <a:schemeClr val="bg1">
                    <a:lumMod val="50000"/>
                  </a:schemeClr>
                </a:solidFill>
                <a:latin typeface="Merriweather Sans" pitchFamily="2" charset="77"/>
              </a:rPr>
              <a:t>Matter heard by DDJ Hodson sitting in Plymouth gives an interest warning before main body of the judgment:</a:t>
            </a:r>
          </a:p>
          <a:p>
            <a:pPr lvl="0"/>
            <a:endParaRPr lang="en-GB" sz="2000" dirty="0">
              <a:solidFill>
                <a:schemeClr val="bg1">
                  <a:lumMod val="50000"/>
                </a:schemeClr>
              </a:solidFill>
              <a:latin typeface="Merriweather Sans" pitchFamily="2" charset="77"/>
            </a:endParaRPr>
          </a:p>
          <a:p>
            <a:pPr marL="0" indent="0">
              <a:buNone/>
            </a:pPr>
            <a:r>
              <a:rPr lang="en-GB" sz="2000" i="1" dirty="0">
                <a:solidFill>
                  <a:schemeClr val="bg1">
                    <a:lumMod val="50000"/>
                  </a:schemeClr>
                </a:solidFill>
                <a:latin typeface="Merriweather Sans" pitchFamily="2" charset="77"/>
              </a:rPr>
              <a:t>“3. Throughout history, lawyers have had a bad reputation. Amongst the wide category of complaints might be nuances, fine points taken which lawyers call distinguishing but the public calls something completely different, long delays which rarely suit anyone but lawyers and high costs including disproportionate costs.</a:t>
            </a:r>
          </a:p>
          <a:p>
            <a:pPr marL="0" indent="0">
              <a:buNone/>
            </a:pPr>
            <a:r>
              <a:rPr lang="en-GB" sz="2000" i="1" dirty="0">
                <a:solidFill>
                  <a:schemeClr val="bg1">
                    <a:lumMod val="50000"/>
                  </a:schemeClr>
                </a:solidFill>
                <a:latin typeface="Merriweather Sans" pitchFamily="2" charset="77"/>
              </a:rPr>
              <a:t> </a:t>
            </a:r>
          </a:p>
          <a:p>
            <a:pPr marL="0" lvl="0" indent="0">
              <a:buNone/>
            </a:pPr>
            <a:endParaRPr lang="en-GB" sz="2000" dirty="0">
              <a:solidFill>
                <a:schemeClr val="bg1">
                  <a:lumMod val="50000"/>
                </a:schemeClr>
              </a:solidFill>
              <a:latin typeface="Merriweather Sans" pitchFamily="2" charset="77"/>
            </a:endParaRPr>
          </a:p>
          <a:p>
            <a:pPr marL="0" lvl="0" indent="0">
              <a:buNone/>
            </a:pPr>
            <a:endParaRPr lang="en-GB" sz="2000" dirty="0">
              <a:solidFill>
                <a:schemeClr val="bg1">
                  <a:lumMod val="50000"/>
                </a:schemeClr>
              </a:solidFill>
              <a:latin typeface="Merriweather Sans" pitchFamily="2" charset="77"/>
            </a:endParaRPr>
          </a:p>
          <a:p>
            <a:pPr lvl="0"/>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223448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9F23D-5D84-07D5-B493-DFD4869F64F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30D981-F582-32C4-9E07-AA9DD0991349}"/>
              </a:ext>
            </a:extLst>
          </p:cNvPr>
          <p:cNvSpPr>
            <a:spLocks noGrp="1"/>
          </p:cNvSpPr>
          <p:nvPr>
            <p:ph type="sldNum" sz="quarter" idx="12"/>
          </p:nvPr>
        </p:nvSpPr>
        <p:spPr/>
        <p:txBody>
          <a:bodyPr/>
          <a:lstStyle/>
          <a:p>
            <a:fld id="{2A1334E1-6B77-4161-B9D5-325260C527F0}" type="slidenum">
              <a:rPr lang="en-GB" smtClean="0"/>
              <a:pPr/>
              <a:t>22</a:t>
            </a:fld>
            <a:endParaRPr lang="en-GB" dirty="0"/>
          </a:p>
        </p:txBody>
      </p:sp>
      <p:sp>
        <p:nvSpPr>
          <p:cNvPr id="6" name="Title 5">
            <a:extLst>
              <a:ext uri="{FF2B5EF4-FFF2-40B4-BE49-F238E27FC236}">
                <a16:creationId xmlns:a16="http://schemas.microsoft.com/office/drawing/2014/main" id="{83B3FD2E-5C11-1C79-15C3-85E6BD115D5A}"/>
              </a:ext>
            </a:extLst>
          </p:cNvPr>
          <p:cNvSpPr>
            <a:spLocks noGrp="1"/>
          </p:cNvSpPr>
          <p:nvPr>
            <p:ph type="title"/>
          </p:nvPr>
        </p:nvSpPr>
        <p:spPr/>
        <p:txBody>
          <a:bodyPr/>
          <a:lstStyle/>
          <a:p>
            <a:r>
              <a:rPr lang="en-US" dirty="0"/>
              <a:t>Preamble  </a:t>
            </a:r>
          </a:p>
        </p:txBody>
      </p:sp>
      <p:sp>
        <p:nvSpPr>
          <p:cNvPr id="7" name="Content Placeholder 6">
            <a:extLst>
              <a:ext uri="{FF2B5EF4-FFF2-40B4-BE49-F238E27FC236}">
                <a16:creationId xmlns:a16="http://schemas.microsoft.com/office/drawing/2014/main" id="{3A5EFA7D-9B0F-CCD5-4572-06ED18B85F40}"/>
              </a:ext>
            </a:extLst>
          </p:cNvPr>
          <p:cNvSpPr>
            <a:spLocks noGrp="1"/>
          </p:cNvSpPr>
          <p:nvPr>
            <p:ph idx="1"/>
          </p:nvPr>
        </p:nvSpPr>
        <p:spPr>
          <a:xfrm>
            <a:off x="720725" y="1741487"/>
            <a:ext cx="7702550" cy="4125913"/>
          </a:xfrm>
        </p:spPr>
        <p:txBody>
          <a:bodyPr/>
          <a:lstStyle/>
          <a:p>
            <a:pPr marL="0" indent="0">
              <a:buNone/>
            </a:pPr>
            <a:r>
              <a:rPr lang="en-GB" sz="2000" i="1" dirty="0">
                <a:solidFill>
                  <a:schemeClr val="bg1">
                    <a:lumMod val="50000"/>
                  </a:schemeClr>
                </a:solidFill>
                <a:latin typeface="Merriweather Sans" pitchFamily="2" charset="77"/>
              </a:rPr>
              <a:t>4. It might be thought that in recent years, with far greater opportunity for bringing bad practices to light and far greater consumer awareness, there would have been wholesale changes. The profession now is very different to when I started decades ago and rightly so. We have far tighter professional rules, far more openness and transparency and far more information about costs.</a:t>
            </a:r>
          </a:p>
          <a:p>
            <a:endParaRPr lang="en-GB" sz="2000" i="1" dirty="0">
              <a:solidFill>
                <a:schemeClr val="bg1">
                  <a:lumMod val="50000"/>
                </a:schemeClr>
              </a:solidFill>
              <a:latin typeface="Merriweather Sans" pitchFamily="2" charset="77"/>
            </a:endParaRPr>
          </a:p>
          <a:p>
            <a:pPr marL="0" indent="0">
              <a:buNone/>
            </a:pPr>
            <a:r>
              <a:rPr lang="en-GB" sz="2000" i="1" dirty="0">
                <a:solidFill>
                  <a:schemeClr val="bg1">
                    <a:lumMod val="50000"/>
                  </a:schemeClr>
                </a:solidFill>
                <a:latin typeface="Merriweather Sans" pitchFamily="2" charset="77"/>
              </a:rPr>
              <a:t>5. So why is it still in England and Wales family law, with which we are concerned, we have a continued saga of cases with disproportionate costs and applications which sadly do little to correct the reputation of these millennia? Countless reported decisions have condemned costs being incurred unnecessarily or inappropriately.</a:t>
            </a:r>
          </a:p>
          <a:p>
            <a:pPr marL="0" lvl="0" indent="0">
              <a:buNone/>
            </a:pPr>
            <a:endParaRPr lang="en-GB" sz="2000" dirty="0">
              <a:solidFill>
                <a:schemeClr val="bg1">
                  <a:lumMod val="50000"/>
                </a:schemeClr>
              </a:solidFill>
              <a:latin typeface="Merriweather Sans" pitchFamily="2" charset="77"/>
            </a:endParaRPr>
          </a:p>
          <a:p>
            <a:pPr marL="0" lvl="0" indent="0">
              <a:buNone/>
            </a:pPr>
            <a:endParaRPr lang="en-GB" sz="2000" dirty="0">
              <a:solidFill>
                <a:schemeClr val="bg1">
                  <a:lumMod val="50000"/>
                </a:schemeClr>
              </a:solidFill>
              <a:latin typeface="Merriweather Sans" pitchFamily="2" charset="77"/>
            </a:endParaRPr>
          </a:p>
          <a:p>
            <a:pPr lvl="0"/>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343275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03614-FB80-21B2-516E-578AB53E958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6CB309-B14A-5C14-1C64-AEBA573E9225}"/>
              </a:ext>
            </a:extLst>
          </p:cNvPr>
          <p:cNvSpPr>
            <a:spLocks noGrp="1"/>
          </p:cNvSpPr>
          <p:nvPr>
            <p:ph type="sldNum" sz="quarter" idx="12"/>
          </p:nvPr>
        </p:nvSpPr>
        <p:spPr/>
        <p:txBody>
          <a:bodyPr/>
          <a:lstStyle/>
          <a:p>
            <a:fld id="{2A1334E1-6B77-4161-B9D5-325260C527F0}" type="slidenum">
              <a:rPr lang="en-GB" smtClean="0"/>
              <a:pPr/>
              <a:t>23</a:t>
            </a:fld>
            <a:endParaRPr lang="en-GB" dirty="0"/>
          </a:p>
        </p:txBody>
      </p:sp>
      <p:sp>
        <p:nvSpPr>
          <p:cNvPr id="6" name="Title 5">
            <a:extLst>
              <a:ext uri="{FF2B5EF4-FFF2-40B4-BE49-F238E27FC236}">
                <a16:creationId xmlns:a16="http://schemas.microsoft.com/office/drawing/2014/main" id="{EC935370-C13B-3F06-C265-56684CC8CFCD}"/>
              </a:ext>
            </a:extLst>
          </p:cNvPr>
          <p:cNvSpPr>
            <a:spLocks noGrp="1"/>
          </p:cNvSpPr>
          <p:nvPr>
            <p:ph type="title"/>
          </p:nvPr>
        </p:nvSpPr>
        <p:spPr/>
        <p:txBody>
          <a:bodyPr/>
          <a:lstStyle/>
          <a:p>
            <a:r>
              <a:rPr lang="en-US" dirty="0"/>
              <a:t>Preamble  </a:t>
            </a:r>
          </a:p>
        </p:txBody>
      </p:sp>
      <p:sp>
        <p:nvSpPr>
          <p:cNvPr id="7" name="Content Placeholder 6">
            <a:extLst>
              <a:ext uri="{FF2B5EF4-FFF2-40B4-BE49-F238E27FC236}">
                <a16:creationId xmlns:a16="http://schemas.microsoft.com/office/drawing/2014/main" id="{A1298234-0EED-C40C-3510-3DF247E7DE22}"/>
              </a:ext>
            </a:extLst>
          </p:cNvPr>
          <p:cNvSpPr>
            <a:spLocks noGrp="1"/>
          </p:cNvSpPr>
          <p:nvPr>
            <p:ph idx="1"/>
          </p:nvPr>
        </p:nvSpPr>
        <p:spPr>
          <a:xfrm>
            <a:off x="720725" y="1741487"/>
            <a:ext cx="7702550" cy="4125913"/>
          </a:xfrm>
        </p:spPr>
        <p:txBody>
          <a:bodyPr/>
          <a:lstStyle/>
          <a:p>
            <a:pPr marL="0" indent="0">
              <a:buNone/>
            </a:pPr>
            <a:r>
              <a:rPr lang="en-GB" sz="2000" i="1" dirty="0">
                <a:solidFill>
                  <a:schemeClr val="bg1">
                    <a:lumMod val="50000"/>
                  </a:schemeClr>
                </a:solidFill>
                <a:latin typeface="Merriweather Sans" pitchFamily="2" charset="77"/>
              </a:rPr>
              <a:t>7. I would like to report that the profession read the article [DDJ Hodson’s article] and there was a wholesale cultural change. Alas not. The excessive costs cases have continued to be reported including this year.</a:t>
            </a:r>
          </a:p>
          <a:p>
            <a:pPr marL="0" lvl="0" indent="0">
              <a:buNone/>
            </a:pPr>
            <a:endParaRPr lang="en-GB" sz="2000" dirty="0">
              <a:solidFill>
                <a:schemeClr val="bg1">
                  <a:lumMod val="50000"/>
                </a:schemeClr>
              </a:solidFill>
              <a:latin typeface="Merriweather Sans" pitchFamily="2" charset="77"/>
            </a:endParaRPr>
          </a:p>
          <a:p>
            <a:pPr marL="0" lvl="0" indent="0">
              <a:buNone/>
            </a:pPr>
            <a:endParaRPr lang="en-GB" sz="2000" dirty="0">
              <a:solidFill>
                <a:schemeClr val="bg1">
                  <a:lumMod val="50000"/>
                </a:schemeClr>
              </a:solidFill>
              <a:latin typeface="Merriweather Sans" pitchFamily="2" charset="77"/>
            </a:endParaRPr>
          </a:p>
          <a:p>
            <a:pPr lvl="0"/>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3392278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D3D94-33D4-B73A-49FA-5B4B4A902B1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6362EE-E4D9-C434-9089-0577D02430A1}"/>
              </a:ext>
            </a:extLst>
          </p:cNvPr>
          <p:cNvSpPr>
            <a:spLocks noGrp="1"/>
          </p:cNvSpPr>
          <p:nvPr>
            <p:ph type="sldNum" sz="quarter" idx="12"/>
          </p:nvPr>
        </p:nvSpPr>
        <p:spPr/>
        <p:txBody>
          <a:bodyPr/>
          <a:lstStyle/>
          <a:p>
            <a:fld id="{2A1334E1-6B77-4161-B9D5-325260C527F0}" type="slidenum">
              <a:rPr lang="en-GB" smtClean="0"/>
              <a:pPr/>
              <a:t>24</a:t>
            </a:fld>
            <a:endParaRPr lang="en-GB" dirty="0"/>
          </a:p>
        </p:txBody>
      </p:sp>
      <p:sp>
        <p:nvSpPr>
          <p:cNvPr id="6" name="Title 5">
            <a:extLst>
              <a:ext uri="{FF2B5EF4-FFF2-40B4-BE49-F238E27FC236}">
                <a16:creationId xmlns:a16="http://schemas.microsoft.com/office/drawing/2014/main" id="{4ACDBEC8-245F-5BE4-DB9A-03A3C4E35397}"/>
              </a:ext>
            </a:extLst>
          </p:cNvPr>
          <p:cNvSpPr>
            <a:spLocks noGrp="1"/>
          </p:cNvSpPr>
          <p:nvPr>
            <p:ph type="title"/>
          </p:nvPr>
        </p:nvSpPr>
        <p:spPr/>
        <p:txBody>
          <a:bodyPr/>
          <a:lstStyle/>
          <a:p>
            <a:r>
              <a:rPr lang="en-US" dirty="0"/>
              <a:t>Background </a:t>
            </a:r>
          </a:p>
        </p:txBody>
      </p:sp>
      <p:sp>
        <p:nvSpPr>
          <p:cNvPr id="7" name="Content Placeholder 6">
            <a:extLst>
              <a:ext uri="{FF2B5EF4-FFF2-40B4-BE49-F238E27FC236}">
                <a16:creationId xmlns:a16="http://schemas.microsoft.com/office/drawing/2014/main" id="{E2465668-8B85-1D71-BB6E-3FD52134BAA2}"/>
              </a:ext>
            </a:extLst>
          </p:cNvPr>
          <p:cNvSpPr>
            <a:spLocks noGrp="1"/>
          </p:cNvSpPr>
          <p:nvPr>
            <p:ph idx="1"/>
          </p:nvPr>
        </p:nvSpPr>
        <p:spPr>
          <a:xfrm>
            <a:off x="720725" y="1741487"/>
            <a:ext cx="7702550" cy="4125913"/>
          </a:xfrm>
        </p:spPr>
        <p:txBody>
          <a:bodyPr/>
          <a:lstStyle/>
          <a:p>
            <a:r>
              <a:rPr lang="en-GB" sz="2000" dirty="0">
                <a:solidFill>
                  <a:schemeClr val="bg1">
                    <a:lumMod val="50000"/>
                  </a:schemeClr>
                </a:solidFill>
                <a:latin typeface="Merriweather Sans" pitchFamily="2" charset="77"/>
              </a:rPr>
              <a:t>Parties married in August 2008 and separated in May 2022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W 40 and H 44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2 children who spend “good time” with each parent</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W works in armed forces with a net income of £38,000 less accommodation costs of £3,000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H earnings less certain- about £39,000 (disputed by W) less housing costs of £20,000 </a:t>
            </a:r>
          </a:p>
          <a:p>
            <a:pPr marL="0" lvl="0" indent="0">
              <a:buNone/>
            </a:pPr>
            <a:endParaRPr lang="en-GB" sz="2000" dirty="0">
              <a:solidFill>
                <a:schemeClr val="bg1">
                  <a:lumMod val="50000"/>
                </a:schemeClr>
              </a:solidFill>
              <a:latin typeface="Merriweather Sans" pitchFamily="2" charset="77"/>
            </a:endParaRPr>
          </a:p>
          <a:p>
            <a:pPr marL="0" lvl="0" indent="0">
              <a:buNone/>
            </a:pPr>
            <a:endParaRPr lang="en-GB" sz="2000" dirty="0">
              <a:solidFill>
                <a:schemeClr val="bg1">
                  <a:lumMod val="50000"/>
                </a:schemeClr>
              </a:solidFill>
              <a:latin typeface="Merriweather Sans" pitchFamily="2" charset="77"/>
            </a:endParaRPr>
          </a:p>
          <a:p>
            <a:pPr lvl="0"/>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3819815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8D54B-77AF-2533-6ED4-ADA070247E0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33FA2B-F94E-E769-5B96-29B39EF8D208}"/>
              </a:ext>
            </a:extLst>
          </p:cNvPr>
          <p:cNvSpPr>
            <a:spLocks noGrp="1"/>
          </p:cNvSpPr>
          <p:nvPr>
            <p:ph type="sldNum" sz="quarter" idx="12"/>
          </p:nvPr>
        </p:nvSpPr>
        <p:spPr/>
        <p:txBody>
          <a:bodyPr/>
          <a:lstStyle/>
          <a:p>
            <a:fld id="{2A1334E1-6B77-4161-B9D5-325260C527F0}" type="slidenum">
              <a:rPr lang="en-GB" smtClean="0"/>
              <a:pPr/>
              <a:t>25</a:t>
            </a:fld>
            <a:endParaRPr lang="en-GB" dirty="0"/>
          </a:p>
        </p:txBody>
      </p:sp>
      <p:sp>
        <p:nvSpPr>
          <p:cNvPr id="6" name="Title 5">
            <a:extLst>
              <a:ext uri="{FF2B5EF4-FFF2-40B4-BE49-F238E27FC236}">
                <a16:creationId xmlns:a16="http://schemas.microsoft.com/office/drawing/2014/main" id="{70F1F6DA-96C8-EA05-9EB4-FB00A7DF87EF}"/>
              </a:ext>
            </a:extLst>
          </p:cNvPr>
          <p:cNvSpPr>
            <a:spLocks noGrp="1"/>
          </p:cNvSpPr>
          <p:nvPr>
            <p:ph type="title"/>
          </p:nvPr>
        </p:nvSpPr>
        <p:spPr/>
        <p:txBody>
          <a:bodyPr/>
          <a:lstStyle/>
          <a:p>
            <a:r>
              <a:rPr lang="en-US" dirty="0"/>
              <a:t>Background </a:t>
            </a:r>
          </a:p>
        </p:txBody>
      </p:sp>
      <p:sp>
        <p:nvSpPr>
          <p:cNvPr id="7" name="Content Placeholder 6">
            <a:extLst>
              <a:ext uri="{FF2B5EF4-FFF2-40B4-BE49-F238E27FC236}">
                <a16:creationId xmlns:a16="http://schemas.microsoft.com/office/drawing/2014/main" id="{0A4518A8-4FC9-EF96-A7FA-1E13FA90103D}"/>
              </a:ext>
            </a:extLst>
          </p:cNvPr>
          <p:cNvSpPr>
            <a:spLocks noGrp="1"/>
          </p:cNvSpPr>
          <p:nvPr>
            <p:ph idx="1"/>
          </p:nvPr>
        </p:nvSpPr>
        <p:spPr>
          <a:xfrm>
            <a:off x="720725" y="1741487"/>
            <a:ext cx="7702550" cy="4125913"/>
          </a:xfrm>
        </p:spPr>
        <p:txBody>
          <a:bodyPr/>
          <a:lstStyle/>
          <a:p>
            <a:r>
              <a:rPr lang="en-GB" sz="2000" dirty="0">
                <a:solidFill>
                  <a:schemeClr val="bg1">
                    <a:lumMod val="50000"/>
                  </a:schemeClr>
                </a:solidFill>
                <a:latin typeface="Merriweather Sans" pitchFamily="2" charset="77"/>
              </a:rPr>
              <a:t>Form A issued in January 2024</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First Appointment in June 2024 and FDR in December 2024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Final hearing with t/e 3 days listed in July 2025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W’s application for MPS issued in March 2025 seeking £500 per month </a:t>
            </a:r>
          </a:p>
          <a:p>
            <a:pPr marL="0" lvl="0" indent="0">
              <a:buNone/>
            </a:pPr>
            <a:endParaRPr lang="en-GB" sz="2000" dirty="0">
              <a:solidFill>
                <a:schemeClr val="bg1">
                  <a:lumMod val="50000"/>
                </a:schemeClr>
              </a:solidFill>
              <a:latin typeface="Merriweather Sans" pitchFamily="2" charset="77"/>
            </a:endParaRPr>
          </a:p>
          <a:p>
            <a:pPr marL="0" lvl="0" indent="0">
              <a:buNone/>
            </a:pPr>
            <a:endParaRPr lang="en-GB" sz="2000" dirty="0">
              <a:solidFill>
                <a:schemeClr val="bg1">
                  <a:lumMod val="50000"/>
                </a:schemeClr>
              </a:solidFill>
              <a:latin typeface="Merriweather Sans" pitchFamily="2" charset="77"/>
            </a:endParaRPr>
          </a:p>
          <a:p>
            <a:pPr lvl="0"/>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1828661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F6B7-9B65-9E62-5547-4EF76940C91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5E1F3BB-4448-A295-9F2C-E477198F0629}"/>
              </a:ext>
            </a:extLst>
          </p:cNvPr>
          <p:cNvSpPr>
            <a:spLocks noGrp="1"/>
          </p:cNvSpPr>
          <p:nvPr>
            <p:ph type="sldNum" sz="quarter" idx="12"/>
          </p:nvPr>
        </p:nvSpPr>
        <p:spPr/>
        <p:txBody>
          <a:bodyPr/>
          <a:lstStyle/>
          <a:p>
            <a:fld id="{2A1334E1-6B77-4161-B9D5-325260C527F0}" type="slidenum">
              <a:rPr lang="en-GB" smtClean="0"/>
              <a:pPr/>
              <a:t>26</a:t>
            </a:fld>
            <a:endParaRPr lang="en-GB" dirty="0"/>
          </a:p>
        </p:txBody>
      </p:sp>
      <p:sp>
        <p:nvSpPr>
          <p:cNvPr id="6" name="Title 5">
            <a:extLst>
              <a:ext uri="{FF2B5EF4-FFF2-40B4-BE49-F238E27FC236}">
                <a16:creationId xmlns:a16="http://schemas.microsoft.com/office/drawing/2014/main" id="{34A395F3-2997-3A64-EC6A-34F21D96E800}"/>
              </a:ext>
            </a:extLst>
          </p:cNvPr>
          <p:cNvSpPr>
            <a:spLocks noGrp="1"/>
          </p:cNvSpPr>
          <p:nvPr>
            <p:ph type="title"/>
          </p:nvPr>
        </p:nvSpPr>
        <p:spPr/>
        <p:txBody>
          <a:bodyPr/>
          <a:lstStyle/>
          <a:p>
            <a:r>
              <a:rPr lang="en-US" dirty="0"/>
              <a:t>Costs  </a:t>
            </a:r>
          </a:p>
        </p:txBody>
      </p:sp>
      <p:sp>
        <p:nvSpPr>
          <p:cNvPr id="7" name="Content Placeholder 6">
            <a:extLst>
              <a:ext uri="{FF2B5EF4-FFF2-40B4-BE49-F238E27FC236}">
                <a16:creationId xmlns:a16="http://schemas.microsoft.com/office/drawing/2014/main" id="{6B761F40-4870-49EC-6409-2EFC713B59C9}"/>
              </a:ext>
            </a:extLst>
          </p:cNvPr>
          <p:cNvSpPr>
            <a:spLocks noGrp="1"/>
          </p:cNvSpPr>
          <p:nvPr>
            <p:ph idx="1"/>
          </p:nvPr>
        </p:nvSpPr>
        <p:spPr>
          <a:xfrm>
            <a:off x="720725" y="1741487"/>
            <a:ext cx="7702550" cy="4125913"/>
          </a:xfrm>
        </p:spPr>
        <p:txBody>
          <a:bodyPr/>
          <a:lstStyle/>
          <a:p>
            <a:pPr marL="0" indent="0">
              <a:buNone/>
            </a:pPr>
            <a:r>
              <a:rPr lang="en-GB" sz="2000" dirty="0">
                <a:solidFill>
                  <a:schemeClr val="bg1">
                    <a:lumMod val="50000"/>
                  </a:schemeClr>
                </a:solidFill>
                <a:latin typeface="Merriweather Sans" pitchFamily="2" charset="77"/>
              </a:rPr>
              <a:t>Big issue was costs:</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At FDR W= £43,000 and anticipated £22,000 to final hearing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H spent £18,000 to FDR and anticipated £12,000 to final hearing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For MPS application (worth £1,500) W spent further £8,716 and H spent £4,170</a:t>
            </a:r>
          </a:p>
          <a:p>
            <a:pPr marL="0" lvl="0" indent="0">
              <a:buNone/>
            </a:pPr>
            <a:endParaRPr lang="en-GB" sz="2000" dirty="0">
              <a:solidFill>
                <a:schemeClr val="bg1">
                  <a:lumMod val="50000"/>
                </a:schemeClr>
              </a:solidFill>
              <a:latin typeface="Merriweather Sans" pitchFamily="2" charset="77"/>
            </a:endParaRPr>
          </a:p>
          <a:p>
            <a:pPr marL="0" lvl="0" indent="0">
              <a:buNone/>
            </a:pPr>
            <a:endParaRPr lang="en-GB" sz="2000" dirty="0">
              <a:solidFill>
                <a:schemeClr val="bg1">
                  <a:lumMod val="50000"/>
                </a:schemeClr>
              </a:solidFill>
              <a:latin typeface="Merriweather Sans" pitchFamily="2" charset="77"/>
            </a:endParaRPr>
          </a:p>
          <a:p>
            <a:pPr lvl="0"/>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744687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D3E9C-0E17-06FA-3968-DF765FE685F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1714984-0875-6CEA-1241-20CB3B768B81}"/>
              </a:ext>
            </a:extLst>
          </p:cNvPr>
          <p:cNvSpPr>
            <a:spLocks noGrp="1"/>
          </p:cNvSpPr>
          <p:nvPr>
            <p:ph type="sldNum" sz="quarter" idx="12"/>
          </p:nvPr>
        </p:nvSpPr>
        <p:spPr/>
        <p:txBody>
          <a:bodyPr/>
          <a:lstStyle/>
          <a:p>
            <a:fld id="{2A1334E1-6B77-4161-B9D5-325260C527F0}" type="slidenum">
              <a:rPr lang="en-GB" smtClean="0"/>
              <a:pPr/>
              <a:t>27</a:t>
            </a:fld>
            <a:endParaRPr lang="en-GB" dirty="0"/>
          </a:p>
        </p:txBody>
      </p:sp>
      <p:sp>
        <p:nvSpPr>
          <p:cNvPr id="6" name="Title 5">
            <a:extLst>
              <a:ext uri="{FF2B5EF4-FFF2-40B4-BE49-F238E27FC236}">
                <a16:creationId xmlns:a16="http://schemas.microsoft.com/office/drawing/2014/main" id="{E83DDA98-9543-7485-8116-752211324759}"/>
              </a:ext>
            </a:extLst>
          </p:cNvPr>
          <p:cNvSpPr>
            <a:spLocks noGrp="1"/>
          </p:cNvSpPr>
          <p:nvPr>
            <p:ph type="title"/>
          </p:nvPr>
        </p:nvSpPr>
        <p:spPr/>
        <p:txBody>
          <a:bodyPr/>
          <a:lstStyle/>
          <a:p>
            <a:r>
              <a:rPr lang="en-US" dirty="0"/>
              <a:t>Discussion and Judgment </a:t>
            </a:r>
          </a:p>
        </p:txBody>
      </p:sp>
      <p:sp>
        <p:nvSpPr>
          <p:cNvPr id="7" name="Content Placeholder 6">
            <a:extLst>
              <a:ext uri="{FF2B5EF4-FFF2-40B4-BE49-F238E27FC236}">
                <a16:creationId xmlns:a16="http://schemas.microsoft.com/office/drawing/2014/main" id="{499E11FD-1EE6-05A5-B18C-666BD8A5543C}"/>
              </a:ext>
            </a:extLst>
          </p:cNvPr>
          <p:cNvSpPr>
            <a:spLocks noGrp="1"/>
          </p:cNvSpPr>
          <p:nvPr>
            <p:ph idx="1"/>
          </p:nvPr>
        </p:nvSpPr>
        <p:spPr>
          <a:xfrm>
            <a:off x="720725" y="1741487"/>
            <a:ext cx="7702550" cy="4125913"/>
          </a:xfrm>
        </p:spPr>
        <p:txBody>
          <a:bodyPr/>
          <a:lstStyle/>
          <a:p>
            <a:pPr marL="0" indent="0">
              <a:buNone/>
            </a:pPr>
            <a:r>
              <a:rPr lang="en-GB" sz="2000" dirty="0">
                <a:solidFill>
                  <a:schemeClr val="bg1">
                    <a:lumMod val="50000"/>
                  </a:schemeClr>
                </a:solidFill>
                <a:latin typeface="Merriweather Sans" pitchFamily="2" charset="77"/>
              </a:rPr>
              <a:t>W made a number of fact-specific arguments: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She </a:t>
            </a:r>
            <a:r>
              <a:rPr lang="en-GB" sz="2000" i="1" dirty="0">
                <a:solidFill>
                  <a:schemeClr val="bg1">
                    <a:lumMod val="50000"/>
                  </a:schemeClr>
                </a:solidFill>
                <a:latin typeface="Merriweather Sans" pitchFamily="2" charset="77"/>
              </a:rPr>
              <a:t>could</a:t>
            </a:r>
            <a:r>
              <a:rPr lang="en-GB" sz="2000" dirty="0">
                <a:solidFill>
                  <a:schemeClr val="bg1">
                    <a:lumMod val="50000"/>
                  </a:schemeClr>
                </a:solidFill>
                <a:latin typeface="Merriweather Sans" pitchFamily="2" charset="77"/>
              </a:rPr>
              <a:t> lose her army accommodation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She argued H’s disclosure was deficient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She argued that the final hearing </a:t>
            </a:r>
            <a:r>
              <a:rPr lang="en-GB" sz="2000" i="1" dirty="0">
                <a:solidFill>
                  <a:schemeClr val="bg1">
                    <a:lumMod val="50000"/>
                  </a:schemeClr>
                </a:solidFill>
                <a:latin typeface="Merriweather Sans" pitchFamily="2" charset="77"/>
              </a:rPr>
              <a:t>may </a:t>
            </a:r>
            <a:r>
              <a:rPr lang="en-GB" sz="2000" dirty="0">
                <a:solidFill>
                  <a:schemeClr val="bg1">
                    <a:lumMod val="50000"/>
                  </a:schemeClr>
                </a:solidFill>
                <a:latin typeface="Merriweather Sans" pitchFamily="2" charset="77"/>
              </a:rPr>
              <a:t>not go ahead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Her costs were being paid by her parents </a:t>
            </a:r>
          </a:p>
          <a:p>
            <a:pPr marL="0" indent="0">
              <a:buClr>
                <a:srgbClr val="94B8D7"/>
              </a:buClr>
              <a:buNone/>
            </a:pPr>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92638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5A17-FDC6-CF76-D021-FB4AC487D90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A76A2D-BA9D-D887-3535-72FA0B5B9D6F}"/>
              </a:ext>
            </a:extLst>
          </p:cNvPr>
          <p:cNvSpPr>
            <a:spLocks noGrp="1"/>
          </p:cNvSpPr>
          <p:nvPr>
            <p:ph type="sldNum" sz="quarter" idx="12"/>
          </p:nvPr>
        </p:nvSpPr>
        <p:spPr/>
        <p:txBody>
          <a:bodyPr/>
          <a:lstStyle/>
          <a:p>
            <a:fld id="{2A1334E1-6B77-4161-B9D5-325260C527F0}" type="slidenum">
              <a:rPr lang="en-GB" smtClean="0"/>
              <a:pPr/>
              <a:t>28</a:t>
            </a:fld>
            <a:endParaRPr lang="en-GB" dirty="0"/>
          </a:p>
        </p:txBody>
      </p:sp>
      <p:sp>
        <p:nvSpPr>
          <p:cNvPr id="6" name="Title 5">
            <a:extLst>
              <a:ext uri="{FF2B5EF4-FFF2-40B4-BE49-F238E27FC236}">
                <a16:creationId xmlns:a16="http://schemas.microsoft.com/office/drawing/2014/main" id="{940D54DC-FD0F-D6E6-A5C8-BF48F1E543CF}"/>
              </a:ext>
            </a:extLst>
          </p:cNvPr>
          <p:cNvSpPr>
            <a:spLocks noGrp="1"/>
          </p:cNvSpPr>
          <p:nvPr>
            <p:ph type="title"/>
          </p:nvPr>
        </p:nvSpPr>
        <p:spPr/>
        <p:txBody>
          <a:bodyPr/>
          <a:lstStyle/>
          <a:p>
            <a:r>
              <a:rPr lang="en-US" dirty="0"/>
              <a:t>Discussion and Judgment </a:t>
            </a:r>
          </a:p>
        </p:txBody>
      </p:sp>
      <p:sp>
        <p:nvSpPr>
          <p:cNvPr id="7" name="Content Placeholder 6">
            <a:extLst>
              <a:ext uri="{FF2B5EF4-FFF2-40B4-BE49-F238E27FC236}">
                <a16:creationId xmlns:a16="http://schemas.microsoft.com/office/drawing/2014/main" id="{CB49C9D9-61B3-0CC9-0A44-3BD925F6CAD3}"/>
              </a:ext>
            </a:extLst>
          </p:cNvPr>
          <p:cNvSpPr>
            <a:spLocks noGrp="1"/>
          </p:cNvSpPr>
          <p:nvPr>
            <p:ph idx="1"/>
          </p:nvPr>
        </p:nvSpPr>
        <p:spPr>
          <a:xfrm>
            <a:off x="720725" y="1741487"/>
            <a:ext cx="7702550" cy="4125913"/>
          </a:xfrm>
        </p:spPr>
        <p:txBody>
          <a:bodyPr/>
          <a:lstStyle/>
          <a:p>
            <a:pPr marL="0" indent="0">
              <a:buNone/>
            </a:pPr>
            <a:r>
              <a:rPr lang="en-GB" sz="2000" dirty="0">
                <a:solidFill>
                  <a:schemeClr val="bg1">
                    <a:lumMod val="50000"/>
                  </a:schemeClr>
                </a:solidFill>
                <a:latin typeface="Merriweather Sans" pitchFamily="2" charset="77"/>
              </a:rPr>
              <a:t>Judge refused the MPS application:</a:t>
            </a:r>
          </a:p>
          <a:p>
            <a:endParaRPr lang="en-GB" sz="2000" dirty="0">
              <a:solidFill>
                <a:schemeClr val="bg1">
                  <a:lumMod val="50000"/>
                </a:schemeClr>
              </a:solidFill>
              <a:latin typeface="Merriweather Sans" pitchFamily="2" charset="77"/>
              <a:cs typeface="Merriweather Sans Light"/>
            </a:endParaRPr>
          </a:p>
          <a:p>
            <a:pPr marL="0" indent="0">
              <a:buNone/>
            </a:pPr>
            <a:r>
              <a:rPr lang="en-GB" sz="2000" i="1" dirty="0">
                <a:solidFill>
                  <a:schemeClr val="bg1">
                    <a:lumMod val="50000"/>
                  </a:schemeClr>
                </a:solidFill>
                <a:latin typeface="Merriweather Sans" pitchFamily="2" charset="77"/>
              </a:rPr>
              <a:t>28. Nothing at the hearing or in the statement of the applicant wife persuades me that this is a suitable case for interim support at this very late stage, for the court resources that have been needed and in any event in the context of the exceptionally disproportionate costs that have been incurred in getting to this point.</a:t>
            </a:r>
            <a:endParaRPr lang="en-GB" sz="2000" dirty="0">
              <a:solidFill>
                <a:schemeClr val="bg1">
                  <a:lumMod val="50000"/>
                </a:schemeClr>
              </a:solidFill>
              <a:latin typeface="Merriweather Sans" pitchFamily="2" charset="77"/>
            </a:endParaRPr>
          </a:p>
          <a:p>
            <a:pPr marL="0" indent="0">
              <a:buNone/>
            </a:pPr>
            <a:r>
              <a:rPr lang="en-GB" sz="2000" i="1" dirty="0">
                <a:solidFill>
                  <a:schemeClr val="bg1">
                    <a:lumMod val="50000"/>
                  </a:schemeClr>
                </a:solidFill>
                <a:latin typeface="Merriweather Sans" pitchFamily="2" charset="77"/>
              </a:rPr>
              <a:t> </a:t>
            </a:r>
            <a:endParaRPr lang="en-GB" sz="2000" dirty="0">
              <a:solidFill>
                <a:schemeClr val="bg1">
                  <a:lumMod val="50000"/>
                </a:schemeClr>
              </a:solidFill>
              <a:latin typeface="Merriweather Sans" pitchFamily="2" charset="77"/>
            </a:endParaRPr>
          </a:p>
          <a:p>
            <a:pPr marL="0" indent="0">
              <a:buNone/>
            </a:pPr>
            <a:r>
              <a:rPr lang="en-GB" sz="2000" i="1" dirty="0">
                <a:solidFill>
                  <a:schemeClr val="bg1">
                    <a:lumMod val="50000"/>
                  </a:schemeClr>
                </a:solidFill>
                <a:latin typeface="Merriweather Sans" pitchFamily="2" charset="77"/>
              </a:rPr>
              <a:t>29. I have no hesitation in dismissing this application. Any such application contemplated by the wife and her advisers should have been made, if merits permitted, far earlier in the case or, if not previously justified or appropriate, immediately after the FDR but then on a cost proportionate basis for the application. </a:t>
            </a:r>
            <a:endParaRPr lang="en-US" sz="2000" dirty="0">
              <a:solidFill>
                <a:schemeClr val="bg1">
                  <a:lumMod val="50000"/>
                </a:schemeClr>
              </a:solidFill>
              <a:latin typeface="Merriweather Sans" pitchFamily="2" charset="77"/>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107097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2821E-CC42-7179-D737-F9C5DC25A0B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6FB79D-B80E-AE73-5611-897819AE1CA4}"/>
              </a:ext>
            </a:extLst>
          </p:cNvPr>
          <p:cNvSpPr>
            <a:spLocks noGrp="1"/>
          </p:cNvSpPr>
          <p:nvPr>
            <p:ph type="sldNum" sz="quarter" idx="12"/>
          </p:nvPr>
        </p:nvSpPr>
        <p:spPr/>
        <p:txBody>
          <a:bodyPr/>
          <a:lstStyle/>
          <a:p>
            <a:fld id="{2A1334E1-6B77-4161-B9D5-325260C527F0}" type="slidenum">
              <a:rPr lang="en-GB" smtClean="0"/>
              <a:pPr/>
              <a:t>29</a:t>
            </a:fld>
            <a:endParaRPr lang="en-GB" dirty="0"/>
          </a:p>
        </p:txBody>
      </p:sp>
      <p:sp>
        <p:nvSpPr>
          <p:cNvPr id="6" name="Title 5">
            <a:extLst>
              <a:ext uri="{FF2B5EF4-FFF2-40B4-BE49-F238E27FC236}">
                <a16:creationId xmlns:a16="http://schemas.microsoft.com/office/drawing/2014/main" id="{F97A217B-1529-2BD1-608D-2AA6F21DF578}"/>
              </a:ext>
            </a:extLst>
          </p:cNvPr>
          <p:cNvSpPr>
            <a:spLocks noGrp="1"/>
          </p:cNvSpPr>
          <p:nvPr>
            <p:ph type="title"/>
          </p:nvPr>
        </p:nvSpPr>
        <p:spPr/>
        <p:txBody>
          <a:bodyPr/>
          <a:lstStyle/>
          <a:p>
            <a:r>
              <a:rPr lang="en-US" dirty="0"/>
              <a:t>Discussion and Judgment </a:t>
            </a:r>
          </a:p>
        </p:txBody>
      </p:sp>
      <p:sp>
        <p:nvSpPr>
          <p:cNvPr id="7" name="Content Placeholder 6">
            <a:extLst>
              <a:ext uri="{FF2B5EF4-FFF2-40B4-BE49-F238E27FC236}">
                <a16:creationId xmlns:a16="http://schemas.microsoft.com/office/drawing/2014/main" id="{BC73FC5A-DF70-F9EC-E732-9A10741FE11A}"/>
              </a:ext>
            </a:extLst>
          </p:cNvPr>
          <p:cNvSpPr>
            <a:spLocks noGrp="1"/>
          </p:cNvSpPr>
          <p:nvPr>
            <p:ph idx="1"/>
          </p:nvPr>
        </p:nvSpPr>
        <p:spPr>
          <a:xfrm>
            <a:off x="720725" y="1741487"/>
            <a:ext cx="7702550" cy="4125913"/>
          </a:xfrm>
        </p:spPr>
        <p:txBody>
          <a:bodyPr/>
          <a:lstStyle/>
          <a:p>
            <a:pPr marL="0" indent="0">
              <a:buClr>
                <a:srgbClr val="94B8D7"/>
              </a:buClr>
              <a:buNone/>
            </a:pPr>
            <a:r>
              <a:rPr lang="en-GB" sz="2000" i="1" dirty="0">
                <a:solidFill>
                  <a:schemeClr val="bg1">
                    <a:lumMod val="50000"/>
                  </a:schemeClr>
                </a:solidFill>
                <a:latin typeface="Merriweather Sans" pitchFamily="2" charset="77"/>
              </a:rPr>
              <a:t>[…]This family court will not entertain such cost disproportionate applications and thoroughly criticises this approach. It has done only ill for the reputation of the family courts and family lawyers.</a:t>
            </a:r>
            <a:endParaRPr lang="en-GB" sz="2000" dirty="0">
              <a:solidFill>
                <a:schemeClr val="bg1">
                  <a:lumMod val="50000"/>
                </a:schemeClr>
              </a:solidFill>
              <a:latin typeface="Merriweather Sans" pitchFamily="2" charset="77"/>
            </a:endParaRPr>
          </a:p>
          <a:p>
            <a:pPr marL="0" indent="0">
              <a:buClr>
                <a:srgbClr val="94B8D7"/>
              </a:buClr>
              <a:buNone/>
            </a:pPr>
            <a:endParaRPr lang="en-US" sz="2000" dirty="0">
              <a:solidFill>
                <a:srgbClr val="5F6971"/>
              </a:solidFill>
              <a:latin typeface="Merriweather Sans Light"/>
              <a:cs typeface="Merriweather Sans Light"/>
            </a:endParaRPr>
          </a:p>
          <a:p>
            <a:pPr marL="0" indent="0">
              <a:buClr>
                <a:srgbClr val="94B8D7"/>
              </a:buClr>
              <a:buNone/>
            </a:pPr>
            <a:r>
              <a:rPr lang="en-US" sz="2000" dirty="0">
                <a:solidFill>
                  <a:srgbClr val="5F6971"/>
                </a:solidFill>
                <a:latin typeface="Merriweather Sans Light"/>
                <a:cs typeface="Merriweather Sans Light"/>
              </a:rPr>
              <a:t>Judge was equally concerned that the parties and lawyers were not looking at creative solutions- i.e. releasing £2,000 to each side from the £700,000 being held by solicitors from the FMH proceeds </a:t>
            </a: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92410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19F6FF-D718-4989-9799-5B863F42DC85}"/>
              </a:ext>
            </a:extLst>
          </p:cNvPr>
          <p:cNvSpPr>
            <a:spLocks noGrp="1"/>
          </p:cNvSpPr>
          <p:nvPr>
            <p:ph type="sldNum" sz="quarter" idx="12"/>
          </p:nvPr>
        </p:nvSpPr>
        <p:spPr/>
        <p:txBody>
          <a:bodyPr/>
          <a:lstStyle/>
          <a:p>
            <a:fld id="{2A1334E1-6B77-4161-B9D5-325260C527F0}" type="slidenum">
              <a:rPr lang="en-GB" smtClean="0"/>
              <a:pPr/>
              <a:t>3</a:t>
            </a:fld>
            <a:endParaRPr lang="en-GB" dirty="0"/>
          </a:p>
        </p:txBody>
      </p:sp>
      <p:sp>
        <p:nvSpPr>
          <p:cNvPr id="6" name="Title 5">
            <a:extLst>
              <a:ext uri="{FF2B5EF4-FFF2-40B4-BE49-F238E27FC236}">
                <a16:creationId xmlns:a16="http://schemas.microsoft.com/office/drawing/2014/main" id="{C96CC5A0-6A7A-1787-E003-A9DA08E81361}"/>
              </a:ext>
            </a:extLst>
          </p:cNvPr>
          <p:cNvSpPr>
            <a:spLocks noGrp="1"/>
          </p:cNvSpPr>
          <p:nvPr>
            <p:ph type="title"/>
          </p:nvPr>
        </p:nvSpPr>
        <p:spPr/>
        <p:txBody>
          <a:bodyPr/>
          <a:lstStyle/>
          <a:p>
            <a:r>
              <a:rPr lang="en-US" dirty="0"/>
              <a:t>Facts </a:t>
            </a:r>
          </a:p>
        </p:txBody>
      </p:sp>
      <p:sp>
        <p:nvSpPr>
          <p:cNvPr id="7" name="Content Placeholder 6">
            <a:extLst>
              <a:ext uri="{FF2B5EF4-FFF2-40B4-BE49-F238E27FC236}">
                <a16:creationId xmlns:a16="http://schemas.microsoft.com/office/drawing/2014/main" id="{4A4A8342-04FE-EF82-7F1F-1435C55C25F0}"/>
              </a:ext>
            </a:extLst>
          </p:cNvPr>
          <p:cNvSpPr>
            <a:spLocks noGrp="1"/>
          </p:cNvSpPr>
          <p:nvPr>
            <p:ph idx="1"/>
          </p:nvPr>
        </p:nvSpPr>
        <p:spPr>
          <a:xfrm>
            <a:off x="720725" y="2000250"/>
            <a:ext cx="7702550" cy="4125913"/>
          </a:xfrm>
        </p:spPr>
        <p:txBody>
          <a:bodyPr/>
          <a:lstStyle/>
          <a:p>
            <a:pPr>
              <a:buClr>
                <a:srgbClr val="94B8D7"/>
              </a:buClr>
            </a:pPr>
            <a:r>
              <a:rPr lang="en-US" sz="2000" dirty="0">
                <a:solidFill>
                  <a:schemeClr val="bg1">
                    <a:lumMod val="50000"/>
                  </a:schemeClr>
                </a:solidFill>
                <a:latin typeface="Merriweather Sans Light"/>
                <a:cs typeface="Merriweather Sans Light"/>
              </a:rPr>
              <a:t>HHJ Simmonds- National Divorce Lead </a:t>
            </a:r>
          </a:p>
          <a:p>
            <a:pPr>
              <a:buClr>
                <a:srgbClr val="94B8D7"/>
              </a:buClr>
            </a:pPr>
            <a:endParaRPr lang="en-US" sz="2000" dirty="0">
              <a:solidFill>
                <a:schemeClr val="bg1">
                  <a:lumMod val="50000"/>
                </a:schemeClr>
              </a:solidFill>
              <a:latin typeface="Merriweather Sans Light"/>
              <a:cs typeface="Merriweather Sans Light"/>
            </a:endParaRPr>
          </a:p>
          <a:p>
            <a:pPr>
              <a:buClr>
                <a:srgbClr val="94B8D7"/>
              </a:buClr>
            </a:pPr>
            <a:r>
              <a:rPr lang="en-US" sz="2000" dirty="0">
                <a:solidFill>
                  <a:schemeClr val="bg1">
                    <a:lumMod val="50000"/>
                  </a:schemeClr>
                </a:solidFill>
                <a:latin typeface="Merriweather Sans Light"/>
                <a:cs typeface="Merriweather Sans Light"/>
              </a:rPr>
              <a:t>Married June 2011</a:t>
            </a:r>
          </a:p>
          <a:p>
            <a:pPr>
              <a:buClr>
                <a:srgbClr val="94B8D7"/>
              </a:buClr>
            </a:pPr>
            <a:endParaRPr lang="en-US" sz="2000" dirty="0">
              <a:solidFill>
                <a:schemeClr val="bg1">
                  <a:lumMod val="50000"/>
                </a:schemeClr>
              </a:solidFill>
              <a:latin typeface="Merriweather Sans Light"/>
              <a:cs typeface="Merriweather Sans Light"/>
            </a:endParaRPr>
          </a:p>
          <a:p>
            <a:pPr>
              <a:buClr>
                <a:srgbClr val="94B8D7"/>
              </a:buClr>
            </a:pPr>
            <a:r>
              <a:rPr lang="en-US" sz="2000" dirty="0">
                <a:solidFill>
                  <a:schemeClr val="bg1">
                    <a:lumMod val="50000"/>
                  </a:schemeClr>
                </a:solidFill>
                <a:latin typeface="Merriweather Sans Light"/>
                <a:cs typeface="Merriweather Sans Light"/>
              </a:rPr>
              <a:t>Broken down by 2022- 11 years in length </a:t>
            </a:r>
          </a:p>
          <a:p>
            <a:pPr>
              <a:buClr>
                <a:srgbClr val="94B8D7"/>
              </a:buClr>
            </a:pPr>
            <a:endParaRPr lang="en-US" sz="2000" dirty="0">
              <a:solidFill>
                <a:schemeClr val="bg1">
                  <a:lumMod val="50000"/>
                </a:schemeClr>
              </a:solidFill>
              <a:latin typeface="Merriweather Sans Light"/>
              <a:cs typeface="Merriweather Sans Light"/>
            </a:endParaRPr>
          </a:p>
          <a:p>
            <a:pPr>
              <a:buClr>
                <a:srgbClr val="94B8D7"/>
              </a:buClr>
            </a:pPr>
            <a:r>
              <a:rPr lang="en-US" sz="2000" dirty="0">
                <a:solidFill>
                  <a:schemeClr val="bg1">
                    <a:lumMod val="50000"/>
                  </a:schemeClr>
                </a:solidFill>
                <a:latin typeface="Merriweather Sans Light"/>
                <a:cs typeface="Merriweather Sans Light"/>
              </a:rPr>
              <a:t>Application for divorce on 12</a:t>
            </a:r>
            <a:r>
              <a:rPr lang="en-US" sz="2000" baseline="30000" dirty="0">
                <a:solidFill>
                  <a:schemeClr val="bg1">
                    <a:lumMod val="50000"/>
                  </a:schemeClr>
                </a:solidFill>
                <a:latin typeface="Merriweather Sans Light"/>
                <a:cs typeface="Merriweather Sans Light"/>
              </a:rPr>
              <a:t>th</a:t>
            </a:r>
            <a:r>
              <a:rPr lang="en-US" sz="2000" dirty="0">
                <a:solidFill>
                  <a:schemeClr val="bg1">
                    <a:lumMod val="50000"/>
                  </a:schemeClr>
                </a:solidFill>
                <a:latin typeface="Merriweather Sans Light"/>
                <a:cs typeface="Merriweather Sans Light"/>
              </a:rPr>
              <a:t> May 2022, Conditional Order on  27</a:t>
            </a:r>
            <a:r>
              <a:rPr lang="en-US" sz="2000" baseline="30000" dirty="0">
                <a:solidFill>
                  <a:schemeClr val="bg1">
                    <a:lumMod val="50000"/>
                  </a:schemeClr>
                </a:solidFill>
                <a:latin typeface="Merriweather Sans Light"/>
                <a:cs typeface="Merriweather Sans Light"/>
              </a:rPr>
              <a:t>th</a:t>
            </a:r>
            <a:r>
              <a:rPr lang="en-US" sz="2000" dirty="0">
                <a:solidFill>
                  <a:schemeClr val="bg1">
                    <a:lumMod val="50000"/>
                  </a:schemeClr>
                </a:solidFill>
                <a:latin typeface="Merriweather Sans Light"/>
                <a:cs typeface="Merriweather Sans Light"/>
              </a:rPr>
              <a:t> October 2022 </a:t>
            </a:r>
          </a:p>
          <a:p>
            <a:pPr>
              <a:buClr>
                <a:srgbClr val="94B8D7"/>
              </a:buClr>
            </a:pPr>
            <a:endParaRPr lang="en-US" sz="2000" dirty="0">
              <a:solidFill>
                <a:schemeClr val="bg1">
                  <a:lumMod val="50000"/>
                </a:schemeClr>
              </a:solidFill>
              <a:latin typeface="Merriweather Sans Light"/>
              <a:cs typeface="Merriweather Sans Light"/>
            </a:endParaRPr>
          </a:p>
          <a:p>
            <a:pPr>
              <a:buClr>
                <a:srgbClr val="94B8D7"/>
              </a:buClr>
            </a:pPr>
            <a:r>
              <a:rPr lang="en-US" sz="2000" dirty="0">
                <a:solidFill>
                  <a:schemeClr val="bg1">
                    <a:lumMod val="50000"/>
                  </a:schemeClr>
                </a:solidFill>
                <a:latin typeface="Merriweather Sans Light"/>
                <a:cs typeface="Merriweather Sans Light"/>
              </a:rPr>
              <a:t>Parties reconciled for 15 months between March 2023 and June 2024 </a:t>
            </a: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1969660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DCF59-FD1B-1518-E02C-C95C52E7BE0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FB26F88-4AF8-5972-6E04-941DFD04497D}"/>
              </a:ext>
            </a:extLst>
          </p:cNvPr>
          <p:cNvSpPr>
            <a:spLocks noGrp="1"/>
          </p:cNvSpPr>
          <p:nvPr>
            <p:ph type="sldNum" sz="quarter" idx="12"/>
          </p:nvPr>
        </p:nvSpPr>
        <p:spPr/>
        <p:txBody>
          <a:bodyPr/>
          <a:lstStyle/>
          <a:p>
            <a:fld id="{2A1334E1-6B77-4161-B9D5-325260C527F0}" type="slidenum">
              <a:rPr lang="en-GB" smtClean="0"/>
              <a:pPr/>
              <a:t>30</a:t>
            </a:fld>
            <a:endParaRPr lang="en-GB" dirty="0"/>
          </a:p>
        </p:txBody>
      </p:sp>
      <p:sp>
        <p:nvSpPr>
          <p:cNvPr id="6" name="Title 5">
            <a:extLst>
              <a:ext uri="{FF2B5EF4-FFF2-40B4-BE49-F238E27FC236}">
                <a16:creationId xmlns:a16="http://schemas.microsoft.com/office/drawing/2014/main" id="{48821A03-1693-FB81-4210-705D69D96626}"/>
              </a:ext>
            </a:extLst>
          </p:cNvPr>
          <p:cNvSpPr>
            <a:spLocks noGrp="1"/>
          </p:cNvSpPr>
          <p:nvPr>
            <p:ph type="title"/>
          </p:nvPr>
        </p:nvSpPr>
        <p:spPr/>
        <p:txBody>
          <a:bodyPr/>
          <a:lstStyle/>
          <a:p>
            <a:r>
              <a:rPr lang="en-US" dirty="0"/>
              <a:t>Discussion and Judgment </a:t>
            </a:r>
          </a:p>
        </p:txBody>
      </p:sp>
      <p:sp>
        <p:nvSpPr>
          <p:cNvPr id="7" name="Content Placeholder 6">
            <a:extLst>
              <a:ext uri="{FF2B5EF4-FFF2-40B4-BE49-F238E27FC236}">
                <a16:creationId xmlns:a16="http://schemas.microsoft.com/office/drawing/2014/main" id="{53B26D80-9D28-8C6F-D36B-43B5C1A45C39}"/>
              </a:ext>
            </a:extLst>
          </p:cNvPr>
          <p:cNvSpPr>
            <a:spLocks noGrp="1"/>
          </p:cNvSpPr>
          <p:nvPr>
            <p:ph idx="1"/>
          </p:nvPr>
        </p:nvSpPr>
        <p:spPr>
          <a:xfrm>
            <a:off x="720725" y="1741487"/>
            <a:ext cx="7702550" cy="4125913"/>
          </a:xfrm>
        </p:spPr>
        <p:txBody>
          <a:bodyPr/>
          <a:lstStyle/>
          <a:p>
            <a:pPr marL="0" indent="0">
              <a:buClr>
                <a:srgbClr val="94B8D7"/>
              </a:buClr>
              <a:buNone/>
            </a:pPr>
            <a:r>
              <a:rPr lang="en-US" sz="2000" dirty="0">
                <a:solidFill>
                  <a:srgbClr val="5F6971"/>
                </a:solidFill>
                <a:latin typeface="Merriweather Sans Light"/>
                <a:cs typeface="Merriweather Sans Light"/>
              </a:rPr>
              <a:t>Judge concluded:</a:t>
            </a:r>
          </a:p>
          <a:p>
            <a:pPr>
              <a:buClr>
                <a:srgbClr val="94B8D7"/>
              </a:buClr>
            </a:pPr>
            <a:endParaRPr lang="en-US" sz="2000" dirty="0">
              <a:solidFill>
                <a:srgbClr val="5F6971"/>
              </a:solidFill>
              <a:latin typeface="Merriweather Sans Light"/>
              <a:cs typeface="Merriweather Sans Light"/>
            </a:endParaRPr>
          </a:p>
          <a:p>
            <a:pPr marL="0" indent="0">
              <a:buClr>
                <a:srgbClr val="94B8D7"/>
              </a:buClr>
              <a:buNone/>
            </a:pPr>
            <a:r>
              <a:rPr lang="en-GB" sz="2000" i="1" dirty="0">
                <a:solidFill>
                  <a:schemeClr val="bg1">
                    <a:lumMod val="50000"/>
                  </a:schemeClr>
                </a:solidFill>
                <a:latin typeface="Merriweather Sans" pitchFamily="2" charset="77"/>
              </a:rPr>
              <a:t>“26. This was a bad application to make at this late stage in the case. It should not have been made. I fear it ran the risk of diverting attention from proper preparation for the final hearing, maybe even opportunities to settle before the final hearing. It will certainly have added ill feeling and greater animosity in the case, which again is regrettable. It failed in my assessment to satisfy the criteria required in law for the making of this sort of order. It was in any event thoroughly cost disproportionate. I have no idea what estimate was given by the wife’s lawyer to the wife when they were discussing making the application. I suspect it wasn’t a figure of nearly £9000. But it’s not been complicated. </a:t>
            </a: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1882036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6D076-078A-F11D-05ED-B0EBE3B572E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7B64AC-FA9D-AD87-3365-5689E544D8DA}"/>
              </a:ext>
            </a:extLst>
          </p:cNvPr>
          <p:cNvSpPr>
            <a:spLocks noGrp="1"/>
          </p:cNvSpPr>
          <p:nvPr>
            <p:ph type="sldNum" sz="quarter" idx="12"/>
          </p:nvPr>
        </p:nvSpPr>
        <p:spPr/>
        <p:txBody>
          <a:bodyPr/>
          <a:lstStyle/>
          <a:p>
            <a:fld id="{2A1334E1-6B77-4161-B9D5-325260C527F0}" type="slidenum">
              <a:rPr lang="en-GB" smtClean="0"/>
              <a:pPr/>
              <a:t>31</a:t>
            </a:fld>
            <a:endParaRPr lang="en-GB" dirty="0"/>
          </a:p>
        </p:txBody>
      </p:sp>
      <p:sp>
        <p:nvSpPr>
          <p:cNvPr id="6" name="Title 5">
            <a:extLst>
              <a:ext uri="{FF2B5EF4-FFF2-40B4-BE49-F238E27FC236}">
                <a16:creationId xmlns:a16="http://schemas.microsoft.com/office/drawing/2014/main" id="{1519A55B-5FD7-1CD1-7FCF-964D6756455A}"/>
              </a:ext>
            </a:extLst>
          </p:cNvPr>
          <p:cNvSpPr>
            <a:spLocks noGrp="1"/>
          </p:cNvSpPr>
          <p:nvPr>
            <p:ph type="title"/>
          </p:nvPr>
        </p:nvSpPr>
        <p:spPr/>
        <p:txBody>
          <a:bodyPr/>
          <a:lstStyle/>
          <a:p>
            <a:r>
              <a:rPr lang="en-US" dirty="0"/>
              <a:t>Discussion and Judgment </a:t>
            </a:r>
          </a:p>
        </p:txBody>
      </p:sp>
      <p:sp>
        <p:nvSpPr>
          <p:cNvPr id="7" name="Content Placeholder 6">
            <a:extLst>
              <a:ext uri="{FF2B5EF4-FFF2-40B4-BE49-F238E27FC236}">
                <a16:creationId xmlns:a16="http://schemas.microsoft.com/office/drawing/2014/main" id="{67BE8DDA-C900-BFBB-3311-E642F1B5BCCD}"/>
              </a:ext>
            </a:extLst>
          </p:cNvPr>
          <p:cNvSpPr>
            <a:spLocks noGrp="1"/>
          </p:cNvSpPr>
          <p:nvPr>
            <p:ph idx="1"/>
          </p:nvPr>
        </p:nvSpPr>
        <p:spPr>
          <a:xfrm>
            <a:off x="720725" y="1741487"/>
            <a:ext cx="7702550" cy="4125913"/>
          </a:xfrm>
        </p:spPr>
        <p:txBody>
          <a:bodyPr/>
          <a:lstStyle/>
          <a:p>
            <a:pPr marL="0" indent="0">
              <a:buClr>
                <a:srgbClr val="94B8D7"/>
              </a:buClr>
              <a:buNone/>
            </a:pPr>
            <a:r>
              <a:rPr lang="en-GB" sz="2000" i="1" dirty="0">
                <a:solidFill>
                  <a:schemeClr val="bg1">
                    <a:lumMod val="50000"/>
                  </a:schemeClr>
                </a:solidFill>
                <a:latin typeface="Merriweather Sans" pitchFamily="2" charset="77"/>
              </a:rPr>
              <a:t>She did her application, statement in support, not even a statement in reply, instructing counsel and attending. I couldn’t see any expensive detours or satellite litigation. I was told that even in the meantime they had been preparing their s25 statements and similar for final hearing. That is where the costs should have been better spent and energies committed.”</a:t>
            </a: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157782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90BD8-5FFD-8133-B226-4FE7FEEDF8F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113171-6FF3-DF33-119C-3186FB087665}"/>
              </a:ext>
            </a:extLst>
          </p:cNvPr>
          <p:cNvSpPr>
            <a:spLocks noGrp="1"/>
          </p:cNvSpPr>
          <p:nvPr>
            <p:ph type="sldNum" sz="quarter" idx="12"/>
          </p:nvPr>
        </p:nvSpPr>
        <p:spPr/>
        <p:txBody>
          <a:bodyPr/>
          <a:lstStyle/>
          <a:p>
            <a:fld id="{2A1334E1-6B77-4161-B9D5-325260C527F0}" type="slidenum">
              <a:rPr lang="en-GB" smtClean="0"/>
              <a:pPr/>
              <a:t>32</a:t>
            </a:fld>
            <a:endParaRPr lang="en-GB" dirty="0"/>
          </a:p>
        </p:txBody>
      </p:sp>
      <p:sp>
        <p:nvSpPr>
          <p:cNvPr id="6" name="Title 5">
            <a:extLst>
              <a:ext uri="{FF2B5EF4-FFF2-40B4-BE49-F238E27FC236}">
                <a16:creationId xmlns:a16="http://schemas.microsoft.com/office/drawing/2014/main" id="{DA7832E9-8CB0-A5E0-C79F-D7EB96CA5A6D}"/>
              </a:ext>
            </a:extLst>
          </p:cNvPr>
          <p:cNvSpPr>
            <a:spLocks noGrp="1"/>
          </p:cNvSpPr>
          <p:nvPr>
            <p:ph type="title"/>
          </p:nvPr>
        </p:nvSpPr>
        <p:spPr/>
        <p:txBody>
          <a:bodyPr/>
          <a:lstStyle/>
          <a:p>
            <a:r>
              <a:rPr lang="en-US" dirty="0"/>
              <a:t>Summary </a:t>
            </a:r>
          </a:p>
        </p:txBody>
      </p:sp>
      <p:sp>
        <p:nvSpPr>
          <p:cNvPr id="7" name="Content Placeholder 6">
            <a:extLst>
              <a:ext uri="{FF2B5EF4-FFF2-40B4-BE49-F238E27FC236}">
                <a16:creationId xmlns:a16="http://schemas.microsoft.com/office/drawing/2014/main" id="{4E3604B6-284D-8B93-2B45-80FC1CEF55B6}"/>
              </a:ext>
            </a:extLst>
          </p:cNvPr>
          <p:cNvSpPr>
            <a:spLocks noGrp="1"/>
          </p:cNvSpPr>
          <p:nvPr>
            <p:ph idx="1"/>
          </p:nvPr>
        </p:nvSpPr>
        <p:spPr>
          <a:xfrm>
            <a:off x="720725" y="1741487"/>
            <a:ext cx="7702550" cy="4125913"/>
          </a:xfrm>
        </p:spPr>
        <p:txBody>
          <a:bodyPr/>
          <a:lstStyle/>
          <a:p>
            <a:pPr marL="0" indent="0">
              <a:buClr>
                <a:srgbClr val="94B8D7"/>
              </a:buClr>
              <a:buNone/>
            </a:pPr>
            <a:r>
              <a:rPr lang="en-GB" sz="2000" dirty="0">
                <a:solidFill>
                  <a:schemeClr val="bg1">
                    <a:lumMod val="50000"/>
                  </a:schemeClr>
                </a:solidFill>
                <a:latin typeface="Merriweather Sans" pitchFamily="2" charset="77"/>
              </a:rPr>
              <a:t>Be mindful of costs and timing of any interim applications including MPS. </a:t>
            </a: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3060021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E64DD-EBEC-929E-0E5E-8C5F83098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690F3-FE87-C2D5-8817-B81805C95A5C}"/>
              </a:ext>
            </a:extLst>
          </p:cNvPr>
          <p:cNvSpPr>
            <a:spLocks noGrp="1"/>
          </p:cNvSpPr>
          <p:nvPr>
            <p:ph type="ctrTitle"/>
          </p:nvPr>
        </p:nvSpPr>
        <p:spPr/>
        <p:txBody>
          <a:bodyPr/>
          <a:lstStyle/>
          <a:p>
            <a:r>
              <a:rPr lang="en-US" sz="4000" i="1" dirty="0"/>
              <a:t>Vince  v Vince (Re Transparency) </a:t>
            </a:r>
            <a:r>
              <a:rPr lang="en-US" sz="4000" dirty="0"/>
              <a:t>[2024] EWFC 406</a:t>
            </a:r>
            <a:endParaRPr lang="en-US" sz="4000" i="1" dirty="0"/>
          </a:p>
        </p:txBody>
      </p:sp>
      <p:sp>
        <p:nvSpPr>
          <p:cNvPr id="3" name="Subtitle 2">
            <a:extLst>
              <a:ext uri="{FF2B5EF4-FFF2-40B4-BE49-F238E27FC236}">
                <a16:creationId xmlns:a16="http://schemas.microsoft.com/office/drawing/2014/main" id="{871962A5-893E-29FE-B950-5C0AAB407902}"/>
              </a:ext>
            </a:extLst>
          </p:cNvPr>
          <p:cNvSpPr>
            <a:spLocks noGrp="1"/>
          </p:cNvSpPr>
          <p:nvPr>
            <p:ph type="subTitle" idx="1"/>
          </p:nvPr>
        </p:nvSpPr>
        <p:spPr/>
        <p:txBody>
          <a:bodyPr/>
          <a:lstStyle/>
          <a:p>
            <a:r>
              <a:rPr lang="en-US" dirty="0"/>
              <a:t>When can documents be shared between journalists under the transparency rules</a:t>
            </a:r>
          </a:p>
        </p:txBody>
      </p:sp>
      <p:sp>
        <p:nvSpPr>
          <p:cNvPr id="5" name="Slide Number Placeholder 4">
            <a:extLst>
              <a:ext uri="{FF2B5EF4-FFF2-40B4-BE49-F238E27FC236}">
                <a16:creationId xmlns:a16="http://schemas.microsoft.com/office/drawing/2014/main" id="{0EF847ED-5A09-152F-A0D5-D80A92032333}"/>
              </a:ext>
            </a:extLst>
          </p:cNvPr>
          <p:cNvSpPr>
            <a:spLocks noGrp="1"/>
          </p:cNvSpPr>
          <p:nvPr>
            <p:ph type="sldNum" sz="quarter" idx="12"/>
          </p:nvPr>
        </p:nvSpPr>
        <p:spPr/>
        <p:txBody>
          <a:bodyPr/>
          <a:lstStyle/>
          <a:p>
            <a:fld id="{56FA8472-A4EA-4FDE-B467-EA4D6EA46633}" type="slidenum">
              <a:rPr lang="en-GB" smtClean="0"/>
              <a:pPr/>
              <a:t>33</a:t>
            </a:fld>
            <a:endParaRPr lang="en-GB" dirty="0"/>
          </a:p>
        </p:txBody>
      </p:sp>
    </p:spTree>
    <p:extLst>
      <p:ext uri="{BB962C8B-B14F-4D97-AF65-F5344CB8AC3E}">
        <p14:creationId xmlns:p14="http://schemas.microsoft.com/office/powerpoint/2010/main" val="3592794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F795D-3207-5594-5911-B639AEFD5A0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13F7B6-C150-5A89-0E42-A5994E8EFE9C}"/>
              </a:ext>
            </a:extLst>
          </p:cNvPr>
          <p:cNvSpPr>
            <a:spLocks noGrp="1"/>
          </p:cNvSpPr>
          <p:nvPr>
            <p:ph type="sldNum" sz="quarter" idx="12"/>
          </p:nvPr>
        </p:nvSpPr>
        <p:spPr/>
        <p:txBody>
          <a:bodyPr/>
          <a:lstStyle/>
          <a:p>
            <a:fld id="{2A1334E1-6B77-4161-B9D5-325260C527F0}" type="slidenum">
              <a:rPr lang="en-GB" smtClean="0"/>
              <a:pPr/>
              <a:t>34</a:t>
            </a:fld>
            <a:endParaRPr lang="en-GB" dirty="0"/>
          </a:p>
        </p:txBody>
      </p:sp>
      <p:sp>
        <p:nvSpPr>
          <p:cNvPr id="6" name="Title 5">
            <a:extLst>
              <a:ext uri="{FF2B5EF4-FFF2-40B4-BE49-F238E27FC236}">
                <a16:creationId xmlns:a16="http://schemas.microsoft.com/office/drawing/2014/main" id="{A8D779E4-436D-3AE9-9E53-64E727019A46}"/>
              </a:ext>
            </a:extLst>
          </p:cNvPr>
          <p:cNvSpPr>
            <a:spLocks noGrp="1"/>
          </p:cNvSpPr>
          <p:nvPr>
            <p:ph type="title"/>
          </p:nvPr>
        </p:nvSpPr>
        <p:spPr/>
        <p:txBody>
          <a:bodyPr/>
          <a:lstStyle/>
          <a:p>
            <a:r>
              <a:rPr lang="en-US" dirty="0"/>
              <a:t>Facts  </a:t>
            </a:r>
          </a:p>
        </p:txBody>
      </p:sp>
      <p:sp>
        <p:nvSpPr>
          <p:cNvPr id="7" name="Content Placeholder 6">
            <a:extLst>
              <a:ext uri="{FF2B5EF4-FFF2-40B4-BE49-F238E27FC236}">
                <a16:creationId xmlns:a16="http://schemas.microsoft.com/office/drawing/2014/main" id="{1FDE0033-85E1-FE8E-2C93-B3676E39300F}"/>
              </a:ext>
            </a:extLst>
          </p:cNvPr>
          <p:cNvSpPr>
            <a:spLocks noGrp="1"/>
          </p:cNvSpPr>
          <p:nvPr>
            <p:ph idx="1"/>
          </p:nvPr>
        </p:nvSpPr>
        <p:spPr>
          <a:xfrm>
            <a:off x="720725" y="1741487"/>
            <a:ext cx="7702550" cy="4125913"/>
          </a:xfrm>
        </p:spPr>
        <p:txBody>
          <a:bodyPr/>
          <a:lstStyle/>
          <a:p>
            <a:pPr>
              <a:buClr>
                <a:srgbClr val="94B8D7"/>
              </a:buClr>
            </a:pPr>
            <a:r>
              <a:rPr lang="en-GB" sz="2000" dirty="0">
                <a:solidFill>
                  <a:schemeClr val="bg1">
                    <a:lumMod val="50000"/>
                  </a:schemeClr>
                </a:solidFill>
                <a:latin typeface="Merriweather Sans" pitchFamily="2" charset="77"/>
              </a:rPr>
              <a:t>Separate judgment from Cusworth J following the final hearing in the case of the green energy tycoon Dale Vince and his ex-wife Kate Vince (</a:t>
            </a:r>
            <a:r>
              <a:rPr lang="en-GB" sz="2000" i="1" dirty="0">
                <a:solidFill>
                  <a:schemeClr val="bg1">
                    <a:lumMod val="50000"/>
                  </a:schemeClr>
                </a:solidFill>
                <a:latin typeface="Merriweather Sans" pitchFamily="2" charset="77"/>
              </a:rPr>
              <a:t>Vince v Vince </a:t>
            </a:r>
            <a:r>
              <a:rPr lang="en-GB" sz="2000" dirty="0">
                <a:solidFill>
                  <a:schemeClr val="bg1">
                    <a:lumMod val="50000"/>
                  </a:schemeClr>
                </a:solidFill>
                <a:latin typeface="Merriweather Sans" pitchFamily="2" charset="77"/>
              </a:rPr>
              <a:t>[2024] EWFC 389 (Fam).</a:t>
            </a: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r>
              <a:rPr lang="en-GB" sz="2000" dirty="0">
                <a:solidFill>
                  <a:schemeClr val="bg1">
                    <a:lumMod val="50000"/>
                  </a:schemeClr>
                </a:solidFill>
                <a:latin typeface="Merriweather Sans" pitchFamily="2" charset="77"/>
              </a:rPr>
              <a:t>A transparency order was made in the main proceedings on 26</a:t>
            </a:r>
            <a:r>
              <a:rPr lang="en-GB" sz="2000" baseline="30000" dirty="0">
                <a:solidFill>
                  <a:schemeClr val="bg1">
                    <a:lumMod val="50000"/>
                  </a:schemeClr>
                </a:solidFill>
                <a:latin typeface="Merriweather Sans" pitchFamily="2" charset="77"/>
              </a:rPr>
              <a:t>th</a:t>
            </a:r>
            <a:r>
              <a:rPr lang="en-GB" sz="2000" dirty="0">
                <a:solidFill>
                  <a:schemeClr val="bg1">
                    <a:lumMod val="50000"/>
                  </a:schemeClr>
                </a:solidFill>
                <a:latin typeface="Merriweather Sans" pitchFamily="2" charset="77"/>
              </a:rPr>
              <a:t> March 2023 but it was subsequently raised by H’s legal team that some of the documents which had been released at the PTR in October 2024 had found their way to members of the press who did not attend the hearing.  </a:t>
            </a: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4253975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6E00C-6AE1-D9FA-DBB9-9CAAFC3ECCB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2F57F3-4555-8B97-9DA8-718796C2D129}"/>
              </a:ext>
            </a:extLst>
          </p:cNvPr>
          <p:cNvSpPr>
            <a:spLocks noGrp="1"/>
          </p:cNvSpPr>
          <p:nvPr>
            <p:ph type="sldNum" sz="quarter" idx="12"/>
          </p:nvPr>
        </p:nvSpPr>
        <p:spPr/>
        <p:txBody>
          <a:bodyPr/>
          <a:lstStyle/>
          <a:p>
            <a:fld id="{2A1334E1-6B77-4161-B9D5-325260C527F0}" type="slidenum">
              <a:rPr lang="en-GB" smtClean="0"/>
              <a:pPr/>
              <a:t>35</a:t>
            </a:fld>
            <a:endParaRPr lang="en-GB" dirty="0"/>
          </a:p>
        </p:txBody>
      </p:sp>
      <p:sp>
        <p:nvSpPr>
          <p:cNvPr id="6" name="Title 5">
            <a:extLst>
              <a:ext uri="{FF2B5EF4-FFF2-40B4-BE49-F238E27FC236}">
                <a16:creationId xmlns:a16="http://schemas.microsoft.com/office/drawing/2014/main" id="{B323D1BB-D839-F2AD-EE43-90DF34F296CE}"/>
              </a:ext>
            </a:extLst>
          </p:cNvPr>
          <p:cNvSpPr>
            <a:spLocks noGrp="1"/>
          </p:cNvSpPr>
          <p:nvPr>
            <p:ph type="title"/>
          </p:nvPr>
        </p:nvSpPr>
        <p:spPr/>
        <p:txBody>
          <a:bodyPr/>
          <a:lstStyle/>
          <a:p>
            <a:r>
              <a:rPr lang="en-US" dirty="0"/>
              <a:t>The Law   </a:t>
            </a:r>
          </a:p>
        </p:txBody>
      </p:sp>
      <p:sp>
        <p:nvSpPr>
          <p:cNvPr id="7" name="Content Placeholder 6">
            <a:extLst>
              <a:ext uri="{FF2B5EF4-FFF2-40B4-BE49-F238E27FC236}">
                <a16:creationId xmlns:a16="http://schemas.microsoft.com/office/drawing/2014/main" id="{14069AC7-75BC-2A8A-D517-82BA1C86B13C}"/>
              </a:ext>
            </a:extLst>
          </p:cNvPr>
          <p:cNvSpPr>
            <a:spLocks noGrp="1"/>
          </p:cNvSpPr>
          <p:nvPr>
            <p:ph idx="1"/>
          </p:nvPr>
        </p:nvSpPr>
        <p:spPr>
          <a:xfrm>
            <a:off x="720725" y="1741487"/>
            <a:ext cx="7702550" cy="4125913"/>
          </a:xfrm>
        </p:spPr>
        <p:txBody>
          <a:bodyPr/>
          <a:lstStyle/>
          <a:p>
            <a:pPr>
              <a:buClr>
                <a:srgbClr val="94B8D7"/>
              </a:buClr>
            </a:pPr>
            <a:r>
              <a:rPr lang="en-GB" sz="2000" dirty="0">
                <a:solidFill>
                  <a:schemeClr val="bg1">
                    <a:lumMod val="50000"/>
                  </a:schemeClr>
                </a:solidFill>
                <a:latin typeface="Merriweather Sans" pitchFamily="2" charset="77"/>
              </a:rPr>
              <a:t>Publishing has always involved a balance between Article 6 (right to fair trial), Article 8 (right to a private and family life) and Article 10 (freedom of expression). </a:t>
            </a: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r>
              <a:rPr lang="en-GB" sz="2000" dirty="0">
                <a:solidFill>
                  <a:schemeClr val="bg1">
                    <a:lumMod val="50000"/>
                  </a:schemeClr>
                </a:solidFill>
                <a:latin typeface="Merriweather Sans" pitchFamily="2" charset="77"/>
              </a:rPr>
              <a:t>Also governed by the FPR: FPR 27.10 (2) states that family proceedings will take place in private which means that the general public have no right to be present.  </a:t>
            </a:r>
          </a:p>
          <a:p>
            <a:pPr>
              <a:buClr>
                <a:srgbClr val="94B8D7"/>
              </a:buClr>
            </a:pPr>
            <a:endParaRPr lang="en-GB" sz="2000" dirty="0">
              <a:solidFill>
                <a:schemeClr val="bg1">
                  <a:lumMod val="50000"/>
                </a:schemeClr>
              </a:solidFill>
              <a:latin typeface="Merriweather Sans" pitchFamily="2" charset="77"/>
            </a:endParaRPr>
          </a:p>
          <a:p>
            <a:pPr>
              <a:buClr>
                <a:srgbClr val="94B8D7"/>
              </a:buClr>
            </a:pPr>
            <a:r>
              <a:rPr lang="en-GB" sz="2000" dirty="0">
                <a:solidFill>
                  <a:schemeClr val="bg1">
                    <a:lumMod val="50000"/>
                  </a:schemeClr>
                </a:solidFill>
                <a:latin typeface="Merriweather Sans" pitchFamily="2" charset="77"/>
              </a:rPr>
              <a:t>BUT Pursuant to FPR 27.11 and FPR PD 27B accredited media representatives and legal bloggers are allowed to attend hearing held in private. </a:t>
            </a: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1144631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F7E81-13B8-15E9-2A29-8CC22DC2D98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170ABE-AADF-BA41-38C9-0B833A6F3CE0}"/>
              </a:ext>
            </a:extLst>
          </p:cNvPr>
          <p:cNvSpPr>
            <a:spLocks noGrp="1"/>
          </p:cNvSpPr>
          <p:nvPr>
            <p:ph type="sldNum" sz="quarter" idx="12"/>
          </p:nvPr>
        </p:nvSpPr>
        <p:spPr/>
        <p:txBody>
          <a:bodyPr/>
          <a:lstStyle/>
          <a:p>
            <a:fld id="{2A1334E1-6B77-4161-B9D5-325260C527F0}" type="slidenum">
              <a:rPr lang="en-GB" smtClean="0"/>
              <a:pPr/>
              <a:t>36</a:t>
            </a:fld>
            <a:endParaRPr lang="en-GB" dirty="0"/>
          </a:p>
        </p:txBody>
      </p:sp>
      <p:sp>
        <p:nvSpPr>
          <p:cNvPr id="6" name="Title 5">
            <a:extLst>
              <a:ext uri="{FF2B5EF4-FFF2-40B4-BE49-F238E27FC236}">
                <a16:creationId xmlns:a16="http://schemas.microsoft.com/office/drawing/2014/main" id="{71CA17F5-B8A4-D650-8DA5-5EE4DFCE1F04}"/>
              </a:ext>
            </a:extLst>
          </p:cNvPr>
          <p:cNvSpPr>
            <a:spLocks noGrp="1"/>
          </p:cNvSpPr>
          <p:nvPr>
            <p:ph type="title"/>
          </p:nvPr>
        </p:nvSpPr>
        <p:spPr/>
        <p:txBody>
          <a:bodyPr/>
          <a:lstStyle/>
          <a:p>
            <a:r>
              <a:rPr lang="en-US" dirty="0"/>
              <a:t>The Law   </a:t>
            </a:r>
          </a:p>
        </p:txBody>
      </p:sp>
      <p:sp>
        <p:nvSpPr>
          <p:cNvPr id="7" name="Content Placeholder 6">
            <a:extLst>
              <a:ext uri="{FF2B5EF4-FFF2-40B4-BE49-F238E27FC236}">
                <a16:creationId xmlns:a16="http://schemas.microsoft.com/office/drawing/2014/main" id="{F9A1A51A-2649-AA2E-18FD-ED592B4DB59C}"/>
              </a:ext>
            </a:extLst>
          </p:cNvPr>
          <p:cNvSpPr>
            <a:spLocks noGrp="1"/>
          </p:cNvSpPr>
          <p:nvPr>
            <p:ph idx="1"/>
          </p:nvPr>
        </p:nvSpPr>
        <p:spPr>
          <a:xfrm>
            <a:off x="720725" y="1741487"/>
            <a:ext cx="7702550" cy="4125913"/>
          </a:xfrm>
        </p:spPr>
        <p:txBody>
          <a:bodyPr/>
          <a:lstStyle/>
          <a:p>
            <a:pPr>
              <a:buClr>
                <a:srgbClr val="94B8D7"/>
              </a:buClr>
            </a:pPr>
            <a:r>
              <a:rPr lang="en-GB" sz="2000" dirty="0">
                <a:solidFill>
                  <a:schemeClr val="bg1">
                    <a:lumMod val="50000"/>
                  </a:schemeClr>
                </a:solidFill>
                <a:latin typeface="Merriweather Sans" pitchFamily="2" charset="77"/>
              </a:rPr>
              <a:t>Also furthered by ‘</a:t>
            </a:r>
            <a:r>
              <a:rPr lang="en-GB" sz="2000" i="1" dirty="0">
                <a:solidFill>
                  <a:schemeClr val="bg1">
                    <a:lumMod val="50000"/>
                  </a:schemeClr>
                </a:solidFill>
                <a:latin typeface="Merriweather Sans" pitchFamily="2" charset="77"/>
              </a:rPr>
              <a:t>The Transparency Reporting Pilot for Financial Remedy proceedings’:</a:t>
            </a:r>
          </a:p>
          <a:p>
            <a:pPr>
              <a:buClr>
                <a:srgbClr val="94B8D7"/>
              </a:buClr>
            </a:pPr>
            <a:endParaRPr lang="en-GB" sz="2000" i="1" dirty="0">
              <a:solidFill>
                <a:schemeClr val="bg1">
                  <a:lumMod val="50000"/>
                </a:schemeClr>
              </a:solidFill>
              <a:latin typeface="Merriweather Sans" pitchFamily="2" charset="77"/>
            </a:endParaRPr>
          </a:p>
          <a:p>
            <a:pPr marL="0" indent="0" algn="just">
              <a:buClr>
                <a:srgbClr val="94B8D7"/>
              </a:buClr>
              <a:buNone/>
            </a:pPr>
            <a:r>
              <a:rPr lang="en-GB" sz="2000" i="1" dirty="0">
                <a:solidFill>
                  <a:schemeClr val="bg1">
                    <a:lumMod val="50000"/>
                  </a:schemeClr>
                </a:solidFill>
                <a:latin typeface="Merriweather Sans" pitchFamily="2" charset="77"/>
              </a:rPr>
              <a:t>“The pilot introduces a presumption that accredited media and legal bloggers may report on what they see and hear during family court cases, subject to strict rules of anonymity. The ability to report is being piloted to make sure it can be done safely and with minimum disruption to the court and to those involved in the cases. This will be done by judges in these courts making a ‘Transparency Order’, which sets out the rules on what can and cannot be reported.”</a:t>
            </a:r>
          </a:p>
          <a:p>
            <a:pPr>
              <a:buClr>
                <a:srgbClr val="94B8D7"/>
              </a:buClr>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22429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8E3FB-6671-7ABA-04AD-46B5EFF815F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A20FC8-1103-DCFC-CD15-252393AF5705}"/>
              </a:ext>
            </a:extLst>
          </p:cNvPr>
          <p:cNvSpPr>
            <a:spLocks noGrp="1"/>
          </p:cNvSpPr>
          <p:nvPr>
            <p:ph type="sldNum" sz="quarter" idx="12"/>
          </p:nvPr>
        </p:nvSpPr>
        <p:spPr/>
        <p:txBody>
          <a:bodyPr/>
          <a:lstStyle/>
          <a:p>
            <a:fld id="{2A1334E1-6B77-4161-B9D5-325260C527F0}" type="slidenum">
              <a:rPr lang="en-GB" smtClean="0"/>
              <a:pPr/>
              <a:t>37</a:t>
            </a:fld>
            <a:endParaRPr lang="en-GB" dirty="0"/>
          </a:p>
        </p:txBody>
      </p:sp>
      <p:sp>
        <p:nvSpPr>
          <p:cNvPr id="6" name="Title 5">
            <a:extLst>
              <a:ext uri="{FF2B5EF4-FFF2-40B4-BE49-F238E27FC236}">
                <a16:creationId xmlns:a16="http://schemas.microsoft.com/office/drawing/2014/main" id="{1B849632-D9D1-2056-424F-CF482D64279A}"/>
              </a:ext>
            </a:extLst>
          </p:cNvPr>
          <p:cNvSpPr>
            <a:spLocks noGrp="1"/>
          </p:cNvSpPr>
          <p:nvPr>
            <p:ph type="title"/>
          </p:nvPr>
        </p:nvSpPr>
        <p:spPr/>
        <p:txBody>
          <a:bodyPr/>
          <a:lstStyle/>
          <a:p>
            <a:r>
              <a:rPr lang="en-US" dirty="0"/>
              <a:t>The Law   </a:t>
            </a:r>
          </a:p>
        </p:txBody>
      </p:sp>
      <p:sp>
        <p:nvSpPr>
          <p:cNvPr id="7" name="Content Placeholder 6">
            <a:extLst>
              <a:ext uri="{FF2B5EF4-FFF2-40B4-BE49-F238E27FC236}">
                <a16:creationId xmlns:a16="http://schemas.microsoft.com/office/drawing/2014/main" id="{06E9D2C0-1C54-9890-3E84-6B41938FA6E5}"/>
              </a:ext>
            </a:extLst>
          </p:cNvPr>
          <p:cNvSpPr>
            <a:spLocks noGrp="1"/>
          </p:cNvSpPr>
          <p:nvPr>
            <p:ph idx="1"/>
          </p:nvPr>
        </p:nvSpPr>
        <p:spPr>
          <a:xfrm>
            <a:off x="720725" y="1741487"/>
            <a:ext cx="7702550" cy="4125913"/>
          </a:xfrm>
        </p:spPr>
        <p:txBody>
          <a:bodyPr/>
          <a:lstStyle/>
          <a:p>
            <a:pPr>
              <a:buClr>
                <a:srgbClr val="94B8D7"/>
              </a:buClr>
            </a:pPr>
            <a:r>
              <a:rPr lang="en-GB" sz="2000" dirty="0">
                <a:solidFill>
                  <a:schemeClr val="bg1">
                    <a:lumMod val="50000"/>
                  </a:schemeClr>
                </a:solidFill>
                <a:latin typeface="Merriweather Sans" pitchFamily="2" charset="77"/>
              </a:rPr>
              <a:t>The guidance includes the following: </a:t>
            </a:r>
            <a:endParaRPr lang="en-GB" sz="2000" i="1" dirty="0">
              <a:solidFill>
                <a:schemeClr val="bg1">
                  <a:lumMod val="50000"/>
                </a:schemeClr>
              </a:solidFill>
              <a:latin typeface="Merriweather Sans" pitchFamily="2" charset="77"/>
            </a:endParaRPr>
          </a:p>
          <a:p>
            <a:pPr>
              <a:buClr>
                <a:srgbClr val="94B8D7"/>
              </a:buClr>
            </a:pPr>
            <a:endParaRPr lang="en-GB" sz="2000" i="1" dirty="0">
              <a:solidFill>
                <a:schemeClr val="bg1">
                  <a:lumMod val="50000"/>
                </a:schemeClr>
              </a:solidFill>
              <a:latin typeface="Merriweather Sans" pitchFamily="2" charset="77"/>
            </a:endParaRPr>
          </a:p>
          <a:p>
            <a:r>
              <a:rPr lang="en-GB" sz="2000" b="1" dirty="0">
                <a:solidFill>
                  <a:schemeClr val="bg1">
                    <a:lumMod val="50000"/>
                  </a:schemeClr>
                </a:solidFill>
                <a:latin typeface="Merriweather Sans" pitchFamily="2" charset="77"/>
              </a:rPr>
              <a:t>14.</a:t>
            </a:r>
            <a:r>
              <a:rPr lang="en-GB" sz="2000" dirty="0">
                <a:solidFill>
                  <a:schemeClr val="bg1">
                    <a:lumMod val="50000"/>
                  </a:schemeClr>
                </a:solidFill>
                <a:latin typeface="Merriweather Sans" pitchFamily="2" charset="77"/>
              </a:rPr>
              <a:t> As at present, reporters will be allowed to attend and report on what they see and hear in court, save that they shall not be permitted to attend a FDR. The details of any reporter attending a hearing should appear on the face of the court order</a:t>
            </a:r>
          </a:p>
          <a:p>
            <a:pPr marL="0" indent="0">
              <a:buNone/>
            </a:pPr>
            <a:endParaRPr lang="en-GB" sz="2000" dirty="0">
              <a:solidFill>
                <a:schemeClr val="bg1">
                  <a:lumMod val="50000"/>
                </a:schemeClr>
              </a:solidFill>
              <a:latin typeface="Merriweather Sans" pitchFamily="2" charset="77"/>
            </a:endParaRPr>
          </a:p>
          <a:p>
            <a:r>
              <a:rPr lang="en-GB" sz="2000" b="1" dirty="0">
                <a:solidFill>
                  <a:schemeClr val="bg1">
                    <a:lumMod val="50000"/>
                  </a:schemeClr>
                </a:solidFill>
                <a:latin typeface="Merriweather Sans" pitchFamily="2" charset="77"/>
              </a:rPr>
              <a:t>16.</a:t>
            </a:r>
            <a:r>
              <a:rPr lang="en-GB" sz="2000" dirty="0">
                <a:solidFill>
                  <a:schemeClr val="bg1">
                    <a:lumMod val="50000"/>
                  </a:schemeClr>
                </a:solidFill>
                <a:latin typeface="Merriweather Sans" pitchFamily="2" charset="77"/>
              </a:rPr>
              <a:t> Reporters are encouraged to inform the court and the parties in advance of their intention to attend and report on a particular hearing. </a:t>
            </a:r>
          </a:p>
          <a:p>
            <a:pPr marL="0" indent="0">
              <a:buNone/>
            </a:pPr>
            <a:r>
              <a:rPr lang="en-GB" sz="2000" dirty="0">
                <a:solidFill>
                  <a:schemeClr val="bg1">
                    <a:lumMod val="50000"/>
                  </a:schemeClr>
                </a:solidFill>
                <a:latin typeface="Merriweather Sans" pitchFamily="2" charset="77"/>
              </a:rPr>
              <a:t> </a:t>
            </a: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115794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305FF-DE55-D1A6-9541-1721AF6DBE9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F9ACD8-862B-6D00-3E32-A6FCECE11316}"/>
              </a:ext>
            </a:extLst>
          </p:cNvPr>
          <p:cNvSpPr>
            <a:spLocks noGrp="1"/>
          </p:cNvSpPr>
          <p:nvPr>
            <p:ph type="sldNum" sz="quarter" idx="12"/>
          </p:nvPr>
        </p:nvSpPr>
        <p:spPr/>
        <p:txBody>
          <a:bodyPr/>
          <a:lstStyle/>
          <a:p>
            <a:fld id="{2A1334E1-6B77-4161-B9D5-325260C527F0}" type="slidenum">
              <a:rPr lang="en-GB" smtClean="0"/>
              <a:pPr/>
              <a:t>38</a:t>
            </a:fld>
            <a:endParaRPr lang="en-GB" dirty="0"/>
          </a:p>
        </p:txBody>
      </p:sp>
      <p:sp>
        <p:nvSpPr>
          <p:cNvPr id="6" name="Title 5">
            <a:extLst>
              <a:ext uri="{FF2B5EF4-FFF2-40B4-BE49-F238E27FC236}">
                <a16:creationId xmlns:a16="http://schemas.microsoft.com/office/drawing/2014/main" id="{2090183E-AB2C-9751-6B74-0F41749CB2EF}"/>
              </a:ext>
            </a:extLst>
          </p:cNvPr>
          <p:cNvSpPr>
            <a:spLocks noGrp="1"/>
          </p:cNvSpPr>
          <p:nvPr>
            <p:ph type="title"/>
          </p:nvPr>
        </p:nvSpPr>
        <p:spPr/>
        <p:txBody>
          <a:bodyPr/>
          <a:lstStyle/>
          <a:p>
            <a:r>
              <a:rPr lang="en-US" dirty="0"/>
              <a:t>The Law   </a:t>
            </a:r>
          </a:p>
        </p:txBody>
      </p:sp>
      <p:sp>
        <p:nvSpPr>
          <p:cNvPr id="7" name="Content Placeholder 6">
            <a:extLst>
              <a:ext uri="{FF2B5EF4-FFF2-40B4-BE49-F238E27FC236}">
                <a16:creationId xmlns:a16="http://schemas.microsoft.com/office/drawing/2014/main" id="{249F5DDB-3A3D-6FF7-B17D-F92E17EF04FE}"/>
              </a:ext>
            </a:extLst>
          </p:cNvPr>
          <p:cNvSpPr>
            <a:spLocks noGrp="1"/>
          </p:cNvSpPr>
          <p:nvPr>
            <p:ph idx="1"/>
          </p:nvPr>
        </p:nvSpPr>
        <p:spPr>
          <a:xfrm>
            <a:off x="720725" y="1741487"/>
            <a:ext cx="7702550" cy="4125913"/>
          </a:xfrm>
        </p:spPr>
        <p:txBody>
          <a:bodyPr/>
          <a:lstStyle/>
          <a:p>
            <a:r>
              <a:rPr lang="en-GB" sz="2000" b="1" dirty="0">
                <a:solidFill>
                  <a:schemeClr val="bg1">
                    <a:lumMod val="50000"/>
                  </a:schemeClr>
                </a:solidFill>
                <a:latin typeface="Merriweather Sans" pitchFamily="2" charset="77"/>
              </a:rPr>
              <a:t>17</a:t>
            </a:r>
            <a:r>
              <a:rPr lang="en-GB" sz="2000" dirty="0">
                <a:solidFill>
                  <a:schemeClr val="bg1">
                    <a:lumMod val="50000"/>
                  </a:schemeClr>
                </a:solidFill>
                <a:latin typeface="Merriweather Sans" pitchFamily="2" charset="77"/>
              </a:rPr>
              <a:t>. In principle, reporters shall be entitled to attend any hearing in person, where it is an attended hearing, and if the hearing is remote, the reporter shall be entitled to attend remotely, provided that advance notice is given… </a:t>
            </a:r>
          </a:p>
          <a:p>
            <a:pPr marL="0" indent="0">
              <a:buNone/>
            </a:pPr>
            <a:r>
              <a:rPr lang="en-GB" sz="2000" dirty="0">
                <a:solidFill>
                  <a:schemeClr val="bg1">
                    <a:lumMod val="50000"/>
                  </a:schemeClr>
                </a:solidFill>
                <a:latin typeface="Merriweather Sans" pitchFamily="2" charset="77"/>
              </a:rPr>
              <a:t> </a:t>
            </a:r>
          </a:p>
          <a:p>
            <a:r>
              <a:rPr lang="en-GB" sz="2000" b="1" dirty="0">
                <a:solidFill>
                  <a:schemeClr val="bg1">
                    <a:lumMod val="50000"/>
                  </a:schemeClr>
                </a:solidFill>
                <a:latin typeface="Merriweather Sans" pitchFamily="2" charset="77"/>
              </a:rPr>
              <a:t>19.</a:t>
            </a:r>
            <a:r>
              <a:rPr lang="en-GB" sz="2000" dirty="0">
                <a:solidFill>
                  <a:schemeClr val="bg1">
                    <a:lumMod val="50000"/>
                  </a:schemeClr>
                </a:solidFill>
                <a:latin typeface="Merriweather Sans" pitchFamily="2" charset="77"/>
              </a:rPr>
              <a:t> Where a reporter attends, the court will consider making a standard Transparency Order in accordance with Annexe II. The court retains the discretion to direct that there should be no reporting of the case… </a:t>
            </a:r>
          </a:p>
          <a:p>
            <a:endParaRPr lang="en-GB" sz="2000" dirty="0">
              <a:solidFill>
                <a:schemeClr val="bg1">
                  <a:lumMod val="50000"/>
                </a:schemeClr>
              </a:solidFill>
              <a:latin typeface="Merriweather Sans" pitchFamily="2" charset="77"/>
            </a:endParaRPr>
          </a:p>
          <a:p>
            <a:r>
              <a:rPr lang="en-GB" sz="2000" b="1" dirty="0">
                <a:solidFill>
                  <a:schemeClr val="bg1">
                    <a:lumMod val="50000"/>
                  </a:schemeClr>
                </a:solidFill>
                <a:latin typeface="Merriweather Sans" pitchFamily="2" charset="77"/>
              </a:rPr>
              <a:t>26.</a:t>
            </a:r>
            <a:r>
              <a:rPr lang="en-GB" sz="2000" dirty="0">
                <a:solidFill>
                  <a:schemeClr val="bg1">
                    <a:lumMod val="50000"/>
                  </a:schemeClr>
                </a:solidFill>
                <a:latin typeface="Merriweather Sans" pitchFamily="2" charset="77"/>
              </a:rPr>
              <a:t> The Transparency Order provides for provision of position statements and ES1 to a reporter. The ES2 is not to be provided without permission of the court. </a:t>
            </a:r>
          </a:p>
          <a:p>
            <a:pPr marL="0" indent="0">
              <a:buNone/>
            </a:pPr>
            <a:r>
              <a:rPr lang="en-GB" sz="2000" dirty="0">
                <a:solidFill>
                  <a:schemeClr val="bg1">
                    <a:lumMod val="50000"/>
                  </a:schemeClr>
                </a:solidFill>
                <a:latin typeface="Merriweather Sans" pitchFamily="2" charset="77"/>
              </a:rPr>
              <a:t> </a:t>
            </a: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1494715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05E7B-AA08-C15A-1A8E-45E10310EAB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B22D7B-6779-B266-92D7-8F710F2E77FA}"/>
              </a:ext>
            </a:extLst>
          </p:cNvPr>
          <p:cNvSpPr>
            <a:spLocks noGrp="1"/>
          </p:cNvSpPr>
          <p:nvPr>
            <p:ph type="sldNum" sz="quarter" idx="12"/>
          </p:nvPr>
        </p:nvSpPr>
        <p:spPr/>
        <p:txBody>
          <a:bodyPr/>
          <a:lstStyle/>
          <a:p>
            <a:fld id="{2A1334E1-6B77-4161-B9D5-325260C527F0}" type="slidenum">
              <a:rPr lang="en-GB" smtClean="0"/>
              <a:pPr/>
              <a:t>39</a:t>
            </a:fld>
            <a:endParaRPr lang="en-GB" dirty="0"/>
          </a:p>
        </p:txBody>
      </p:sp>
      <p:sp>
        <p:nvSpPr>
          <p:cNvPr id="6" name="Title 5">
            <a:extLst>
              <a:ext uri="{FF2B5EF4-FFF2-40B4-BE49-F238E27FC236}">
                <a16:creationId xmlns:a16="http://schemas.microsoft.com/office/drawing/2014/main" id="{5067E330-DE74-5D85-CA89-76CBF70C66E9}"/>
              </a:ext>
            </a:extLst>
          </p:cNvPr>
          <p:cNvSpPr>
            <a:spLocks noGrp="1"/>
          </p:cNvSpPr>
          <p:nvPr>
            <p:ph type="title"/>
          </p:nvPr>
        </p:nvSpPr>
        <p:spPr/>
        <p:txBody>
          <a:bodyPr/>
          <a:lstStyle/>
          <a:p>
            <a:r>
              <a:rPr lang="en-US" dirty="0"/>
              <a:t>The Law   </a:t>
            </a:r>
          </a:p>
        </p:txBody>
      </p:sp>
      <p:sp>
        <p:nvSpPr>
          <p:cNvPr id="7" name="Content Placeholder 6">
            <a:extLst>
              <a:ext uri="{FF2B5EF4-FFF2-40B4-BE49-F238E27FC236}">
                <a16:creationId xmlns:a16="http://schemas.microsoft.com/office/drawing/2014/main" id="{366440CF-4CB4-DAAE-B2C6-9C18DB14CFD7}"/>
              </a:ext>
            </a:extLst>
          </p:cNvPr>
          <p:cNvSpPr>
            <a:spLocks noGrp="1"/>
          </p:cNvSpPr>
          <p:nvPr>
            <p:ph idx="1"/>
          </p:nvPr>
        </p:nvSpPr>
        <p:spPr>
          <a:xfrm>
            <a:off x="720725" y="1741487"/>
            <a:ext cx="7702550" cy="4125913"/>
          </a:xfrm>
        </p:spPr>
        <p:txBody>
          <a:bodyPr/>
          <a:lstStyle/>
          <a:p>
            <a:r>
              <a:rPr lang="en-GB" sz="2000" dirty="0">
                <a:solidFill>
                  <a:schemeClr val="bg1">
                    <a:lumMod val="50000"/>
                  </a:schemeClr>
                </a:solidFill>
                <a:latin typeface="Merriweather Sans" pitchFamily="2" charset="77"/>
              </a:rPr>
              <a:t>It is not envisaged that the position statements and ES1 will be redacted, save that the court may permit redaction if the documents include information prohibited from publication by the Transparency Order, notably information likely to be contained within the ES2, including details of properties, private companies and specific financial instruments. </a:t>
            </a:r>
          </a:p>
          <a:p>
            <a:pPr marL="0" indent="0">
              <a:buNone/>
            </a:pPr>
            <a:r>
              <a:rPr lang="en-GB" sz="2000" dirty="0">
                <a:solidFill>
                  <a:schemeClr val="bg1">
                    <a:lumMod val="50000"/>
                  </a:schemeClr>
                </a:solidFill>
                <a:latin typeface="Merriweather Sans" pitchFamily="2" charset="77"/>
              </a:rPr>
              <a:t> </a:t>
            </a:r>
          </a:p>
          <a:p>
            <a:r>
              <a:rPr lang="en-GB" sz="2000" b="1" dirty="0">
                <a:solidFill>
                  <a:schemeClr val="bg1">
                    <a:lumMod val="50000"/>
                  </a:schemeClr>
                </a:solidFill>
                <a:latin typeface="Merriweather Sans" pitchFamily="2" charset="77"/>
              </a:rPr>
              <a:t>27</a:t>
            </a:r>
            <a:r>
              <a:rPr lang="en-GB" sz="2000" dirty="0">
                <a:solidFill>
                  <a:schemeClr val="bg1">
                    <a:lumMod val="50000"/>
                  </a:schemeClr>
                </a:solidFill>
                <a:latin typeface="Merriweather Sans" pitchFamily="2" charset="77"/>
              </a:rPr>
              <a:t>. The court retains the power to vary this provision, either by widening the scope of documents to be provided, or by restricting it. The reporter may quote from the documents, provided that any such publication is in accordance with the ambit of reporting permitted under the Transparency Order. If a document is referred to during a hearing, that does not entitle the reporter to see the document without permission of the court.</a:t>
            </a: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57299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0A7D9-1278-3C97-D618-E31C7B2A280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161476F-A8AA-22FB-F9E6-D3A1C082DECF}"/>
              </a:ext>
            </a:extLst>
          </p:cNvPr>
          <p:cNvSpPr>
            <a:spLocks noGrp="1"/>
          </p:cNvSpPr>
          <p:nvPr>
            <p:ph type="sldNum" sz="quarter" idx="12"/>
          </p:nvPr>
        </p:nvSpPr>
        <p:spPr/>
        <p:txBody>
          <a:bodyPr/>
          <a:lstStyle/>
          <a:p>
            <a:fld id="{2A1334E1-6B77-4161-B9D5-325260C527F0}" type="slidenum">
              <a:rPr lang="en-GB" smtClean="0"/>
              <a:pPr/>
              <a:t>4</a:t>
            </a:fld>
            <a:endParaRPr lang="en-GB" dirty="0"/>
          </a:p>
        </p:txBody>
      </p:sp>
      <p:sp>
        <p:nvSpPr>
          <p:cNvPr id="6" name="Title 5">
            <a:extLst>
              <a:ext uri="{FF2B5EF4-FFF2-40B4-BE49-F238E27FC236}">
                <a16:creationId xmlns:a16="http://schemas.microsoft.com/office/drawing/2014/main" id="{84128014-4706-BFD7-9DE5-D85C39A76A79}"/>
              </a:ext>
            </a:extLst>
          </p:cNvPr>
          <p:cNvSpPr>
            <a:spLocks noGrp="1"/>
          </p:cNvSpPr>
          <p:nvPr>
            <p:ph type="title"/>
          </p:nvPr>
        </p:nvSpPr>
        <p:spPr/>
        <p:txBody>
          <a:bodyPr/>
          <a:lstStyle/>
          <a:p>
            <a:r>
              <a:rPr lang="en-US" dirty="0"/>
              <a:t>Facts </a:t>
            </a:r>
          </a:p>
        </p:txBody>
      </p:sp>
      <p:sp>
        <p:nvSpPr>
          <p:cNvPr id="7" name="Content Placeholder 6">
            <a:extLst>
              <a:ext uri="{FF2B5EF4-FFF2-40B4-BE49-F238E27FC236}">
                <a16:creationId xmlns:a16="http://schemas.microsoft.com/office/drawing/2014/main" id="{48DA78B3-FEF5-DB12-F80D-9270DD00BFA8}"/>
              </a:ext>
            </a:extLst>
          </p:cNvPr>
          <p:cNvSpPr>
            <a:spLocks noGrp="1"/>
          </p:cNvSpPr>
          <p:nvPr>
            <p:ph idx="1"/>
          </p:nvPr>
        </p:nvSpPr>
        <p:spPr>
          <a:xfrm>
            <a:off x="720725" y="2000250"/>
            <a:ext cx="7702550" cy="4125913"/>
          </a:xfrm>
        </p:spPr>
        <p:txBody>
          <a:bodyPr/>
          <a:lstStyle/>
          <a:p>
            <a:pPr>
              <a:buClr>
                <a:srgbClr val="94B8D7"/>
              </a:buClr>
            </a:pPr>
            <a:r>
              <a:rPr lang="en-US" sz="2000" dirty="0">
                <a:solidFill>
                  <a:schemeClr val="bg1">
                    <a:lumMod val="50000"/>
                  </a:schemeClr>
                </a:solidFill>
                <a:latin typeface="Merriweather Sans Light"/>
                <a:cs typeface="Merriweather Sans Light"/>
              </a:rPr>
              <a:t>Application for Conditional Order to be made final in August 2024 </a:t>
            </a:r>
          </a:p>
          <a:p>
            <a:pPr>
              <a:buClr>
                <a:srgbClr val="94B8D7"/>
              </a:buClr>
            </a:pPr>
            <a:endParaRPr lang="en-US" sz="2000" dirty="0">
              <a:solidFill>
                <a:schemeClr val="bg1">
                  <a:lumMod val="50000"/>
                </a:schemeClr>
              </a:solidFill>
              <a:latin typeface="Merriweather Sans Light"/>
              <a:cs typeface="Merriweather Sans Light"/>
            </a:endParaRPr>
          </a:p>
          <a:p>
            <a:pPr>
              <a:buClr>
                <a:srgbClr val="94B8D7"/>
              </a:buClr>
            </a:pPr>
            <a:r>
              <a:rPr lang="en-US" sz="2000" dirty="0">
                <a:solidFill>
                  <a:schemeClr val="bg1">
                    <a:lumMod val="50000"/>
                  </a:schemeClr>
                </a:solidFill>
                <a:latin typeface="Merriweather Sans Light"/>
                <a:cs typeface="Merriweather Sans Light"/>
              </a:rPr>
              <a:t>DDJ Wilkinson asked for further and better particulars and referred to HHJ Simmonds. </a:t>
            </a: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841884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62F10-C4BB-0318-402B-FE003A28637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BDD1DF-3D04-80B7-96D0-5449E9EFD77C}"/>
              </a:ext>
            </a:extLst>
          </p:cNvPr>
          <p:cNvSpPr>
            <a:spLocks noGrp="1"/>
          </p:cNvSpPr>
          <p:nvPr>
            <p:ph type="sldNum" sz="quarter" idx="12"/>
          </p:nvPr>
        </p:nvSpPr>
        <p:spPr/>
        <p:txBody>
          <a:bodyPr/>
          <a:lstStyle/>
          <a:p>
            <a:fld id="{2A1334E1-6B77-4161-B9D5-325260C527F0}" type="slidenum">
              <a:rPr lang="en-GB" smtClean="0"/>
              <a:pPr/>
              <a:t>40</a:t>
            </a:fld>
            <a:endParaRPr lang="en-GB" dirty="0"/>
          </a:p>
        </p:txBody>
      </p:sp>
      <p:sp>
        <p:nvSpPr>
          <p:cNvPr id="6" name="Title 5">
            <a:extLst>
              <a:ext uri="{FF2B5EF4-FFF2-40B4-BE49-F238E27FC236}">
                <a16:creationId xmlns:a16="http://schemas.microsoft.com/office/drawing/2014/main" id="{22267DDA-461A-F6D0-8635-261BEC57E687}"/>
              </a:ext>
            </a:extLst>
          </p:cNvPr>
          <p:cNvSpPr>
            <a:spLocks noGrp="1"/>
          </p:cNvSpPr>
          <p:nvPr>
            <p:ph type="title"/>
          </p:nvPr>
        </p:nvSpPr>
        <p:spPr/>
        <p:txBody>
          <a:bodyPr/>
          <a:lstStyle/>
          <a:p>
            <a:r>
              <a:rPr lang="en-US" dirty="0"/>
              <a:t>Discussion and reasons </a:t>
            </a:r>
          </a:p>
        </p:txBody>
      </p:sp>
      <p:sp>
        <p:nvSpPr>
          <p:cNvPr id="7" name="Content Placeholder 6">
            <a:extLst>
              <a:ext uri="{FF2B5EF4-FFF2-40B4-BE49-F238E27FC236}">
                <a16:creationId xmlns:a16="http://schemas.microsoft.com/office/drawing/2014/main" id="{42F570AC-6F9C-B6D2-4653-B3B6FE7F80A9}"/>
              </a:ext>
            </a:extLst>
          </p:cNvPr>
          <p:cNvSpPr>
            <a:spLocks noGrp="1"/>
          </p:cNvSpPr>
          <p:nvPr>
            <p:ph idx="1"/>
          </p:nvPr>
        </p:nvSpPr>
        <p:spPr>
          <a:xfrm>
            <a:off x="720725" y="1741487"/>
            <a:ext cx="7702550" cy="4125913"/>
          </a:xfrm>
        </p:spPr>
        <p:txBody>
          <a:bodyPr/>
          <a:lstStyle/>
          <a:p>
            <a:r>
              <a:rPr lang="en-GB" sz="2000" dirty="0">
                <a:solidFill>
                  <a:schemeClr val="bg1">
                    <a:lumMod val="50000"/>
                  </a:schemeClr>
                </a:solidFill>
                <a:latin typeface="Merriweather Sans" pitchFamily="2" charset="77"/>
              </a:rPr>
              <a:t>Cusworth J undertook the exercise by asking and answering a number of questions:</a:t>
            </a:r>
          </a:p>
          <a:p>
            <a:endParaRPr lang="en-GB" sz="2000" dirty="0">
              <a:solidFill>
                <a:schemeClr val="bg1">
                  <a:lumMod val="50000"/>
                </a:schemeClr>
              </a:solidFill>
              <a:latin typeface="Merriweather Sans" pitchFamily="2" charset="77"/>
            </a:endParaRPr>
          </a:p>
          <a:p>
            <a:pPr marL="0" indent="0">
              <a:buNone/>
            </a:pPr>
            <a:r>
              <a:rPr lang="en-GB" sz="2000" u="sng" dirty="0">
                <a:solidFill>
                  <a:schemeClr val="bg1">
                    <a:lumMod val="50000"/>
                  </a:schemeClr>
                </a:solidFill>
                <a:latin typeface="Merriweather Sans" pitchFamily="2" charset="77"/>
              </a:rPr>
              <a:t>1. Are any non-attending reporters to be limited in what they can access, to not the documents seen by those attending, but only to what those attenders choose to report from the documents?</a:t>
            </a:r>
            <a:r>
              <a:rPr lang="en-GB" sz="2000" dirty="0">
                <a:solidFill>
                  <a:schemeClr val="bg1">
                    <a:lumMod val="50000"/>
                  </a:schemeClr>
                </a:solidFill>
                <a:latin typeface="Merriweather Sans" pitchFamily="2" charset="77"/>
              </a:rPr>
              <a:t> - No</a:t>
            </a:r>
          </a:p>
          <a:p>
            <a:pPr marL="0" indent="0">
              <a:buNone/>
            </a:pPr>
            <a:endParaRPr lang="en-GB" sz="2000" dirty="0">
              <a:solidFill>
                <a:schemeClr val="bg1">
                  <a:lumMod val="50000"/>
                </a:schemeClr>
              </a:solidFill>
              <a:latin typeface="Merriweather Sans" pitchFamily="2" charset="77"/>
            </a:endParaRPr>
          </a:p>
          <a:p>
            <a:pPr marL="0" indent="0">
              <a:buNone/>
            </a:pPr>
            <a:r>
              <a:rPr lang="en-GB" sz="2000" u="sng" dirty="0">
                <a:solidFill>
                  <a:schemeClr val="bg1">
                    <a:lumMod val="50000"/>
                  </a:schemeClr>
                </a:solidFill>
                <a:latin typeface="Merriweather Sans" pitchFamily="2" charset="77"/>
              </a:rPr>
              <a:t>2.What would be the consequences if other journalists were to be dependent upon the attendees for their knowledge and understanding of the parties’ respective cases?</a:t>
            </a:r>
            <a:r>
              <a:rPr lang="en-GB" sz="2000" dirty="0">
                <a:solidFill>
                  <a:schemeClr val="bg1">
                    <a:lumMod val="50000"/>
                  </a:schemeClr>
                </a:solidFill>
                <a:latin typeface="Merriweather Sans" pitchFamily="2" charset="77"/>
              </a:rPr>
              <a:t> </a:t>
            </a:r>
          </a:p>
          <a:p>
            <a:pPr marL="0" indent="0">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578788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40B87-79E6-43D4-5CFD-80997CDD69C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910F12-6310-CE7E-9F45-ADA10A4BE22D}"/>
              </a:ext>
            </a:extLst>
          </p:cNvPr>
          <p:cNvSpPr>
            <a:spLocks noGrp="1"/>
          </p:cNvSpPr>
          <p:nvPr>
            <p:ph type="sldNum" sz="quarter" idx="12"/>
          </p:nvPr>
        </p:nvSpPr>
        <p:spPr/>
        <p:txBody>
          <a:bodyPr/>
          <a:lstStyle/>
          <a:p>
            <a:fld id="{2A1334E1-6B77-4161-B9D5-325260C527F0}" type="slidenum">
              <a:rPr lang="en-GB" smtClean="0"/>
              <a:pPr/>
              <a:t>41</a:t>
            </a:fld>
            <a:endParaRPr lang="en-GB" dirty="0"/>
          </a:p>
        </p:txBody>
      </p:sp>
      <p:sp>
        <p:nvSpPr>
          <p:cNvPr id="6" name="Title 5">
            <a:extLst>
              <a:ext uri="{FF2B5EF4-FFF2-40B4-BE49-F238E27FC236}">
                <a16:creationId xmlns:a16="http://schemas.microsoft.com/office/drawing/2014/main" id="{D1BF81AA-CAAA-D3C9-271F-3DF9D479C3FD}"/>
              </a:ext>
            </a:extLst>
          </p:cNvPr>
          <p:cNvSpPr>
            <a:spLocks noGrp="1"/>
          </p:cNvSpPr>
          <p:nvPr>
            <p:ph type="title"/>
          </p:nvPr>
        </p:nvSpPr>
        <p:spPr/>
        <p:txBody>
          <a:bodyPr/>
          <a:lstStyle/>
          <a:p>
            <a:r>
              <a:rPr lang="en-US" dirty="0"/>
              <a:t>Discussion and reasons </a:t>
            </a:r>
          </a:p>
        </p:txBody>
      </p:sp>
      <p:sp>
        <p:nvSpPr>
          <p:cNvPr id="7" name="Content Placeholder 6">
            <a:extLst>
              <a:ext uri="{FF2B5EF4-FFF2-40B4-BE49-F238E27FC236}">
                <a16:creationId xmlns:a16="http://schemas.microsoft.com/office/drawing/2014/main" id="{31F7DAF7-2E55-9235-6364-AA173D19849F}"/>
              </a:ext>
            </a:extLst>
          </p:cNvPr>
          <p:cNvSpPr>
            <a:spLocks noGrp="1"/>
          </p:cNvSpPr>
          <p:nvPr>
            <p:ph idx="1"/>
          </p:nvPr>
        </p:nvSpPr>
        <p:spPr>
          <a:xfrm>
            <a:off x="720725" y="1741487"/>
            <a:ext cx="7702550" cy="4125913"/>
          </a:xfrm>
        </p:spPr>
        <p:txBody>
          <a:bodyPr/>
          <a:lstStyle/>
          <a:p>
            <a:pPr marL="0" lvl="0" indent="0">
              <a:buNone/>
            </a:pPr>
            <a:r>
              <a:rPr lang="en-GB" sz="2000" u="sng" dirty="0">
                <a:solidFill>
                  <a:schemeClr val="bg1">
                    <a:lumMod val="50000"/>
                  </a:schemeClr>
                </a:solidFill>
                <a:latin typeface="Merriweather Sans" pitchFamily="2" charset="77"/>
              </a:rPr>
              <a:t>3. If an attending journalist decides to only report partially, are other reporters prevented from obtaining a balanced view by considering the documents at the attendees’ disposal?- No</a:t>
            </a:r>
            <a:endParaRPr lang="en-GB" sz="2000" dirty="0">
              <a:solidFill>
                <a:schemeClr val="bg1">
                  <a:lumMod val="50000"/>
                </a:schemeClr>
              </a:solidFill>
              <a:latin typeface="Merriweather Sans" pitchFamily="2" charset="77"/>
            </a:endParaRPr>
          </a:p>
          <a:p>
            <a:pPr marL="0" indent="0">
              <a:buNone/>
            </a:pPr>
            <a:endParaRPr lang="en-GB" sz="2000" dirty="0">
              <a:solidFill>
                <a:schemeClr val="bg1">
                  <a:lumMod val="50000"/>
                </a:schemeClr>
              </a:solidFill>
              <a:latin typeface="Merriweather Sans" pitchFamily="2" charset="77"/>
            </a:endParaRPr>
          </a:p>
          <a:p>
            <a:pPr marL="0" lvl="0" indent="0">
              <a:buNone/>
            </a:pPr>
            <a:r>
              <a:rPr lang="en-GB" sz="2000" u="sng" dirty="0">
                <a:solidFill>
                  <a:schemeClr val="bg1">
                    <a:lumMod val="50000"/>
                  </a:schemeClr>
                </a:solidFill>
                <a:latin typeface="Merriweather Sans" pitchFamily="2" charset="77"/>
              </a:rPr>
              <a:t>4.Should parties be able to simply send their position statements out on demand at the request of interested reporters who do not propose to attend, ahead of any hearings in a case?- Possibly </a:t>
            </a:r>
          </a:p>
          <a:p>
            <a:pPr marL="0" lvl="0" indent="0">
              <a:buNone/>
            </a:pPr>
            <a:endParaRPr lang="en-GB" sz="2000" u="sng" dirty="0">
              <a:solidFill>
                <a:schemeClr val="bg1">
                  <a:lumMod val="50000"/>
                </a:schemeClr>
              </a:solidFill>
              <a:latin typeface="Merriweather Sans" pitchFamily="2" charset="77"/>
            </a:endParaRPr>
          </a:p>
          <a:p>
            <a:pPr marL="0" indent="0">
              <a:buNone/>
            </a:pPr>
            <a:r>
              <a:rPr lang="en-GB" sz="2000" u="sng" dirty="0">
                <a:solidFill>
                  <a:schemeClr val="bg1">
                    <a:lumMod val="50000"/>
                  </a:schemeClr>
                </a:solidFill>
                <a:latin typeface="Merriweather Sans" pitchFamily="2" charset="77"/>
              </a:rPr>
              <a:t>5.If a journalist need not attend, how will the court regulate what they see and can comment on?</a:t>
            </a:r>
          </a:p>
          <a:p>
            <a:pPr marL="0" indent="0">
              <a:buNone/>
            </a:pPr>
            <a:endParaRPr lang="en-GB" sz="2000" u="sng" dirty="0">
              <a:solidFill>
                <a:schemeClr val="bg1">
                  <a:lumMod val="50000"/>
                </a:schemeClr>
              </a:solidFill>
              <a:latin typeface="Merriweather Sans" pitchFamily="2" charset="77"/>
            </a:endParaRPr>
          </a:p>
          <a:p>
            <a:pPr marL="0" indent="0">
              <a:buNone/>
            </a:pPr>
            <a:r>
              <a:rPr lang="en-GB" sz="2000" u="sng" dirty="0">
                <a:solidFill>
                  <a:schemeClr val="bg1">
                    <a:lumMod val="50000"/>
                  </a:schemeClr>
                </a:solidFill>
                <a:latin typeface="Merriweather Sans" pitchFamily="2" charset="77"/>
              </a:rPr>
              <a:t>6. May reporters who have attended themselves later pass court documents to those who have not?- Yes</a:t>
            </a:r>
            <a:endParaRPr lang="en-GB" sz="2000" dirty="0">
              <a:solidFill>
                <a:schemeClr val="bg1">
                  <a:lumMod val="50000"/>
                </a:schemeClr>
              </a:solidFill>
              <a:latin typeface="Merriweather Sans" pitchFamily="2" charset="77"/>
            </a:endParaRPr>
          </a:p>
          <a:p>
            <a:pPr marL="0" indent="0">
              <a:buNone/>
            </a:pPr>
            <a:endParaRPr lang="en-GB" dirty="0"/>
          </a:p>
          <a:p>
            <a:pPr marL="0" lvl="0" indent="0">
              <a:buNone/>
            </a:pPr>
            <a:endParaRPr lang="en-GB" sz="2000" dirty="0">
              <a:solidFill>
                <a:schemeClr val="bg1">
                  <a:lumMod val="50000"/>
                </a:schemeClr>
              </a:solidFill>
              <a:latin typeface="Merriweather Sans" pitchFamily="2" charset="77"/>
            </a:endParaRPr>
          </a:p>
          <a:p>
            <a:pPr marL="0" indent="0">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1247293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F94C8-6F39-A9EE-2B68-CE74DE398EC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768C3C-B3D1-A9C1-1BFC-BD09FEDB0CC3}"/>
              </a:ext>
            </a:extLst>
          </p:cNvPr>
          <p:cNvSpPr>
            <a:spLocks noGrp="1"/>
          </p:cNvSpPr>
          <p:nvPr>
            <p:ph type="sldNum" sz="quarter" idx="12"/>
          </p:nvPr>
        </p:nvSpPr>
        <p:spPr/>
        <p:txBody>
          <a:bodyPr/>
          <a:lstStyle/>
          <a:p>
            <a:fld id="{2A1334E1-6B77-4161-B9D5-325260C527F0}" type="slidenum">
              <a:rPr lang="en-GB" smtClean="0"/>
              <a:pPr/>
              <a:t>42</a:t>
            </a:fld>
            <a:endParaRPr lang="en-GB" dirty="0"/>
          </a:p>
        </p:txBody>
      </p:sp>
      <p:sp>
        <p:nvSpPr>
          <p:cNvPr id="6" name="Title 5">
            <a:extLst>
              <a:ext uri="{FF2B5EF4-FFF2-40B4-BE49-F238E27FC236}">
                <a16:creationId xmlns:a16="http://schemas.microsoft.com/office/drawing/2014/main" id="{5AF3A79D-3292-B43A-A021-FD221CD3FB5D}"/>
              </a:ext>
            </a:extLst>
          </p:cNvPr>
          <p:cNvSpPr>
            <a:spLocks noGrp="1"/>
          </p:cNvSpPr>
          <p:nvPr>
            <p:ph type="title"/>
          </p:nvPr>
        </p:nvSpPr>
        <p:spPr/>
        <p:txBody>
          <a:bodyPr/>
          <a:lstStyle/>
          <a:p>
            <a:r>
              <a:rPr lang="en-US" dirty="0"/>
              <a:t>Summary </a:t>
            </a:r>
          </a:p>
        </p:txBody>
      </p:sp>
      <p:sp>
        <p:nvSpPr>
          <p:cNvPr id="7" name="Content Placeholder 6">
            <a:extLst>
              <a:ext uri="{FF2B5EF4-FFF2-40B4-BE49-F238E27FC236}">
                <a16:creationId xmlns:a16="http://schemas.microsoft.com/office/drawing/2014/main" id="{E82670FF-0894-ABAE-81F9-33874F77CAE8}"/>
              </a:ext>
            </a:extLst>
          </p:cNvPr>
          <p:cNvSpPr>
            <a:spLocks noGrp="1"/>
          </p:cNvSpPr>
          <p:nvPr>
            <p:ph idx="1"/>
          </p:nvPr>
        </p:nvSpPr>
        <p:spPr>
          <a:xfrm>
            <a:off x="720725" y="1741487"/>
            <a:ext cx="7702550" cy="4125913"/>
          </a:xfrm>
        </p:spPr>
        <p:txBody>
          <a:bodyPr/>
          <a:lstStyle/>
          <a:p>
            <a:pPr marL="0" lvl="0" indent="0">
              <a:buNone/>
            </a:pPr>
            <a:r>
              <a:rPr lang="en-GB" sz="2000" dirty="0">
                <a:solidFill>
                  <a:schemeClr val="bg1">
                    <a:lumMod val="50000"/>
                  </a:schemeClr>
                </a:solidFill>
                <a:latin typeface="Merriweather Sans" pitchFamily="2" charset="77"/>
              </a:rPr>
              <a:t>If you receive a request from a journalist for documents remember that:</a:t>
            </a:r>
          </a:p>
          <a:p>
            <a:pPr marL="0" lvl="0" indent="0">
              <a:buNone/>
            </a:pPr>
            <a:endParaRPr lang="en-GB" sz="2000" u="sng"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They need to be served with a copy of the transparency order</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Make sure they are properly accredited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Wise not to disclose anything until the hearing itself or afterwards if the journalist doesn’t attend</a:t>
            </a:r>
          </a:p>
          <a:p>
            <a:pPr marL="0" lvl="0" indent="0">
              <a:buNone/>
            </a:pPr>
            <a:endParaRPr lang="en-GB" sz="2000" dirty="0">
              <a:solidFill>
                <a:schemeClr val="bg1">
                  <a:lumMod val="50000"/>
                </a:schemeClr>
              </a:solidFill>
              <a:latin typeface="Merriweather Sans" pitchFamily="2" charset="77"/>
            </a:endParaRPr>
          </a:p>
          <a:p>
            <a:pPr marL="0" indent="0">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596311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7578D-9168-2087-3DAF-D367B55F5E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DD63F6-628E-79C0-B396-59AFD9A21A09}"/>
              </a:ext>
            </a:extLst>
          </p:cNvPr>
          <p:cNvSpPr>
            <a:spLocks noGrp="1"/>
          </p:cNvSpPr>
          <p:nvPr>
            <p:ph type="ctrTitle"/>
          </p:nvPr>
        </p:nvSpPr>
        <p:spPr/>
        <p:txBody>
          <a:bodyPr/>
          <a:lstStyle/>
          <a:p>
            <a:r>
              <a:rPr lang="en-US" sz="4000" i="1" dirty="0"/>
              <a:t>ST v AR </a:t>
            </a:r>
            <a:r>
              <a:rPr lang="en-US" sz="4000" dirty="0"/>
              <a:t>[2025] EWFC 4</a:t>
            </a:r>
            <a:endParaRPr lang="en-US" sz="4000" i="1" dirty="0"/>
          </a:p>
        </p:txBody>
      </p:sp>
      <p:sp>
        <p:nvSpPr>
          <p:cNvPr id="3" name="Subtitle 2">
            <a:extLst>
              <a:ext uri="{FF2B5EF4-FFF2-40B4-BE49-F238E27FC236}">
                <a16:creationId xmlns:a16="http://schemas.microsoft.com/office/drawing/2014/main" id="{C0EDE5A3-E686-C1CE-B7BE-95123C1F02BB}"/>
              </a:ext>
            </a:extLst>
          </p:cNvPr>
          <p:cNvSpPr>
            <a:spLocks noGrp="1"/>
          </p:cNvSpPr>
          <p:nvPr>
            <p:ph type="subTitle" idx="1"/>
          </p:nvPr>
        </p:nvSpPr>
        <p:spPr/>
        <p:txBody>
          <a:bodyPr/>
          <a:lstStyle/>
          <a:p>
            <a:r>
              <a:rPr lang="en-US" dirty="0"/>
              <a:t>Big asset cases discussing the importance of matrimonialisation of property, assessing housing need (including second homes) and who should retain the family home </a:t>
            </a:r>
          </a:p>
        </p:txBody>
      </p:sp>
      <p:sp>
        <p:nvSpPr>
          <p:cNvPr id="5" name="Slide Number Placeholder 4">
            <a:extLst>
              <a:ext uri="{FF2B5EF4-FFF2-40B4-BE49-F238E27FC236}">
                <a16:creationId xmlns:a16="http://schemas.microsoft.com/office/drawing/2014/main" id="{7C8D7605-1697-3E8F-A4B8-DF51F30D7D1F}"/>
              </a:ext>
            </a:extLst>
          </p:cNvPr>
          <p:cNvSpPr>
            <a:spLocks noGrp="1"/>
          </p:cNvSpPr>
          <p:nvPr>
            <p:ph type="sldNum" sz="quarter" idx="12"/>
          </p:nvPr>
        </p:nvSpPr>
        <p:spPr/>
        <p:txBody>
          <a:bodyPr/>
          <a:lstStyle/>
          <a:p>
            <a:fld id="{56FA8472-A4EA-4FDE-B467-EA4D6EA46633}" type="slidenum">
              <a:rPr lang="en-GB" smtClean="0"/>
              <a:pPr/>
              <a:t>43</a:t>
            </a:fld>
            <a:endParaRPr lang="en-GB" dirty="0"/>
          </a:p>
        </p:txBody>
      </p:sp>
    </p:spTree>
    <p:extLst>
      <p:ext uri="{BB962C8B-B14F-4D97-AF65-F5344CB8AC3E}">
        <p14:creationId xmlns:p14="http://schemas.microsoft.com/office/powerpoint/2010/main" val="2839599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A0024-348E-F2BB-5E67-BADC8C81E46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E43703-188E-7295-217E-46526D032934}"/>
              </a:ext>
            </a:extLst>
          </p:cNvPr>
          <p:cNvSpPr>
            <a:spLocks noGrp="1"/>
          </p:cNvSpPr>
          <p:nvPr>
            <p:ph type="sldNum" sz="quarter" idx="12"/>
          </p:nvPr>
        </p:nvSpPr>
        <p:spPr/>
        <p:txBody>
          <a:bodyPr/>
          <a:lstStyle/>
          <a:p>
            <a:fld id="{2A1334E1-6B77-4161-B9D5-325260C527F0}" type="slidenum">
              <a:rPr lang="en-GB" smtClean="0"/>
              <a:pPr/>
              <a:t>44</a:t>
            </a:fld>
            <a:endParaRPr lang="en-GB" dirty="0"/>
          </a:p>
        </p:txBody>
      </p:sp>
      <p:sp>
        <p:nvSpPr>
          <p:cNvPr id="6" name="Title 5">
            <a:extLst>
              <a:ext uri="{FF2B5EF4-FFF2-40B4-BE49-F238E27FC236}">
                <a16:creationId xmlns:a16="http://schemas.microsoft.com/office/drawing/2014/main" id="{0DBA9762-B577-8644-4FBA-AB4DD459E1B9}"/>
              </a:ext>
            </a:extLst>
          </p:cNvPr>
          <p:cNvSpPr>
            <a:spLocks noGrp="1"/>
          </p:cNvSpPr>
          <p:nvPr>
            <p:ph type="title"/>
          </p:nvPr>
        </p:nvSpPr>
        <p:spPr/>
        <p:txBody>
          <a:bodyPr/>
          <a:lstStyle/>
          <a:p>
            <a:r>
              <a:rPr lang="en-US" dirty="0"/>
              <a:t>Facts  </a:t>
            </a:r>
          </a:p>
        </p:txBody>
      </p:sp>
      <p:sp>
        <p:nvSpPr>
          <p:cNvPr id="7" name="Content Placeholder 6">
            <a:extLst>
              <a:ext uri="{FF2B5EF4-FFF2-40B4-BE49-F238E27FC236}">
                <a16:creationId xmlns:a16="http://schemas.microsoft.com/office/drawing/2014/main" id="{FB41161F-D234-16B9-2E86-345845C6CC4C}"/>
              </a:ext>
            </a:extLst>
          </p:cNvPr>
          <p:cNvSpPr>
            <a:spLocks noGrp="1"/>
          </p:cNvSpPr>
          <p:nvPr>
            <p:ph idx="1"/>
          </p:nvPr>
        </p:nvSpPr>
        <p:spPr>
          <a:xfrm>
            <a:off x="720725" y="1495425"/>
            <a:ext cx="7702550" cy="4125913"/>
          </a:xfrm>
        </p:spPr>
        <p:txBody>
          <a:bodyPr/>
          <a:lstStyle/>
          <a:p>
            <a:r>
              <a:rPr lang="en-GB" sz="2000" dirty="0">
                <a:solidFill>
                  <a:schemeClr val="bg1">
                    <a:lumMod val="50000"/>
                  </a:schemeClr>
                </a:solidFill>
                <a:latin typeface="Merriweather Sans" pitchFamily="2" charset="77"/>
              </a:rPr>
              <a:t>Judgment of HHJ Vincent sitting as a DHCJ</a:t>
            </a:r>
          </a:p>
          <a:p>
            <a:pPr marL="0" lvl="0" indent="0">
              <a:buNone/>
            </a:pPr>
            <a:endParaRPr lang="en-GB" sz="2000" u="sng"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H= 71 (sculptor) and W =51 (not working- degree in architecture)</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Cohab from 2003, separated briefly in 2012 for 9 months, married in October 2012.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Child born in February 2015</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Both were citizens of “Country A” and in November 2020 relocated to UK for tax reasons</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W applied for divorce in May 2023. </a:t>
            </a:r>
          </a:p>
          <a:p>
            <a:pPr marL="0" lvl="0" indent="0">
              <a:buNone/>
            </a:pPr>
            <a:endParaRPr lang="en-GB" sz="2000" dirty="0">
              <a:solidFill>
                <a:schemeClr val="bg1">
                  <a:lumMod val="50000"/>
                </a:schemeClr>
              </a:solidFill>
              <a:latin typeface="Merriweather Sans" pitchFamily="2" charset="77"/>
            </a:endParaRPr>
          </a:p>
          <a:p>
            <a:pPr marL="0" indent="0">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1340715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D8C39-6579-5B6E-033C-0878B00177F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FB1C3C-D97B-4C68-DB86-5BEF6C94A77C}"/>
              </a:ext>
            </a:extLst>
          </p:cNvPr>
          <p:cNvSpPr>
            <a:spLocks noGrp="1"/>
          </p:cNvSpPr>
          <p:nvPr>
            <p:ph type="sldNum" sz="quarter" idx="12"/>
          </p:nvPr>
        </p:nvSpPr>
        <p:spPr/>
        <p:txBody>
          <a:bodyPr/>
          <a:lstStyle/>
          <a:p>
            <a:fld id="{2A1334E1-6B77-4161-B9D5-325260C527F0}" type="slidenum">
              <a:rPr lang="en-GB" smtClean="0"/>
              <a:pPr/>
              <a:t>45</a:t>
            </a:fld>
            <a:endParaRPr lang="en-GB" dirty="0"/>
          </a:p>
        </p:txBody>
      </p:sp>
      <p:sp>
        <p:nvSpPr>
          <p:cNvPr id="6" name="Title 5">
            <a:extLst>
              <a:ext uri="{FF2B5EF4-FFF2-40B4-BE49-F238E27FC236}">
                <a16:creationId xmlns:a16="http://schemas.microsoft.com/office/drawing/2014/main" id="{898E118A-AAEC-626B-D0D4-22345791716A}"/>
              </a:ext>
            </a:extLst>
          </p:cNvPr>
          <p:cNvSpPr>
            <a:spLocks noGrp="1"/>
          </p:cNvSpPr>
          <p:nvPr>
            <p:ph type="title"/>
          </p:nvPr>
        </p:nvSpPr>
        <p:spPr>
          <a:xfrm>
            <a:off x="720725" y="1014046"/>
            <a:ext cx="7702550" cy="1009650"/>
          </a:xfrm>
        </p:spPr>
        <p:txBody>
          <a:bodyPr/>
          <a:lstStyle/>
          <a:p>
            <a:r>
              <a:rPr lang="en-US" dirty="0"/>
              <a:t>Assets   </a:t>
            </a:r>
          </a:p>
        </p:txBody>
      </p:sp>
      <p:sp>
        <p:nvSpPr>
          <p:cNvPr id="7" name="Content Placeholder 6">
            <a:extLst>
              <a:ext uri="{FF2B5EF4-FFF2-40B4-BE49-F238E27FC236}">
                <a16:creationId xmlns:a16="http://schemas.microsoft.com/office/drawing/2014/main" id="{D528F862-2FA1-E9A7-FB1E-B3CF200A9F27}"/>
              </a:ext>
            </a:extLst>
          </p:cNvPr>
          <p:cNvSpPr>
            <a:spLocks noGrp="1"/>
          </p:cNvSpPr>
          <p:nvPr>
            <p:ph idx="1"/>
          </p:nvPr>
        </p:nvSpPr>
        <p:spPr>
          <a:xfrm>
            <a:off x="720725" y="1495425"/>
            <a:ext cx="7702550" cy="4125913"/>
          </a:xfrm>
        </p:spPr>
        <p:txBody>
          <a:bodyPr/>
          <a:lstStyle/>
          <a:p>
            <a:r>
              <a:rPr lang="en-GB" sz="2000" dirty="0">
                <a:solidFill>
                  <a:schemeClr val="bg1">
                    <a:lumMod val="50000"/>
                  </a:schemeClr>
                </a:solidFill>
                <a:latin typeface="Merriweather Sans" pitchFamily="2" charset="77"/>
              </a:rPr>
              <a:t>FMH = £3.492m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Property in Country C in H’s sole name = €2.35m/ £2m</a:t>
            </a:r>
          </a:p>
          <a:p>
            <a:pPr marL="0" lvl="0" indent="0">
              <a:buNone/>
            </a:pPr>
            <a:endParaRPr lang="en-GB" sz="2000" u="sng"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Yacht in H’s sole name £2,106,750</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Bank account- H= £1.65m , W= £202,436 and joint= £10,500</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H investments= £14,202,738</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Also a number of non-matrimonial assets including H’s inheritance which he shared with his brother. W said was £126.7m and H said £12.5m and illiquid </a:t>
            </a:r>
          </a:p>
          <a:p>
            <a:pPr marL="0" lvl="0" indent="0">
              <a:buNone/>
            </a:pPr>
            <a:endParaRPr lang="en-GB" sz="2000" dirty="0">
              <a:solidFill>
                <a:schemeClr val="bg1">
                  <a:lumMod val="50000"/>
                </a:schemeClr>
              </a:solidFill>
              <a:latin typeface="Merriweather Sans" pitchFamily="2" charset="77"/>
            </a:endParaRPr>
          </a:p>
          <a:p>
            <a:pPr marL="0" indent="0">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1788705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6BBB4-C505-6913-5576-57C0CB95D14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F01A5D4-CB3F-32A7-8C02-C84AA31939F9}"/>
              </a:ext>
            </a:extLst>
          </p:cNvPr>
          <p:cNvSpPr>
            <a:spLocks noGrp="1"/>
          </p:cNvSpPr>
          <p:nvPr>
            <p:ph type="sldNum" sz="quarter" idx="12"/>
          </p:nvPr>
        </p:nvSpPr>
        <p:spPr/>
        <p:txBody>
          <a:bodyPr/>
          <a:lstStyle/>
          <a:p>
            <a:fld id="{2A1334E1-6B77-4161-B9D5-325260C527F0}" type="slidenum">
              <a:rPr lang="en-GB" smtClean="0"/>
              <a:pPr/>
              <a:t>46</a:t>
            </a:fld>
            <a:endParaRPr lang="en-GB" dirty="0"/>
          </a:p>
        </p:txBody>
      </p:sp>
      <p:sp>
        <p:nvSpPr>
          <p:cNvPr id="6" name="Title 5">
            <a:extLst>
              <a:ext uri="{FF2B5EF4-FFF2-40B4-BE49-F238E27FC236}">
                <a16:creationId xmlns:a16="http://schemas.microsoft.com/office/drawing/2014/main" id="{AF942BE6-EBE9-8DD8-C3BD-13D529539480}"/>
              </a:ext>
            </a:extLst>
          </p:cNvPr>
          <p:cNvSpPr>
            <a:spLocks noGrp="1"/>
          </p:cNvSpPr>
          <p:nvPr>
            <p:ph type="title"/>
          </p:nvPr>
        </p:nvSpPr>
        <p:spPr>
          <a:xfrm>
            <a:off x="720725" y="1014046"/>
            <a:ext cx="7702550" cy="1009650"/>
          </a:xfrm>
        </p:spPr>
        <p:txBody>
          <a:bodyPr/>
          <a:lstStyle/>
          <a:p>
            <a:r>
              <a:rPr lang="en-US" dirty="0"/>
              <a:t>Party's positions    </a:t>
            </a:r>
          </a:p>
        </p:txBody>
      </p:sp>
      <p:sp>
        <p:nvSpPr>
          <p:cNvPr id="7" name="Content Placeholder 6">
            <a:extLst>
              <a:ext uri="{FF2B5EF4-FFF2-40B4-BE49-F238E27FC236}">
                <a16:creationId xmlns:a16="http://schemas.microsoft.com/office/drawing/2014/main" id="{E90AF960-9644-FF3D-CF2F-462E295D4D15}"/>
              </a:ext>
            </a:extLst>
          </p:cNvPr>
          <p:cNvSpPr>
            <a:spLocks noGrp="1"/>
          </p:cNvSpPr>
          <p:nvPr>
            <p:ph idx="1"/>
          </p:nvPr>
        </p:nvSpPr>
        <p:spPr>
          <a:xfrm>
            <a:off x="720725" y="1495425"/>
            <a:ext cx="7702550" cy="4125913"/>
          </a:xfrm>
        </p:spPr>
        <p:txBody>
          <a:bodyPr/>
          <a:lstStyle/>
          <a:p>
            <a:r>
              <a:rPr lang="en-GB" sz="2000" dirty="0">
                <a:solidFill>
                  <a:schemeClr val="bg1">
                    <a:lumMod val="50000"/>
                  </a:schemeClr>
                </a:solidFill>
                <a:latin typeface="Merriweather Sans" pitchFamily="2" charset="77"/>
              </a:rPr>
              <a:t>H offered to pay a lump sum of £11m to W  and for H to retain the FMH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W sought an award worth £20m plus the FMH and additional CMS at £83,351.87 per annum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W accepted that her claim should be determined by reference to her needs but submitted that these should reflect the scale of her sharing claim</a:t>
            </a:r>
          </a:p>
          <a:p>
            <a:pPr marL="0" lvl="0" indent="0">
              <a:buNone/>
            </a:pPr>
            <a:endParaRPr lang="en-GB" sz="2000" dirty="0">
              <a:solidFill>
                <a:schemeClr val="bg1">
                  <a:lumMod val="50000"/>
                </a:schemeClr>
              </a:solidFill>
              <a:latin typeface="Merriweather Sans" pitchFamily="2" charset="77"/>
            </a:endParaRPr>
          </a:p>
          <a:p>
            <a:pPr marL="0" indent="0">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665373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DD878-CC3D-B753-2B40-4AFE02F0C77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F42F1D-DE57-9987-29B1-F51019268D3C}"/>
              </a:ext>
            </a:extLst>
          </p:cNvPr>
          <p:cNvSpPr>
            <a:spLocks noGrp="1"/>
          </p:cNvSpPr>
          <p:nvPr>
            <p:ph type="sldNum" sz="quarter" idx="12"/>
          </p:nvPr>
        </p:nvSpPr>
        <p:spPr/>
        <p:txBody>
          <a:bodyPr/>
          <a:lstStyle/>
          <a:p>
            <a:fld id="{2A1334E1-6B77-4161-B9D5-325260C527F0}" type="slidenum">
              <a:rPr lang="en-GB" smtClean="0"/>
              <a:pPr/>
              <a:t>47</a:t>
            </a:fld>
            <a:endParaRPr lang="en-GB" dirty="0"/>
          </a:p>
        </p:txBody>
      </p:sp>
      <p:sp>
        <p:nvSpPr>
          <p:cNvPr id="6" name="Title 5">
            <a:extLst>
              <a:ext uri="{FF2B5EF4-FFF2-40B4-BE49-F238E27FC236}">
                <a16:creationId xmlns:a16="http://schemas.microsoft.com/office/drawing/2014/main" id="{E878384F-2430-99E4-3773-7DE23B84A336}"/>
              </a:ext>
            </a:extLst>
          </p:cNvPr>
          <p:cNvSpPr>
            <a:spLocks noGrp="1"/>
          </p:cNvSpPr>
          <p:nvPr>
            <p:ph type="title"/>
          </p:nvPr>
        </p:nvSpPr>
        <p:spPr>
          <a:xfrm>
            <a:off x="720725" y="1014046"/>
            <a:ext cx="7702550" cy="1009650"/>
          </a:xfrm>
        </p:spPr>
        <p:txBody>
          <a:bodyPr/>
          <a:lstStyle/>
          <a:p>
            <a:r>
              <a:rPr lang="en-US" dirty="0"/>
              <a:t>Discussion and decision</a:t>
            </a:r>
          </a:p>
        </p:txBody>
      </p:sp>
      <p:sp>
        <p:nvSpPr>
          <p:cNvPr id="7" name="Content Placeholder 6">
            <a:extLst>
              <a:ext uri="{FF2B5EF4-FFF2-40B4-BE49-F238E27FC236}">
                <a16:creationId xmlns:a16="http://schemas.microsoft.com/office/drawing/2014/main" id="{62A62DA8-0DDE-D1F3-D65F-583F159A9450}"/>
              </a:ext>
            </a:extLst>
          </p:cNvPr>
          <p:cNvSpPr>
            <a:spLocks noGrp="1"/>
          </p:cNvSpPr>
          <p:nvPr>
            <p:ph idx="1"/>
          </p:nvPr>
        </p:nvSpPr>
        <p:spPr>
          <a:xfrm>
            <a:off x="720725" y="1495425"/>
            <a:ext cx="7702550" cy="4125913"/>
          </a:xfrm>
        </p:spPr>
        <p:txBody>
          <a:bodyPr/>
          <a:lstStyle/>
          <a:p>
            <a:r>
              <a:rPr lang="en-GB" sz="2000" dirty="0">
                <a:solidFill>
                  <a:schemeClr val="bg1">
                    <a:lumMod val="50000"/>
                  </a:schemeClr>
                </a:solidFill>
                <a:latin typeface="Merriweather Sans" pitchFamily="2" charset="77"/>
              </a:rPr>
              <a:t>H’s inheritance </a:t>
            </a:r>
          </a:p>
          <a:p>
            <a:pPr lvl="1"/>
            <a:endParaRPr lang="en-GB" sz="2000" dirty="0">
              <a:solidFill>
                <a:schemeClr val="bg1">
                  <a:lumMod val="50000"/>
                </a:schemeClr>
              </a:solidFill>
              <a:latin typeface="Merriweather Sans" pitchFamily="2" charset="77"/>
            </a:endParaRPr>
          </a:p>
          <a:p>
            <a:pPr lvl="1"/>
            <a:r>
              <a:rPr lang="en-GB" sz="2000" dirty="0">
                <a:solidFill>
                  <a:schemeClr val="bg1">
                    <a:lumMod val="50000"/>
                  </a:schemeClr>
                </a:solidFill>
                <a:latin typeface="Merriweather Sans" pitchFamily="2" charset="77"/>
              </a:rPr>
              <a:t>W said H had actively managed the property portfolio and that over £50m had been matrimonialised </a:t>
            </a:r>
          </a:p>
          <a:p>
            <a:pPr lvl="1"/>
            <a:endParaRPr lang="en-GB" sz="2000" dirty="0">
              <a:solidFill>
                <a:schemeClr val="bg1">
                  <a:lumMod val="50000"/>
                </a:schemeClr>
              </a:solidFill>
              <a:latin typeface="Merriweather Sans" pitchFamily="2" charset="77"/>
            </a:endParaRPr>
          </a:p>
          <a:p>
            <a:pPr lvl="1"/>
            <a:r>
              <a:rPr lang="en-GB" sz="2000" dirty="0">
                <a:solidFill>
                  <a:schemeClr val="bg1">
                    <a:lumMod val="50000"/>
                  </a:schemeClr>
                </a:solidFill>
                <a:latin typeface="Merriweather Sans" pitchFamily="2" charset="77"/>
              </a:rPr>
              <a:t>H said he had been passive  investor and relied on </a:t>
            </a:r>
            <a:r>
              <a:rPr lang="en-GB" sz="2000" i="1" dirty="0">
                <a:solidFill>
                  <a:schemeClr val="bg1">
                    <a:lumMod val="50000"/>
                  </a:schemeClr>
                </a:solidFill>
                <a:latin typeface="Merriweather Sans" pitchFamily="2" charset="77"/>
              </a:rPr>
              <a:t>Standish  </a:t>
            </a:r>
            <a:r>
              <a:rPr lang="en-GB" sz="2000" dirty="0">
                <a:solidFill>
                  <a:schemeClr val="bg1">
                    <a:lumMod val="50000"/>
                  </a:schemeClr>
                </a:solidFill>
                <a:latin typeface="Merriweather Sans" pitchFamily="2" charset="77"/>
              </a:rPr>
              <a:t>and said in any event illiquid </a:t>
            </a:r>
          </a:p>
          <a:p>
            <a:pPr lvl="1"/>
            <a:endParaRPr lang="en-GB" sz="2000" dirty="0">
              <a:solidFill>
                <a:schemeClr val="bg1">
                  <a:lumMod val="50000"/>
                </a:schemeClr>
              </a:solidFill>
              <a:latin typeface="Merriweather Sans" pitchFamily="2" charset="77"/>
            </a:endParaRPr>
          </a:p>
          <a:p>
            <a:pPr lvl="1"/>
            <a:r>
              <a:rPr lang="en-GB" sz="2000" dirty="0">
                <a:solidFill>
                  <a:schemeClr val="bg1">
                    <a:lumMod val="50000"/>
                  </a:schemeClr>
                </a:solidFill>
                <a:latin typeface="Merriweather Sans" pitchFamily="2" charset="77"/>
              </a:rPr>
              <a:t>Judge agreed with H  in that not matrimonialised but did not agree with H on value due to income provided. </a:t>
            </a:r>
          </a:p>
          <a:p>
            <a:endParaRPr lang="en-GB" sz="2000" dirty="0">
              <a:solidFill>
                <a:schemeClr val="bg1">
                  <a:lumMod val="50000"/>
                </a:schemeClr>
              </a:solidFill>
              <a:latin typeface="Merriweather Sans" pitchFamily="2" charset="77"/>
            </a:endParaRPr>
          </a:p>
          <a:p>
            <a:pPr marL="0" lvl="0" indent="0">
              <a:buNone/>
            </a:pPr>
            <a:endParaRPr lang="en-GB" sz="2000" dirty="0">
              <a:solidFill>
                <a:schemeClr val="bg1">
                  <a:lumMod val="50000"/>
                </a:schemeClr>
              </a:solidFill>
              <a:latin typeface="Merriweather Sans" pitchFamily="2" charset="77"/>
            </a:endParaRPr>
          </a:p>
          <a:p>
            <a:pPr marL="0" indent="0">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509560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F213E-D736-3F59-2575-91A08CA72A6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8B5ADE8-4C2A-85A5-C645-40ABEBD8FA92}"/>
              </a:ext>
            </a:extLst>
          </p:cNvPr>
          <p:cNvSpPr>
            <a:spLocks noGrp="1"/>
          </p:cNvSpPr>
          <p:nvPr>
            <p:ph type="sldNum" sz="quarter" idx="12"/>
          </p:nvPr>
        </p:nvSpPr>
        <p:spPr/>
        <p:txBody>
          <a:bodyPr/>
          <a:lstStyle/>
          <a:p>
            <a:fld id="{2A1334E1-6B77-4161-B9D5-325260C527F0}" type="slidenum">
              <a:rPr lang="en-GB" smtClean="0"/>
              <a:pPr/>
              <a:t>48</a:t>
            </a:fld>
            <a:endParaRPr lang="en-GB" dirty="0"/>
          </a:p>
        </p:txBody>
      </p:sp>
      <p:sp>
        <p:nvSpPr>
          <p:cNvPr id="6" name="Title 5">
            <a:extLst>
              <a:ext uri="{FF2B5EF4-FFF2-40B4-BE49-F238E27FC236}">
                <a16:creationId xmlns:a16="http://schemas.microsoft.com/office/drawing/2014/main" id="{9490A404-888E-A464-B9B3-B805A68BBC51}"/>
              </a:ext>
            </a:extLst>
          </p:cNvPr>
          <p:cNvSpPr>
            <a:spLocks noGrp="1"/>
          </p:cNvSpPr>
          <p:nvPr>
            <p:ph type="title"/>
          </p:nvPr>
        </p:nvSpPr>
        <p:spPr>
          <a:xfrm>
            <a:off x="720725" y="1014046"/>
            <a:ext cx="7702550" cy="1009650"/>
          </a:xfrm>
        </p:spPr>
        <p:txBody>
          <a:bodyPr/>
          <a:lstStyle/>
          <a:p>
            <a:r>
              <a:rPr lang="en-US" dirty="0"/>
              <a:t>Discussion and decision</a:t>
            </a:r>
          </a:p>
        </p:txBody>
      </p:sp>
      <p:sp>
        <p:nvSpPr>
          <p:cNvPr id="7" name="Content Placeholder 6">
            <a:extLst>
              <a:ext uri="{FF2B5EF4-FFF2-40B4-BE49-F238E27FC236}">
                <a16:creationId xmlns:a16="http://schemas.microsoft.com/office/drawing/2014/main" id="{5AE95F6B-C0D6-9FFC-E219-4B879C15E7DB}"/>
              </a:ext>
            </a:extLst>
          </p:cNvPr>
          <p:cNvSpPr>
            <a:spLocks noGrp="1"/>
          </p:cNvSpPr>
          <p:nvPr>
            <p:ph idx="1"/>
          </p:nvPr>
        </p:nvSpPr>
        <p:spPr>
          <a:xfrm>
            <a:off x="720725" y="1495425"/>
            <a:ext cx="7702550" cy="4125913"/>
          </a:xfrm>
        </p:spPr>
        <p:txBody>
          <a:bodyPr/>
          <a:lstStyle/>
          <a:p>
            <a:r>
              <a:rPr lang="en-GB" sz="2000" dirty="0">
                <a:solidFill>
                  <a:schemeClr val="bg1">
                    <a:lumMod val="50000"/>
                  </a:schemeClr>
                </a:solidFill>
                <a:latin typeface="Merriweather Sans" pitchFamily="2" charset="77"/>
              </a:rPr>
              <a:t>Housing Need </a:t>
            </a:r>
          </a:p>
          <a:p>
            <a:pPr lvl="1"/>
            <a:endParaRPr lang="en-GB" sz="2000" dirty="0">
              <a:solidFill>
                <a:schemeClr val="bg1">
                  <a:lumMod val="50000"/>
                </a:schemeClr>
              </a:solidFill>
              <a:latin typeface="Merriweather Sans" pitchFamily="2" charset="77"/>
            </a:endParaRPr>
          </a:p>
          <a:p>
            <a:pPr lvl="1"/>
            <a:r>
              <a:rPr lang="en-GB" sz="2000" dirty="0">
                <a:solidFill>
                  <a:schemeClr val="bg1">
                    <a:lumMod val="50000"/>
                  </a:schemeClr>
                </a:solidFill>
                <a:latin typeface="Merriweather Sans" pitchFamily="2" charset="77"/>
              </a:rPr>
              <a:t>Both had similar primary housing need</a:t>
            </a:r>
          </a:p>
          <a:p>
            <a:pPr lvl="1"/>
            <a:endParaRPr lang="en-GB" sz="2000" dirty="0">
              <a:solidFill>
                <a:schemeClr val="bg1">
                  <a:lumMod val="50000"/>
                </a:schemeClr>
              </a:solidFill>
              <a:latin typeface="Merriweather Sans" pitchFamily="2" charset="77"/>
            </a:endParaRPr>
          </a:p>
          <a:p>
            <a:pPr lvl="1"/>
            <a:r>
              <a:rPr lang="en-GB" sz="2000" dirty="0">
                <a:solidFill>
                  <a:schemeClr val="bg1">
                    <a:lumMod val="50000"/>
                  </a:schemeClr>
                </a:solidFill>
                <a:latin typeface="Merriweather Sans" pitchFamily="2" charset="77"/>
              </a:rPr>
              <a:t>Court found H should retain FMH and W should have £4m fund </a:t>
            </a:r>
          </a:p>
          <a:p>
            <a:pPr lvl="1"/>
            <a:endParaRPr lang="en-GB" sz="2000" dirty="0">
              <a:solidFill>
                <a:schemeClr val="bg1">
                  <a:lumMod val="50000"/>
                </a:schemeClr>
              </a:solidFill>
              <a:latin typeface="Merriweather Sans" pitchFamily="2" charset="77"/>
            </a:endParaRPr>
          </a:p>
          <a:p>
            <a:pPr lvl="1"/>
            <a:r>
              <a:rPr lang="en-GB" sz="2000" dirty="0">
                <a:solidFill>
                  <a:schemeClr val="bg1">
                    <a:lumMod val="50000"/>
                  </a:schemeClr>
                </a:solidFill>
                <a:latin typeface="Merriweather Sans" pitchFamily="2" charset="77"/>
              </a:rPr>
              <a:t>Court did not agree that W ‘needed’ a second holiday home </a:t>
            </a:r>
          </a:p>
          <a:p>
            <a:endParaRPr lang="en-GB" sz="2000" dirty="0">
              <a:solidFill>
                <a:schemeClr val="bg1">
                  <a:lumMod val="50000"/>
                </a:schemeClr>
              </a:solidFill>
              <a:latin typeface="Merriweather Sans" pitchFamily="2" charset="77"/>
            </a:endParaRPr>
          </a:p>
          <a:p>
            <a:pPr marL="0" lvl="0" indent="0">
              <a:buNone/>
            </a:pPr>
            <a:endParaRPr lang="en-GB" sz="2000" dirty="0">
              <a:solidFill>
                <a:schemeClr val="bg1">
                  <a:lumMod val="50000"/>
                </a:schemeClr>
              </a:solidFill>
              <a:latin typeface="Merriweather Sans" pitchFamily="2" charset="77"/>
            </a:endParaRPr>
          </a:p>
          <a:p>
            <a:pPr marL="0" indent="0">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729671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C4A2A-23A1-0500-091C-626FA3FF0A6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A7CDCA-23E5-A7CD-40A0-8385527271E1}"/>
              </a:ext>
            </a:extLst>
          </p:cNvPr>
          <p:cNvSpPr>
            <a:spLocks noGrp="1"/>
          </p:cNvSpPr>
          <p:nvPr>
            <p:ph type="sldNum" sz="quarter" idx="12"/>
          </p:nvPr>
        </p:nvSpPr>
        <p:spPr/>
        <p:txBody>
          <a:bodyPr/>
          <a:lstStyle/>
          <a:p>
            <a:fld id="{2A1334E1-6B77-4161-B9D5-325260C527F0}" type="slidenum">
              <a:rPr lang="en-GB" smtClean="0"/>
              <a:pPr/>
              <a:t>49</a:t>
            </a:fld>
            <a:endParaRPr lang="en-GB" dirty="0"/>
          </a:p>
        </p:txBody>
      </p:sp>
      <p:sp>
        <p:nvSpPr>
          <p:cNvPr id="6" name="Title 5">
            <a:extLst>
              <a:ext uri="{FF2B5EF4-FFF2-40B4-BE49-F238E27FC236}">
                <a16:creationId xmlns:a16="http://schemas.microsoft.com/office/drawing/2014/main" id="{30F519F8-BCA5-3A14-5BC3-5F0D331DD730}"/>
              </a:ext>
            </a:extLst>
          </p:cNvPr>
          <p:cNvSpPr>
            <a:spLocks noGrp="1"/>
          </p:cNvSpPr>
          <p:nvPr>
            <p:ph type="title"/>
          </p:nvPr>
        </p:nvSpPr>
        <p:spPr>
          <a:xfrm>
            <a:off x="720725" y="1014046"/>
            <a:ext cx="7702550" cy="1009650"/>
          </a:xfrm>
        </p:spPr>
        <p:txBody>
          <a:bodyPr/>
          <a:lstStyle/>
          <a:p>
            <a:r>
              <a:rPr lang="en-US" dirty="0"/>
              <a:t>Discussion and decision</a:t>
            </a:r>
          </a:p>
        </p:txBody>
      </p:sp>
      <p:sp>
        <p:nvSpPr>
          <p:cNvPr id="7" name="Content Placeholder 6">
            <a:extLst>
              <a:ext uri="{FF2B5EF4-FFF2-40B4-BE49-F238E27FC236}">
                <a16:creationId xmlns:a16="http://schemas.microsoft.com/office/drawing/2014/main" id="{FFA8A593-D8B6-177C-470F-6A2F8CAAB5B1}"/>
              </a:ext>
            </a:extLst>
          </p:cNvPr>
          <p:cNvSpPr>
            <a:spLocks noGrp="1"/>
          </p:cNvSpPr>
          <p:nvPr>
            <p:ph idx="1"/>
          </p:nvPr>
        </p:nvSpPr>
        <p:spPr>
          <a:xfrm>
            <a:off x="720725" y="1495425"/>
            <a:ext cx="7702550" cy="4125913"/>
          </a:xfrm>
        </p:spPr>
        <p:txBody>
          <a:bodyPr/>
          <a:lstStyle/>
          <a:p>
            <a:r>
              <a:rPr lang="en-GB" sz="2000" dirty="0">
                <a:solidFill>
                  <a:schemeClr val="bg1">
                    <a:lumMod val="50000"/>
                  </a:schemeClr>
                </a:solidFill>
                <a:latin typeface="Merriweather Sans" pitchFamily="2" charset="77"/>
              </a:rPr>
              <a:t>Income  Need </a:t>
            </a:r>
          </a:p>
          <a:p>
            <a:pPr lvl="1"/>
            <a:endParaRPr lang="en-GB" sz="2000" dirty="0">
              <a:solidFill>
                <a:schemeClr val="bg1">
                  <a:lumMod val="50000"/>
                </a:schemeClr>
              </a:solidFill>
              <a:latin typeface="Merriweather Sans" pitchFamily="2" charset="77"/>
            </a:endParaRPr>
          </a:p>
          <a:p>
            <a:pPr lvl="1"/>
            <a:r>
              <a:rPr lang="en-GB" sz="2000" dirty="0">
                <a:solidFill>
                  <a:schemeClr val="bg1">
                    <a:lumMod val="50000"/>
                  </a:schemeClr>
                </a:solidFill>
                <a:latin typeface="Merriweather Sans" pitchFamily="2" charset="77"/>
              </a:rPr>
              <a:t>Assessed W’s income need at £385,000 per annum with reductions </a:t>
            </a:r>
          </a:p>
          <a:p>
            <a:pPr lvl="1"/>
            <a:endParaRPr lang="en-GB" sz="2000" dirty="0">
              <a:solidFill>
                <a:schemeClr val="bg1">
                  <a:lumMod val="50000"/>
                </a:schemeClr>
              </a:solidFill>
              <a:latin typeface="Merriweather Sans" pitchFamily="2" charset="77"/>
            </a:endParaRPr>
          </a:p>
          <a:p>
            <a:pPr lvl="1"/>
            <a:r>
              <a:rPr lang="en-GB" sz="2000" dirty="0">
                <a:solidFill>
                  <a:schemeClr val="bg1">
                    <a:lumMod val="50000"/>
                  </a:schemeClr>
                </a:solidFill>
                <a:latin typeface="Merriweather Sans" pitchFamily="2" charset="77"/>
              </a:rPr>
              <a:t>Capitalised at £8m</a:t>
            </a:r>
          </a:p>
          <a:p>
            <a:pPr lvl="1"/>
            <a:endParaRPr lang="en-GB" sz="2000" dirty="0">
              <a:solidFill>
                <a:schemeClr val="bg1">
                  <a:lumMod val="50000"/>
                </a:schemeClr>
              </a:solidFill>
              <a:latin typeface="Merriweather Sans" pitchFamily="2" charset="77"/>
            </a:endParaRPr>
          </a:p>
          <a:p>
            <a:pPr lvl="1"/>
            <a:r>
              <a:rPr lang="en-GB" sz="2000" dirty="0">
                <a:solidFill>
                  <a:schemeClr val="bg1">
                    <a:lumMod val="50000"/>
                  </a:schemeClr>
                </a:solidFill>
                <a:latin typeface="Merriweather Sans" pitchFamily="2" charset="77"/>
              </a:rPr>
              <a:t>Also an additional £1.5m ”enhancement figure” </a:t>
            </a:r>
          </a:p>
          <a:p>
            <a:endParaRPr lang="en-GB" sz="2000" dirty="0">
              <a:solidFill>
                <a:schemeClr val="bg1">
                  <a:lumMod val="50000"/>
                </a:schemeClr>
              </a:solidFill>
              <a:latin typeface="Merriweather Sans" pitchFamily="2" charset="77"/>
            </a:endParaRPr>
          </a:p>
          <a:p>
            <a:pPr marL="0" lvl="0" indent="0">
              <a:buNone/>
            </a:pPr>
            <a:endParaRPr lang="en-GB" sz="2000" dirty="0">
              <a:solidFill>
                <a:schemeClr val="bg1">
                  <a:lumMod val="50000"/>
                </a:schemeClr>
              </a:solidFill>
              <a:latin typeface="Merriweather Sans" pitchFamily="2" charset="77"/>
            </a:endParaRPr>
          </a:p>
          <a:p>
            <a:pPr marL="0" indent="0">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349709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510C2-CD3D-6337-AE6E-98D05FCE505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C42C22-7D06-6029-84A8-52E53633C672}"/>
              </a:ext>
            </a:extLst>
          </p:cNvPr>
          <p:cNvSpPr>
            <a:spLocks noGrp="1"/>
          </p:cNvSpPr>
          <p:nvPr>
            <p:ph type="sldNum" sz="quarter" idx="12"/>
          </p:nvPr>
        </p:nvSpPr>
        <p:spPr/>
        <p:txBody>
          <a:bodyPr/>
          <a:lstStyle/>
          <a:p>
            <a:fld id="{2A1334E1-6B77-4161-B9D5-325260C527F0}" type="slidenum">
              <a:rPr lang="en-GB" smtClean="0"/>
              <a:pPr/>
              <a:t>5</a:t>
            </a:fld>
            <a:endParaRPr lang="en-GB" dirty="0"/>
          </a:p>
        </p:txBody>
      </p:sp>
      <p:sp>
        <p:nvSpPr>
          <p:cNvPr id="6" name="Title 5">
            <a:extLst>
              <a:ext uri="{FF2B5EF4-FFF2-40B4-BE49-F238E27FC236}">
                <a16:creationId xmlns:a16="http://schemas.microsoft.com/office/drawing/2014/main" id="{6BF38CC4-DB5E-7278-0854-DB89F9A54B94}"/>
              </a:ext>
            </a:extLst>
          </p:cNvPr>
          <p:cNvSpPr>
            <a:spLocks noGrp="1"/>
          </p:cNvSpPr>
          <p:nvPr>
            <p:ph type="title"/>
          </p:nvPr>
        </p:nvSpPr>
        <p:spPr/>
        <p:txBody>
          <a:bodyPr/>
          <a:lstStyle/>
          <a:p>
            <a:r>
              <a:rPr lang="en-US" dirty="0"/>
              <a:t>Issues </a:t>
            </a:r>
          </a:p>
        </p:txBody>
      </p:sp>
      <p:sp>
        <p:nvSpPr>
          <p:cNvPr id="7" name="Content Placeholder 6">
            <a:extLst>
              <a:ext uri="{FF2B5EF4-FFF2-40B4-BE49-F238E27FC236}">
                <a16:creationId xmlns:a16="http://schemas.microsoft.com/office/drawing/2014/main" id="{29268DD8-2639-7239-DA4C-0051D9E0D2F5}"/>
              </a:ext>
            </a:extLst>
          </p:cNvPr>
          <p:cNvSpPr>
            <a:spLocks noGrp="1"/>
          </p:cNvSpPr>
          <p:nvPr>
            <p:ph idx="1"/>
          </p:nvPr>
        </p:nvSpPr>
        <p:spPr>
          <a:xfrm>
            <a:off x="720725" y="2000250"/>
            <a:ext cx="7702550" cy="4125913"/>
          </a:xfrm>
        </p:spPr>
        <p:txBody>
          <a:bodyPr/>
          <a:lstStyle/>
          <a:p>
            <a:pPr marL="0" indent="0">
              <a:buNone/>
            </a:pPr>
            <a:r>
              <a:rPr lang="en-GB" sz="2000" dirty="0">
                <a:solidFill>
                  <a:schemeClr val="bg1">
                    <a:lumMod val="50000"/>
                  </a:schemeClr>
                </a:solidFill>
                <a:latin typeface="Merriweather Sans" pitchFamily="2" charset="77"/>
              </a:rPr>
              <a:t>a) Whether a Conditional Order should be made final where the parties have reconciled for a period of 15 months following the granting of the Conditional Order </a:t>
            </a:r>
          </a:p>
          <a:p>
            <a:endParaRPr lang="en-GB" sz="2000" dirty="0">
              <a:solidFill>
                <a:schemeClr val="bg1">
                  <a:lumMod val="50000"/>
                </a:schemeClr>
              </a:solidFill>
              <a:latin typeface="Merriweather Sans" pitchFamily="2" charset="77"/>
            </a:endParaRPr>
          </a:p>
          <a:p>
            <a:pPr marL="0" indent="0">
              <a:buNone/>
            </a:pPr>
            <a:r>
              <a:rPr lang="en-GB" sz="2000" dirty="0">
                <a:solidFill>
                  <a:schemeClr val="bg1">
                    <a:lumMod val="50000"/>
                  </a:schemeClr>
                </a:solidFill>
                <a:latin typeface="Merriweather Sans" pitchFamily="2" charset="77"/>
              </a:rPr>
              <a:t>b) If not, whether the  Conditional Order should be rescinded, and the divorce application dismissed.</a:t>
            </a:r>
          </a:p>
          <a:p>
            <a:endParaRPr lang="en-GB" sz="2000" dirty="0">
              <a:solidFill>
                <a:schemeClr val="bg1">
                  <a:lumMod val="50000"/>
                </a:schemeClr>
              </a:solidFill>
              <a:latin typeface="Merriweather Sans" pitchFamily="2" charset="77"/>
            </a:endParaRPr>
          </a:p>
          <a:p>
            <a:pPr marL="0" indent="0">
              <a:buNone/>
            </a:pPr>
            <a:r>
              <a:rPr lang="en-GB" sz="2000" dirty="0">
                <a:solidFill>
                  <a:schemeClr val="bg1">
                    <a:lumMod val="50000"/>
                  </a:schemeClr>
                </a:solidFill>
                <a:latin typeface="Merriweather Sans" pitchFamily="2" charset="77"/>
              </a:rPr>
              <a:t>c) Generally, how the Court should exercise its discretion pursuant to r.7.19(6)(b)</a:t>
            </a: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4144699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55C13-8556-DF63-FF15-5ED19AD4462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B7C835-45F0-2725-AED5-A6E69A1C6B79}"/>
              </a:ext>
            </a:extLst>
          </p:cNvPr>
          <p:cNvSpPr>
            <a:spLocks noGrp="1"/>
          </p:cNvSpPr>
          <p:nvPr>
            <p:ph type="sldNum" sz="quarter" idx="12"/>
          </p:nvPr>
        </p:nvSpPr>
        <p:spPr/>
        <p:txBody>
          <a:bodyPr/>
          <a:lstStyle/>
          <a:p>
            <a:fld id="{2A1334E1-6B77-4161-B9D5-325260C527F0}" type="slidenum">
              <a:rPr lang="en-GB" smtClean="0"/>
              <a:pPr/>
              <a:t>50</a:t>
            </a:fld>
            <a:endParaRPr lang="en-GB" dirty="0"/>
          </a:p>
        </p:txBody>
      </p:sp>
      <p:sp>
        <p:nvSpPr>
          <p:cNvPr id="6" name="Title 5">
            <a:extLst>
              <a:ext uri="{FF2B5EF4-FFF2-40B4-BE49-F238E27FC236}">
                <a16:creationId xmlns:a16="http://schemas.microsoft.com/office/drawing/2014/main" id="{3BACFE7B-A602-CE4C-A5EA-CABFF573890D}"/>
              </a:ext>
            </a:extLst>
          </p:cNvPr>
          <p:cNvSpPr>
            <a:spLocks noGrp="1"/>
          </p:cNvSpPr>
          <p:nvPr>
            <p:ph type="title"/>
          </p:nvPr>
        </p:nvSpPr>
        <p:spPr>
          <a:xfrm>
            <a:off x="720725" y="1014046"/>
            <a:ext cx="7702550" cy="1009650"/>
          </a:xfrm>
        </p:spPr>
        <p:txBody>
          <a:bodyPr/>
          <a:lstStyle/>
          <a:p>
            <a:r>
              <a:rPr lang="en-US" dirty="0"/>
              <a:t>Discussion and decision</a:t>
            </a:r>
          </a:p>
        </p:txBody>
      </p:sp>
      <p:sp>
        <p:nvSpPr>
          <p:cNvPr id="7" name="Content Placeholder 6">
            <a:extLst>
              <a:ext uri="{FF2B5EF4-FFF2-40B4-BE49-F238E27FC236}">
                <a16:creationId xmlns:a16="http://schemas.microsoft.com/office/drawing/2014/main" id="{E94C6A56-174B-CC10-2040-E5018F893DFE}"/>
              </a:ext>
            </a:extLst>
          </p:cNvPr>
          <p:cNvSpPr>
            <a:spLocks noGrp="1"/>
          </p:cNvSpPr>
          <p:nvPr>
            <p:ph idx="1"/>
          </p:nvPr>
        </p:nvSpPr>
        <p:spPr>
          <a:xfrm>
            <a:off x="720725" y="1495425"/>
            <a:ext cx="7702550" cy="4125913"/>
          </a:xfrm>
        </p:spPr>
        <p:txBody>
          <a:bodyPr/>
          <a:lstStyle/>
          <a:p>
            <a:r>
              <a:rPr lang="en-GB" sz="2000" dirty="0">
                <a:solidFill>
                  <a:schemeClr val="bg1">
                    <a:lumMod val="50000"/>
                  </a:schemeClr>
                </a:solidFill>
                <a:latin typeface="Merriweather Sans" pitchFamily="2" charset="77"/>
              </a:rPr>
              <a:t>Judge therefore awarded W £13,750,000:</a:t>
            </a:r>
          </a:p>
          <a:p>
            <a:endParaRPr lang="en-GB" sz="2000" dirty="0">
              <a:solidFill>
                <a:schemeClr val="bg1">
                  <a:lumMod val="50000"/>
                </a:schemeClr>
              </a:solidFill>
              <a:latin typeface="Merriweather Sans" pitchFamily="2" charset="77"/>
            </a:endParaRPr>
          </a:p>
          <a:p>
            <a:pPr lvl="0"/>
            <a:r>
              <a:rPr lang="en-GB" sz="2000" dirty="0">
                <a:solidFill>
                  <a:schemeClr val="bg1">
                    <a:lumMod val="50000"/>
                  </a:schemeClr>
                </a:solidFill>
                <a:latin typeface="Merriweather Sans" pitchFamily="2" charset="77"/>
              </a:rPr>
              <a:t>Capitalised income of £8m </a:t>
            </a:r>
          </a:p>
          <a:p>
            <a:pPr marL="0" indent="0">
              <a:buNone/>
            </a:pPr>
            <a:r>
              <a:rPr lang="en-GB" sz="2000" dirty="0">
                <a:solidFill>
                  <a:schemeClr val="bg1">
                    <a:lumMod val="50000"/>
                  </a:schemeClr>
                </a:solidFill>
                <a:latin typeface="Merriweather Sans" pitchFamily="2" charset="77"/>
              </a:rPr>
              <a:t> </a:t>
            </a:r>
          </a:p>
          <a:p>
            <a:pPr lvl="0"/>
            <a:r>
              <a:rPr lang="en-GB" sz="2000" dirty="0">
                <a:solidFill>
                  <a:schemeClr val="bg1">
                    <a:lumMod val="50000"/>
                  </a:schemeClr>
                </a:solidFill>
                <a:latin typeface="Merriweather Sans" pitchFamily="2" charset="77"/>
              </a:rPr>
              <a:t>Housing fund of £4m </a:t>
            </a:r>
          </a:p>
          <a:p>
            <a:pPr marL="0" indent="0">
              <a:buNone/>
            </a:pPr>
            <a:r>
              <a:rPr lang="en-GB" sz="2000" dirty="0">
                <a:solidFill>
                  <a:schemeClr val="bg1">
                    <a:lumMod val="50000"/>
                  </a:schemeClr>
                </a:solidFill>
                <a:latin typeface="Merriweather Sans" pitchFamily="2" charset="77"/>
              </a:rPr>
              <a:t> </a:t>
            </a:r>
          </a:p>
          <a:p>
            <a:pPr lvl="0"/>
            <a:r>
              <a:rPr lang="en-GB" sz="2000" dirty="0">
                <a:solidFill>
                  <a:schemeClr val="bg1">
                    <a:lumMod val="50000"/>
                  </a:schemeClr>
                </a:solidFill>
                <a:latin typeface="Merriweather Sans" pitchFamily="2" charset="77"/>
              </a:rPr>
              <a:t>Enhancement of £1.5m</a:t>
            </a:r>
          </a:p>
          <a:p>
            <a:pPr marL="0" indent="0">
              <a:buNone/>
            </a:pPr>
            <a:r>
              <a:rPr lang="en-GB" sz="2000" dirty="0">
                <a:solidFill>
                  <a:schemeClr val="bg1">
                    <a:lumMod val="50000"/>
                  </a:schemeClr>
                </a:solidFill>
                <a:latin typeface="Merriweather Sans" pitchFamily="2" charset="77"/>
              </a:rPr>
              <a:t> </a:t>
            </a:r>
          </a:p>
          <a:p>
            <a:pPr lvl="0"/>
            <a:r>
              <a:rPr lang="en-GB" sz="2000" dirty="0">
                <a:solidFill>
                  <a:schemeClr val="bg1">
                    <a:lumMod val="50000"/>
                  </a:schemeClr>
                </a:solidFill>
                <a:latin typeface="Merriweather Sans" pitchFamily="2" charset="77"/>
              </a:rPr>
              <a:t>Costs of £250,000</a:t>
            </a:r>
          </a:p>
          <a:p>
            <a:pPr marL="0" lvl="0" indent="0">
              <a:buNone/>
            </a:pPr>
            <a:r>
              <a:rPr lang="en-GB" sz="2000" dirty="0">
                <a:solidFill>
                  <a:schemeClr val="bg1">
                    <a:lumMod val="50000"/>
                  </a:schemeClr>
                </a:solidFill>
                <a:latin typeface="Merriweather Sans" pitchFamily="2" charset="77"/>
              </a:rPr>
              <a:t> </a:t>
            </a:r>
          </a:p>
          <a:p>
            <a:r>
              <a:rPr lang="en-GB" sz="2000" dirty="0">
                <a:solidFill>
                  <a:schemeClr val="bg1">
                    <a:lumMod val="50000"/>
                  </a:schemeClr>
                </a:solidFill>
                <a:latin typeface="Merriweather Sans" pitchFamily="2" charset="77"/>
              </a:rPr>
              <a:t>-This equated to 65/35 split of matrimonial assets in W’s favour and 91/9% split in H’s favour of all assets. </a:t>
            </a:r>
          </a:p>
          <a:p>
            <a:endParaRPr lang="en-GB" sz="2000" dirty="0">
              <a:solidFill>
                <a:schemeClr val="bg1">
                  <a:lumMod val="50000"/>
                </a:schemeClr>
              </a:solidFill>
              <a:latin typeface="Merriweather Sans" pitchFamily="2" charset="77"/>
            </a:endParaRPr>
          </a:p>
          <a:p>
            <a:pPr marL="0" lvl="0" indent="0">
              <a:buNone/>
            </a:pPr>
            <a:endParaRPr lang="en-GB" sz="2000" dirty="0">
              <a:solidFill>
                <a:schemeClr val="bg1">
                  <a:lumMod val="50000"/>
                </a:schemeClr>
              </a:solidFill>
              <a:latin typeface="Merriweather Sans" pitchFamily="2" charset="77"/>
            </a:endParaRPr>
          </a:p>
          <a:p>
            <a:pPr marL="0" indent="0">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marL="0" indent="0">
              <a:buClr>
                <a:srgbClr val="94B8D7"/>
              </a:buClr>
              <a:buNone/>
            </a:pPr>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232281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EEABB-0F12-855E-9BBF-7895B22BC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DBFF3-FA32-53D0-8F15-B80C3E92BA4F}"/>
              </a:ext>
            </a:extLst>
          </p:cNvPr>
          <p:cNvSpPr>
            <a:spLocks noGrp="1"/>
          </p:cNvSpPr>
          <p:nvPr>
            <p:ph type="ctrTitle"/>
          </p:nvPr>
        </p:nvSpPr>
        <p:spPr/>
        <p:txBody>
          <a:bodyPr/>
          <a:lstStyle/>
          <a:p>
            <a:r>
              <a:rPr lang="en-US" sz="4000" dirty="0"/>
              <a:t>V v V [2024] EWFC 380 (B)</a:t>
            </a:r>
          </a:p>
        </p:txBody>
      </p:sp>
      <p:sp>
        <p:nvSpPr>
          <p:cNvPr id="3" name="Subtitle 2">
            <a:extLst>
              <a:ext uri="{FF2B5EF4-FFF2-40B4-BE49-F238E27FC236}">
                <a16:creationId xmlns:a16="http://schemas.microsoft.com/office/drawing/2014/main" id="{6FE89BA5-E853-5D40-3A68-2C09F30DF0A7}"/>
              </a:ext>
            </a:extLst>
          </p:cNvPr>
          <p:cNvSpPr>
            <a:spLocks noGrp="1"/>
          </p:cNvSpPr>
          <p:nvPr>
            <p:ph type="subTitle" idx="1"/>
          </p:nvPr>
        </p:nvSpPr>
        <p:spPr/>
        <p:txBody>
          <a:bodyPr/>
          <a:lstStyle/>
          <a:p>
            <a:r>
              <a:rPr lang="en-US" dirty="0"/>
              <a:t>Needs case: Balancing the needs of a disabled parent against the needs of the children</a:t>
            </a:r>
          </a:p>
        </p:txBody>
      </p:sp>
      <p:sp>
        <p:nvSpPr>
          <p:cNvPr id="5" name="Slide Number Placeholder 4">
            <a:extLst>
              <a:ext uri="{FF2B5EF4-FFF2-40B4-BE49-F238E27FC236}">
                <a16:creationId xmlns:a16="http://schemas.microsoft.com/office/drawing/2014/main" id="{596AF7F2-3CEC-DF95-2076-355F328EFA8C}"/>
              </a:ext>
            </a:extLst>
          </p:cNvPr>
          <p:cNvSpPr>
            <a:spLocks noGrp="1"/>
          </p:cNvSpPr>
          <p:nvPr>
            <p:ph type="sldNum" sz="quarter" idx="12"/>
          </p:nvPr>
        </p:nvSpPr>
        <p:spPr/>
        <p:txBody>
          <a:bodyPr/>
          <a:lstStyle/>
          <a:p>
            <a:fld id="{56FA8472-A4EA-4FDE-B467-EA4D6EA46633}" type="slidenum">
              <a:rPr lang="en-GB" smtClean="0"/>
              <a:pPr/>
              <a:t>51</a:t>
            </a:fld>
            <a:endParaRPr lang="en-GB" dirty="0"/>
          </a:p>
        </p:txBody>
      </p:sp>
    </p:spTree>
    <p:extLst>
      <p:ext uri="{BB962C8B-B14F-4D97-AF65-F5344CB8AC3E}">
        <p14:creationId xmlns:p14="http://schemas.microsoft.com/office/powerpoint/2010/main" val="3039832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8646-BE3B-ED62-A37B-AB86116492F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CED8F98E-DF03-5AE8-8D2B-E5E3BA39FE58}"/>
              </a:ext>
            </a:extLst>
          </p:cNvPr>
          <p:cNvSpPr>
            <a:spLocks noGrp="1"/>
          </p:cNvSpPr>
          <p:nvPr>
            <p:ph idx="1"/>
          </p:nvPr>
        </p:nvSpPr>
        <p:spPr>
          <a:xfrm>
            <a:off x="720725" y="1770927"/>
            <a:ext cx="7702550" cy="4355236"/>
          </a:xfrm>
        </p:spPr>
        <p:txBody>
          <a:bodyPr/>
          <a:lstStyle/>
          <a:p>
            <a:pPr algn="just"/>
            <a:r>
              <a:rPr lang="en-US" sz="2000" dirty="0"/>
              <a:t>HHJ Booth, Family Court at Blackpool</a:t>
            </a:r>
          </a:p>
          <a:p>
            <a:pPr marL="0" indent="0" algn="just">
              <a:buNone/>
            </a:pPr>
            <a:endParaRPr lang="en-US" sz="2000" dirty="0"/>
          </a:p>
          <a:p>
            <a:pPr algn="just"/>
            <a:r>
              <a:rPr lang="en-US" sz="2000" dirty="0"/>
              <a:t>Appeal from a final order of DDJ Davis in FR proceedings</a:t>
            </a:r>
          </a:p>
          <a:p>
            <a:pPr marL="0" indent="0" algn="just">
              <a:buNone/>
            </a:pPr>
            <a:endParaRPr lang="en-US" sz="2000" dirty="0"/>
          </a:p>
          <a:p>
            <a:pPr algn="just"/>
            <a:r>
              <a:rPr lang="en-US" sz="2000" dirty="0"/>
              <a:t>W aged 38; H aged 44</a:t>
            </a:r>
          </a:p>
          <a:p>
            <a:pPr marL="0" indent="0" algn="just">
              <a:buNone/>
            </a:pPr>
            <a:endParaRPr lang="en-US" sz="2000" dirty="0"/>
          </a:p>
          <a:p>
            <a:pPr algn="just"/>
            <a:r>
              <a:rPr lang="en-US" sz="2000" dirty="0"/>
              <a:t>Two children aged 11 and 8</a:t>
            </a:r>
          </a:p>
          <a:p>
            <a:pPr marL="0" indent="0" algn="just">
              <a:buNone/>
            </a:pPr>
            <a:endParaRPr lang="en-US" sz="2000" dirty="0"/>
          </a:p>
          <a:p>
            <a:pPr algn="just"/>
            <a:r>
              <a:rPr lang="en-US" sz="2000" dirty="0"/>
              <a:t>H accident in 2020 resulting in Tetraplegia </a:t>
            </a:r>
          </a:p>
          <a:p>
            <a:pPr marL="0" indent="0" algn="just">
              <a:buNone/>
            </a:pPr>
            <a:endParaRPr lang="en-US" sz="2000" dirty="0"/>
          </a:p>
          <a:p>
            <a:pPr algn="just"/>
            <a:r>
              <a:rPr lang="en-US" sz="2000" dirty="0"/>
              <a:t>No compensation payable; insurance payment of £103k enabled purchase of FMH – adaptations funded by charitable donations</a:t>
            </a:r>
          </a:p>
          <a:p>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7EECD7F8-4BBA-6EE6-691C-E902BB1F3A7A}"/>
              </a:ext>
            </a:extLst>
          </p:cNvPr>
          <p:cNvSpPr>
            <a:spLocks noGrp="1"/>
          </p:cNvSpPr>
          <p:nvPr>
            <p:ph type="sldNum" sz="quarter" idx="12"/>
          </p:nvPr>
        </p:nvSpPr>
        <p:spPr/>
        <p:txBody>
          <a:bodyPr/>
          <a:lstStyle/>
          <a:p>
            <a:fld id="{2A1334E1-6B77-4161-B9D5-325260C527F0}" type="slidenum">
              <a:rPr lang="en-GB" smtClean="0"/>
              <a:pPr/>
              <a:t>52</a:t>
            </a:fld>
            <a:endParaRPr lang="en-GB" dirty="0"/>
          </a:p>
        </p:txBody>
      </p:sp>
    </p:spTree>
    <p:extLst>
      <p:ext uri="{BB962C8B-B14F-4D97-AF65-F5344CB8AC3E}">
        <p14:creationId xmlns:p14="http://schemas.microsoft.com/office/powerpoint/2010/main" val="4034227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3200-1FF8-1CAE-D34C-D7F053A2649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29B6CAA-A457-F31E-2237-8CD6F35AD847}"/>
              </a:ext>
            </a:extLst>
          </p:cNvPr>
          <p:cNvSpPr>
            <a:spLocks noGrp="1"/>
          </p:cNvSpPr>
          <p:nvPr>
            <p:ph idx="1"/>
          </p:nvPr>
        </p:nvSpPr>
        <p:spPr/>
        <p:txBody>
          <a:bodyPr/>
          <a:lstStyle/>
          <a:p>
            <a:pPr algn="just"/>
            <a:r>
              <a:rPr lang="en-US" sz="2000" dirty="0"/>
              <a:t>On separation, H remained in the FMH supported by carers. W and children in rented accommodation.</a:t>
            </a:r>
          </a:p>
          <a:p>
            <a:pPr marL="0" indent="0" algn="just">
              <a:buNone/>
            </a:pPr>
            <a:endParaRPr lang="en-US" sz="2000" dirty="0"/>
          </a:p>
          <a:p>
            <a:pPr algn="just"/>
            <a:r>
              <a:rPr lang="en-US" sz="2000" dirty="0"/>
              <a:t>At final hearing: FMH net equity £206k, only asset. Both parties had liabilities. Both on Universal Credit and unable to meet their income needs. Neither had any mortgage raising capacity.</a:t>
            </a:r>
          </a:p>
          <a:p>
            <a:pPr algn="just"/>
            <a:endParaRPr lang="en-US" sz="2000" dirty="0"/>
          </a:p>
          <a:p>
            <a:pPr algn="just"/>
            <a:r>
              <a:rPr lang="en-US" sz="2000" dirty="0"/>
              <a:t>Final order made: deferred sale of the FMH for 2 years, net proceeds to be divided as to 55% to H and 45% to W.</a:t>
            </a:r>
          </a:p>
          <a:p>
            <a:pPr marL="0" indent="0" algn="just">
              <a:buNone/>
            </a:pPr>
            <a:endParaRPr lang="en-US" sz="2000" dirty="0"/>
          </a:p>
          <a:p>
            <a:pPr algn="just"/>
            <a:r>
              <a:rPr lang="en-US" sz="2000" dirty="0"/>
              <a:t>H appealed on the basis the decision was wrong: his needs required him to remain in the adapted FMH.</a:t>
            </a:r>
          </a:p>
        </p:txBody>
      </p:sp>
      <p:sp>
        <p:nvSpPr>
          <p:cNvPr id="4" name="Slide Number Placeholder 3">
            <a:extLst>
              <a:ext uri="{FF2B5EF4-FFF2-40B4-BE49-F238E27FC236}">
                <a16:creationId xmlns:a16="http://schemas.microsoft.com/office/drawing/2014/main" id="{AB3F2570-2A5D-32C8-41C6-E95F91FEF98C}"/>
              </a:ext>
            </a:extLst>
          </p:cNvPr>
          <p:cNvSpPr>
            <a:spLocks noGrp="1"/>
          </p:cNvSpPr>
          <p:nvPr>
            <p:ph type="sldNum" sz="quarter" idx="12"/>
          </p:nvPr>
        </p:nvSpPr>
        <p:spPr/>
        <p:txBody>
          <a:bodyPr/>
          <a:lstStyle/>
          <a:p>
            <a:fld id="{2A1334E1-6B77-4161-B9D5-325260C527F0}" type="slidenum">
              <a:rPr lang="en-GB" smtClean="0"/>
              <a:pPr/>
              <a:t>53</a:t>
            </a:fld>
            <a:endParaRPr lang="en-GB" dirty="0"/>
          </a:p>
        </p:txBody>
      </p:sp>
    </p:spTree>
    <p:extLst>
      <p:ext uri="{BB962C8B-B14F-4D97-AF65-F5344CB8AC3E}">
        <p14:creationId xmlns:p14="http://schemas.microsoft.com/office/powerpoint/2010/main" val="1181182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7B88-0D22-83E1-AAFB-C0E7AA286F4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CF70CBE-8E4B-D2B6-6103-68D87751A773}"/>
              </a:ext>
            </a:extLst>
          </p:cNvPr>
          <p:cNvSpPr>
            <a:spLocks noGrp="1"/>
          </p:cNvSpPr>
          <p:nvPr>
            <p:ph idx="1"/>
          </p:nvPr>
        </p:nvSpPr>
        <p:spPr/>
        <p:txBody>
          <a:bodyPr/>
          <a:lstStyle/>
          <a:p>
            <a:pPr algn="just"/>
            <a:r>
              <a:rPr lang="en-US" sz="2000" dirty="0"/>
              <a:t>Deferring the sale for 2 years would not assist the parties to purchase owned property</a:t>
            </a:r>
          </a:p>
          <a:p>
            <a:pPr marL="0" indent="0" algn="just">
              <a:buNone/>
            </a:pPr>
            <a:endParaRPr lang="en-US" sz="2000" dirty="0"/>
          </a:p>
          <a:p>
            <a:pPr algn="just"/>
            <a:r>
              <a:rPr lang="en-US" sz="2000" dirty="0"/>
              <a:t>The Judge at first instance had failed to grapple with the fundamental issue: there were insufficient resources to meet both parties’ needs</a:t>
            </a:r>
          </a:p>
          <a:p>
            <a:pPr marL="0" indent="0" algn="just">
              <a:buNone/>
            </a:pPr>
            <a:endParaRPr lang="en-US" sz="2000" dirty="0"/>
          </a:p>
          <a:p>
            <a:pPr algn="just"/>
            <a:r>
              <a:rPr lang="en-US" sz="2000" dirty="0"/>
              <a:t>The court was faced with a choice between H’s disability generated needs or the interests of the children</a:t>
            </a:r>
          </a:p>
          <a:p>
            <a:pPr marL="0" indent="0" algn="just">
              <a:buNone/>
            </a:pPr>
            <a:endParaRPr lang="en-US" sz="2000" dirty="0"/>
          </a:p>
          <a:p>
            <a:pPr algn="just"/>
            <a:r>
              <a:rPr lang="en-US" sz="2000" dirty="0"/>
              <a:t>Case law considered: </a:t>
            </a:r>
            <a:r>
              <a:rPr lang="en-GB" sz="2000" i="1" dirty="0"/>
              <a:t>Wagstaff v Wagstaff</a:t>
            </a:r>
            <a:r>
              <a:rPr lang="en-GB" sz="2000" dirty="0"/>
              <a:t> [1992] 1 FLR 333; </a:t>
            </a:r>
            <a:r>
              <a:rPr lang="en-GB" sz="2000" i="1" dirty="0"/>
              <a:t>C v C (Financial Provision: Personal Damages)</a:t>
            </a:r>
            <a:r>
              <a:rPr lang="en-GB" sz="2000" dirty="0"/>
              <a:t> [1995] 2 FLR 17; and </a:t>
            </a:r>
            <a:r>
              <a:rPr lang="en-GB" sz="2000" i="1" dirty="0"/>
              <a:t>Mansfield v Mansfield</a:t>
            </a:r>
            <a:r>
              <a:rPr lang="en-GB" sz="2000" dirty="0"/>
              <a:t> [2012] 1 FLR 117</a:t>
            </a:r>
            <a:endParaRPr lang="en-US" sz="2000" dirty="0"/>
          </a:p>
          <a:p>
            <a:endParaRPr lang="en-US" sz="2000" dirty="0"/>
          </a:p>
        </p:txBody>
      </p:sp>
      <p:sp>
        <p:nvSpPr>
          <p:cNvPr id="4" name="Slide Number Placeholder 3">
            <a:extLst>
              <a:ext uri="{FF2B5EF4-FFF2-40B4-BE49-F238E27FC236}">
                <a16:creationId xmlns:a16="http://schemas.microsoft.com/office/drawing/2014/main" id="{CD20C8FD-6704-9546-D470-F4B84273F8C0}"/>
              </a:ext>
            </a:extLst>
          </p:cNvPr>
          <p:cNvSpPr>
            <a:spLocks noGrp="1"/>
          </p:cNvSpPr>
          <p:nvPr>
            <p:ph type="sldNum" sz="quarter" idx="12"/>
          </p:nvPr>
        </p:nvSpPr>
        <p:spPr/>
        <p:txBody>
          <a:bodyPr/>
          <a:lstStyle/>
          <a:p>
            <a:fld id="{2A1334E1-6B77-4161-B9D5-325260C527F0}" type="slidenum">
              <a:rPr lang="en-GB" smtClean="0"/>
              <a:pPr/>
              <a:t>54</a:t>
            </a:fld>
            <a:endParaRPr lang="en-GB" dirty="0"/>
          </a:p>
        </p:txBody>
      </p:sp>
    </p:spTree>
    <p:extLst>
      <p:ext uri="{BB962C8B-B14F-4D97-AF65-F5344CB8AC3E}">
        <p14:creationId xmlns:p14="http://schemas.microsoft.com/office/powerpoint/2010/main" val="349523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6AE0-3362-075D-7723-E08BAA649C69}"/>
              </a:ext>
            </a:extLst>
          </p:cNvPr>
          <p:cNvSpPr>
            <a:spLocks noGrp="1"/>
          </p:cNvSpPr>
          <p:nvPr>
            <p:ph type="title"/>
          </p:nvPr>
        </p:nvSpPr>
        <p:spPr/>
        <p:txBody>
          <a:bodyPr/>
          <a:lstStyle/>
          <a:p>
            <a:r>
              <a:rPr lang="en-US" dirty="0"/>
              <a:t>Decision</a:t>
            </a:r>
          </a:p>
        </p:txBody>
      </p:sp>
      <p:sp>
        <p:nvSpPr>
          <p:cNvPr id="3" name="Content Placeholder 2">
            <a:extLst>
              <a:ext uri="{FF2B5EF4-FFF2-40B4-BE49-F238E27FC236}">
                <a16:creationId xmlns:a16="http://schemas.microsoft.com/office/drawing/2014/main" id="{A13980C9-C2E1-36BF-BC0A-B6B60A054360}"/>
              </a:ext>
            </a:extLst>
          </p:cNvPr>
          <p:cNvSpPr>
            <a:spLocks noGrp="1"/>
          </p:cNvSpPr>
          <p:nvPr>
            <p:ph idx="1"/>
          </p:nvPr>
        </p:nvSpPr>
        <p:spPr/>
        <p:txBody>
          <a:bodyPr/>
          <a:lstStyle/>
          <a:p>
            <a:pPr algn="just"/>
            <a:r>
              <a:rPr lang="en-US" sz="2000" dirty="0"/>
              <a:t>H’s disability is so significant such that the need for him to be in a home where his needs can be adequately met is the need that dominates</a:t>
            </a:r>
          </a:p>
          <a:p>
            <a:pPr marL="0" indent="0" algn="just">
              <a:buNone/>
            </a:pPr>
            <a:endParaRPr lang="en-US" sz="2000" dirty="0"/>
          </a:p>
          <a:p>
            <a:pPr algn="just"/>
            <a:r>
              <a:rPr lang="en-US" sz="2000" dirty="0"/>
              <a:t>His needs require him to retain use of the adapted FMH notwithstanding that it is the only capital asset</a:t>
            </a:r>
          </a:p>
          <a:p>
            <a:pPr marL="0" indent="0" algn="just">
              <a:buNone/>
            </a:pPr>
            <a:endParaRPr lang="en-US" sz="2000" dirty="0"/>
          </a:p>
          <a:p>
            <a:pPr algn="just"/>
            <a:r>
              <a:rPr lang="en-US" sz="2000" dirty="0"/>
              <a:t>Appeal allowed and order set aside</a:t>
            </a:r>
          </a:p>
          <a:p>
            <a:pPr marL="0" indent="0" algn="just">
              <a:buNone/>
            </a:pPr>
            <a:endParaRPr lang="en-US" sz="2000" dirty="0"/>
          </a:p>
          <a:p>
            <a:pPr algn="just"/>
            <a:r>
              <a:rPr lang="en-US" sz="2000" dirty="0"/>
              <a:t>Replaced with a Mesher Order: sale triggered once H no longer needs use of the FMH, division proceeds 75% to W and 25% to H</a:t>
            </a:r>
          </a:p>
        </p:txBody>
      </p:sp>
      <p:sp>
        <p:nvSpPr>
          <p:cNvPr id="4" name="Slide Number Placeholder 3">
            <a:extLst>
              <a:ext uri="{FF2B5EF4-FFF2-40B4-BE49-F238E27FC236}">
                <a16:creationId xmlns:a16="http://schemas.microsoft.com/office/drawing/2014/main" id="{3496FB07-7F44-5181-87EF-E8E95DA4957B}"/>
              </a:ext>
            </a:extLst>
          </p:cNvPr>
          <p:cNvSpPr>
            <a:spLocks noGrp="1"/>
          </p:cNvSpPr>
          <p:nvPr>
            <p:ph type="sldNum" sz="quarter" idx="12"/>
          </p:nvPr>
        </p:nvSpPr>
        <p:spPr/>
        <p:txBody>
          <a:bodyPr/>
          <a:lstStyle/>
          <a:p>
            <a:fld id="{2A1334E1-6B77-4161-B9D5-325260C527F0}" type="slidenum">
              <a:rPr lang="en-GB" smtClean="0"/>
              <a:pPr/>
              <a:t>55</a:t>
            </a:fld>
            <a:endParaRPr lang="en-GB" dirty="0"/>
          </a:p>
        </p:txBody>
      </p:sp>
    </p:spTree>
    <p:extLst>
      <p:ext uri="{BB962C8B-B14F-4D97-AF65-F5344CB8AC3E}">
        <p14:creationId xmlns:p14="http://schemas.microsoft.com/office/powerpoint/2010/main" val="958905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42C0-F131-FAAD-3B78-24069D800BD0}"/>
              </a:ext>
            </a:extLst>
          </p:cNvPr>
          <p:cNvSpPr>
            <a:spLocks noGrp="1"/>
          </p:cNvSpPr>
          <p:nvPr>
            <p:ph type="title"/>
          </p:nvPr>
        </p:nvSpPr>
        <p:spPr/>
        <p:txBody>
          <a:bodyPr/>
          <a:lstStyle/>
          <a:p>
            <a:r>
              <a:rPr lang="en-US" dirty="0"/>
              <a:t>Lessons</a:t>
            </a:r>
          </a:p>
        </p:txBody>
      </p:sp>
      <p:sp>
        <p:nvSpPr>
          <p:cNvPr id="3" name="Content Placeholder 2">
            <a:extLst>
              <a:ext uri="{FF2B5EF4-FFF2-40B4-BE49-F238E27FC236}">
                <a16:creationId xmlns:a16="http://schemas.microsoft.com/office/drawing/2014/main" id="{BC97CAC1-41FF-62ED-2B00-083A853B6F26}"/>
              </a:ext>
            </a:extLst>
          </p:cNvPr>
          <p:cNvSpPr>
            <a:spLocks noGrp="1"/>
          </p:cNvSpPr>
          <p:nvPr>
            <p:ph idx="1"/>
          </p:nvPr>
        </p:nvSpPr>
        <p:spPr/>
        <p:txBody>
          <a:bodyPr/>
          <a:lstStyle/>
          <a:p>
            <a:pPr algn="just"/>
            <a:r>
              <a:rPr lang="en-US" sz="2000" dirty="0"/>
              <a:t>Difficult decisions have to be made in needs cases where there are insufficient assets to meet everyone’s needs</a:t>
            </a:r>
          </a:p>
          <a:p>
            <a:pPr marL="0" indent="0" algn="just">
              <a:buNone/>
            </a:pPr>
            <a:endParaRPr lang="en-US" sz="1000" dirty="0"/>
          </a:p>
          <a:p>
            <a:pPr algn="just"/>
            <a:r>
              <a:rPr lang="en-US" sz="2000" dirty="0"/>
              <a:t>Avoid trying to meet both parties’ needs if that will result in neither party’s needs actually being met</a:t>
            </a:r>
          </a:p>
          <a:p>
            <a:pPr marL="0" indent="0" algn="just">
              <a:buNone/>
            </a:pPr>
            <a:endParaRPr lang="en-US" sz="1000" dirty="0"/>
          </a:p>
          <a:p>
            <a:pPr algn="just"/>
            <a:r>
              <a:rPr lang="en-US" sz="2000" dirty="0"/>
              <a:t>Severe disability generated needs may outweigh other considerations</a:t>
            </a:r>
          </a:p>
          <a:p>
            <a:pPr marL="0" indent="0" algn="just">
              <a:buNone/>
            </a:pPr>
            <a:endParaRPr lang="en-US" sz="1000" dirty="0"/>
          </a:p>
          <a:p>
            <a:pPr algn="just"/>
            <a:r>
              <a:rPr lang="en-US" sz="2000" dirty="0"/>
              <a:t>The Mesher Order and adjusted equity division balanced H’s immediate need for suitable housing against long term fairness to W</a:t>
            </a:r>
          </a:p>
          <a:p>
            <a:pPr algn="just"/>
            <a:endParaRPr lang="en-US" sz="1000" dirty="0"/>
          </a:p>
          <a:p>
            <a:pPr algn="just"/>
            <a:r>
              <a:rPr lang="en-US" sz="2000" dirty="0"/>
              <a:t>For clients with disabilities, detailed evidence as to their specific needs will be necessary</a:t>
            </a:r>
          </a:p>
        </p:txBody>
      </p:sp>
      <p:sp>
        <p:nvSpPr>
          <p:cNvPr id="4" name="Slide Number Placeholder 3">
            <a:extLst>
              <a:ext uri="{FF2B5EF4-FFF2-40B4-BE49-F238E27FC236}">
                <a16:creationId xmlns:a16="http://schemas.microsoft.com/office/drawing/2014/main" id="{D6C1A70B-D133-495E-D08B-4FA37CE585AD}"/>
              </a:ext>
            </a:extLst>
          </p:cNvPr>
          <p:cNvSpPr>
            <a:spLocks noGrp="1"/>
          </p:cNvSpPr>
          <p:nvPr>
            <p:ph type="sldNum" sz="quarter" idx="12"/>
          </p:nvPr>
        </p:nvSpPr>
        <p:spPr/>
        <p:txBody>
          <a:bodyPr/>
          <a:lstStyle/>
          <a:p>
            <a:fld id="{2A1334E1-6B77-4161-B9D5-325260C527F0}" type="slidenum">
              <a:rPr lang="en-GB" smtClean="0"/>
              <a:pPr/>
              <a:t>56</a:t>
            </a:fld>
            <a:endParaRPr lang="en-GB" dirty="0"/>
          </a:p>
        </p:txBody>
      </p:sp>
    </p:spTree>
    <p:extLst>
      <p:ext uri="{BB962C8B-B14F-4D97-AF65-F5344CB8AC3E}">
        <p14:creationId xmlns:p14="http://schemas.microsoft.com/office/powerpoint/2010/main" val="34850542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2584B-F79B-0B8C-C0BB-CBC04CC13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69A71-E367-0B3B-F7A6-0B79404FC6C3}"/>
              </a:ext>
            </a:extLst>
          </p:cNvPr>
          <p:cNvSpPr>
            <a:spLocks noGrp="1"/>
          </p:cNvSpPr>
          <p:nvPr>
            <p:ph type="ctrTitle"/>
          </p:nvPr>
        </p:nvSpPr>
        <p:spPr/>
        <p:txBody>
          <a:bodyPr/>
          <a:lstStyle/>
          <a:p>
            <a:r>
              <a:rPr lang="en-US" sz="4000" dirty="0"/>
              <a:t>AH v BH [2024] EWFC 125</a:t>
            </a:r>
          </a:p>
        </p:txBody>
      </p:sp>
      <p:sp>
        <p:nvSpPr>
          <p:cNvPr id="3" name="Subtitle 2">
            <a:extLst>
              <a:ext uri="{FF2B5EF4-FFF2-40B4-BE49-F238E27FC236}">
                <a16:creationId xmlns:a16="http://schemas.microsoft.com/office/drawing/2014/main" id="{B5232608-84EA-D95B-0A6E-CA065FCA87BC}"/>
              </a:ext>
            </a:extLst>
          </p:cNvPr>
          <p:cNvSpPr>
            <a:spLocks noGrp="1"/>
          </p:cNvSpPr>
          <p:nvPr>
            <p:ph type="subTitle" idx="1"/>
          </p:nvPr>
        </p:nvSpPr>
        <p:spPr/>
        <p:txBody>
          <a:bodyPr/>
          <a:lstStyle/>
          <a:p>
            <a:r>
              <a:rPr lang="en-US" dirty="0"/>
              <a:t>Departing from the terms of a pre-nuptial agreement due to needs</a:t>
            </a:r>
          </a:p>
        </p:txBody>
      </p:sp>
      <p:sp>
        <p:nvSpPr>
          <p:cNvPr id="5" name="Slide Number Placeholder 4">
            <a:extLst>
              <a:ext uri="{FF2B5EF4-FFF2-40B4-BE49-F238E27FC236}">
                <a16:creationId xmlns:a16="http://schemas.microsoft.com/office/drawing/2014/main" id="{FC1082DC-84E9-4205-39B8-C362894A2409}"/>
              </a:ext>
            </a:extLst>
          </p:cNvPr>
          <p:cNvSpPr>
            <a:spLocks noGrp="1"/>
          </p:cNvSpPr>
          <p:nvPr>
            <p:ph type="sldNum" sz="quarter" idx="12"/>
          </p:nvPr>
        </p:nvSpPr>
        <p:spPr/>
        <p:txBody>
          <a:bodyPr/>
          <a:lstStyle/>
          <a:p>
            <a:fld id="{56FA8472-A4EA-4FDE-B467-EA4D6EA46633}" type="slidenum">
              <a:rPr lang="en-GB" smtClean="0"/>
              <a:pPr/>
              <a:t>57</a:t>
            </a:fld>
            <a:endParaRPr lang="en-GB" dirty="0"/>
          </a:p>
        </p:txBody>
      </p:sp>
    </p:spTree>
    <p:extLst>
      <p:ext uri="{BB962C8B-B14F-4D97-AF65-F5344CB8AC3E}">
        <p14:creationId xmlns:p14="http://schemas.microsoft.com/office/powerpoint/2010/main" val="325927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D8CA-F699-F2FD-3655-11E80813F18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7FA1D70-FED6-B098-51FA-73211142273E}"/>
              </a:ext>
            </a:extLst>
          </p:cNvPr>
          <p:cNvSpPr>
            <a:spLocks noGrp="1"/>
          </p:cNvSpPr>
          <p:nvPr>
            <p:ph idx="1"/>
          </p:nvPr>
        </p:nvSpPr>
        <p:spPr/>
        <p:txBody>
          <a:bodyPr/>
          <a:lstStyle/>
          <a:p>
            <a:pPr algn="just"/>
            <a:r>
              <a:rPr lang="en-US" sz="2000" dirty="0"/>
              <a:t>Mr Justice Peel, Final Hearing in financial remedy proceedings</a:t>
            </a:r>
          </a:p>
          <a:p>
            <a:pPr marL="0" indent="0" algn="just">
              <a:buNone/>
            </a:pPr>
            <a:endParaRPr lang="en-US" sz="2000" dirty="0"/>
          </a:p>
          <a:p>
            <a:pPr algn="just"/>
            <a:r>
              <a:rPr lang="en-US" sz="2000" dirty="0"/>
              <a:t>Pre-nuptial agreement (PNA) signed shortly before marriage which “purported to severely limit W’s financial remedy claims” in the event of separation:</a:t>
            </a:r>
          </a:p>
          <a:p>
            <a:pPr lvl="1" algn="just"/>
            <a:r>
              <a:rPr lang="en-GB" sz="1600" dirty="0"/>
              <a:t>Joint property divided equally.</a:t>
            </a:r>
          </a:p>
          <a:p>
            <a:pPr lvl="1" algn="just"/>
            <a:r>
              <a:rPr lang="en-GB" sz="1600" dirty="0"/>
              <a:t>Each party will retain their separate property.</a:t>
            </a:r>
          </a:p>
          <a:p>
            <a:pPr lvl="1" algn="just"/>
            <a:r>
              <a:rPr lang="en-GB" sz="1600" dirty="0"/>
              <a:t>Clean break.</a:t>
            </a:r>
          </a:p>
          <a:p>
            <a:pPr lvl="1" algn="just"/>
            <a:r>
              <a:rPr lang="en-GB" sz="1600" dirty="0"/>
              <a:t>If no children: (i) less than 4 year marriage, no payment; (ii) more than 4 years, H to pay W £200k per year up to a maximum of £4m.</a:t>
            </a:r>
          </a:p>
          <a:p>
            <a:pPr lvl="1" algn="just"/>
            <a:r>
              <a:rPr lang="en-GB" sz="1600" dirty="0"/>
              <a:t>If children: (i) H to pay W a lump sum of £600k; (ii) beyond a 7 year marriage = an additional £200k per year up to a maximum of £4m.</a:t>
            </a:r>
          </a:p>
          <a:p>
            <a:pPr lvl="1" algn="just"/>
            <a:r>
              <a:rPr lang="en-GB" sz="1600" dirty="0"/>
              <a:t>RPI shall apply to the lump sums.</a:t>
            </a:r>
          </a:p>
          <a:p>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90826A9D-3589-E3A1-A4C0-1BFFF506F7B1}"/>
              </a:ext>
            </a:extLst>
          </p:cNvPr>
          <p:cNvSpPr>
            <a:spLocks noGrp="1"/>
          </p:cNvSpPr>
          <p:nvPr>
            <p:ph type="sldNum" sz="quarter" idx="12"/>
          </p:nvPr>
        </p:nvSpPr>
        <p:spPr/>
        <p:txBody>
          <a:bodyPr/>
          <a:lstStyle/>
          <a:p>
            <a:fld id="{2A1334E1-6B77-4161-B9D5-325260C527F0}" type="slidenum">
              <a:rPr lang="en-GB" smtClean="0"/>
              <a:pPr/>
              <a:t>58</a:t>
            </a:fld>
            <a:endParaRPr lang="en-GB" dirty="0"/>
          </a:p>
        </p:txBody>
      </p:sp>
    </p:spTree>
    <p:extLst>
      <p:ext uri="{BB962C8B-B14F-4D97-AF65-F5344CB8AC3E}">
        <p14:creationId xmlns:p14="http://schemas.microsoft.com/office/powerpoint/2010/main" val="62179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E8F7-8183-3D50-5DC1-11528D46314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52D668F-1971-39DD-4D2F-B58E05CF51D6}"/>
              </a:ext>
            </a:extLst>
          </p:cNvPr>
          <p:cNvSpPr>
            <a:spLocks noGrp="1"/>
          </p:cNvSpPr>
          <p:nvPr>
            <p:ph idx="1"/>
          </p:nvPr>
        </p:nvSpPr>
        <p:spPr>
          <a:xfrm>
            <a:off x="720725" y="2000249"/>
            <a:ext cx="7702550" cy="4125913"/>
          </a:xfrm>
        </p:spPr>
        <p:txBody>
          <a:bodyPr/>
          <a:lstStyle/>
          <a:p>
            <a:pPr algn="just"/>
            <a:r>
              <a:rPr lang="en-US" sz="2000" dirty="0"/>
              <a:t>Marriage inc prior cohabitation of 5.5 years</a:t>
            </a:r>
          </a:p>
          <a:p>
            <a:pPr marL="0" indent="0" algn="just">
              <a:buNone/>
            </a:pPr>
            <a:endParaRPr lang="en-US" sz="2000" dirty="0"/>
          </a:p>
          <a:p>
            <a:pPr algn="just"/>
            <a:r>
              <a:rPr lang="en-US" sz="2000" dirty="0"/>
              <a:t>2 children during the marriage (review clause not utilised)</a:t>
            </a:r>
          </a:p>
          <a:p>
            <a:pPr marL="0" indent="0" algn="just">
              <a:buNone/>
            </a:pPr>
            <a:endParaRPr lang="en-US" sz="2000" dirty="0"/>
          </a:p>
          <a:p>
            <a:pPr algn="just"/>
            <a:r>
              <a:rPr lang="en-US" sz="2000" dirty="0"/>
              <a:t>H financial position improved by c. £26m during marriage (£11m personal assets and £15m net increase to business interests)</a:t>
            </a:r>
          </a:p>
          <a:p>
            <a:pPr marL="0" indent="0" algn="just">
              <a:buNone/>
            </a:pPr>
            <a:endParaRPr lang="en-US" sz="2000" dirty="0"/>
          </a:p>
          <a:p>
            <a:pPr algn="just"/>
            <a:r>
              <a:rPr lang="en-US" sz="2000" dirty="0"/>
              <a:t>W’s personal circumstances and prospects had deteriorated during the marriage </a:t>
            </a:r>
          </a:p>
          <a:p>
            <a:pPr marL="0" indent="0" algn="just">
              <a:buNone/>
            </a:pPr>
            <a:endParaRPr lang="en-US" sz="2000" dirty="0"/>
          </a:p>
          <a:p>
            <a:pPr algn="just"/>
            <a:r>
              <a:rPr lang="en-US" sz="2000" dirty="0"/>
              <a:t>There were no joint assets – the FMH was in H’s sole name</a:t>
            </a:r>
          </a:p>
          <a:p>
            <a:pPr marL="0" indent="0">
              <a:buNone/>
            </a:pPr>
            <a:endParaRPr lang="en-US" sz="2000" dirty="0"/>
          </a:p>
          <a:p>
            <a:endParaRPr lang="en-US" dirty="0"/>
          </a:p>
          <a:p>
            <a:endParaRPr lang="en-US" dirty="0"/>
          </a:p>
        </p:txBody>
      </p:sp>
      <p:sp>
        <p:nvSpPr>
          <p:cNvPr id="4" name="Slide Number Placeholder 3">
            <a:extLst>
              <a:ext uri="{FF2B5EF4-FFF2-40B4-BE49-F238E27FC236}">
                <a16:creationId xmlns:a16="http://schemas.microsoft.com/office/drawing/2014/main" id="{02EE8B6F-A078-4340-9C3F-58855D946A4C}"/>
              </a:ext>
            </a:extLst>
          </p:cNvPr>
          <p:cNvSpPr>
            <a:spLocks noGrp="1"/>
          </p:cNvSpPr>
          <p:nvPr>
            <p:ph type="sldNum" sz="quarter" idx="12"/>
          </p:nvPr>
        </p:nvSpPr>
        <p:spPr/>
        <p:txBody>
          <a:bodyPr/>
          <a:lstStyle/>
          <a:p>
            <a:fld id="{2A1334E1-6B77-4161-B9D5-325260C527F0}" type="slidenum">
              <a:rPr lang="en-GB" smtClean="0"/>
              <a:pPr/>
              <a:t>59</a:t>
            </a:fld>
            <a:endParaRPr lang="en-GB" dirty="0"/>
          </a:p>
        </p:txBody>
      </p:sp>
    </p:spTree>
    <p:extLst>
      <p:ext uri="{BB962C8B-B14F-4D97-AF65-F5344CB8AC3E}">
        <p14:creationId xmlns:p14="http://schemas.microsoft.com/office/powerpoint/2010/main" val="91304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E4BB2-771B-3930-DE55-E9E3E600782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032006-57AE-F92D-FDBA-6BF12978A39B}"/>
              </a:ext>
            </a:extLst>
          </p:cNvPr>
          <p:cNvSpPr>
            <a:spLocks noGrp="1"/>
          </p:cNvSpPr>
          <p:nvPr>
            <p:ph type="sldNum" sz="quarter" idx="12"/>
          </p:nvPr>
        </p:nvSpPr>
        <p:spPr/>
        <p:txBody>
          <a:bodyPr/>
          <a:lstStyle/>
          <a:p>
            <a:fld id="{2A1334E1-6B77-4161-B9D5-325260C527F0}" type="slidenum">
              <a:rPr lang="en-GB" smtClean="0"/>
              <a:pPr/>
              <a:t>6</a:t>
            </a:fld>
            <a:endParaRPr lang="en-GB" dirty="0"/>
          </a:p>
        </p:txBody>
      </p:sp>
      <p:sp>
        <p:nvSpPr>
          <p:cNvPr id="6" name="Title 5">
            <a:extLst>
              <a:ext uri="{FF2B5EF4-FFF2-40B4-BE49-F238E27FC236}">
                <a16:creationId xmlns:a16="http://schemas.microsoft.com/office/drawing/2014/main" id="{6AC98AAE-E5F4-49C2-1714-E149D629A611}"/>
              </a:ext>
            </a:extLst>
          </p:cNvPr>
          <p:cNvSpPr>
            <a:spLocks noGrp="1"/>
          </p:cNvSpPr>
          <p:nvPr>
            <p:ph type="title"/>
          </p:nvPr>
        </p:nvSpPr>
        <p:spPr/>
        <p:txBody>
          <a:bodyPr/>
          <a:lstStyle/>
          <a:p>
            <a:r>
              <a:rPr lang="en-US" dirty="0"/>
              <a:t>The Law  </a:t>
            </a:r>
          </a:p>
        </p:txBody>
      </p:sp>
      <p:sp>
        <p:nvSpPr>
          <p:cNvPr id="7" name="Content Placeholder 6">
            <a:extLst>
              <a:ext uri="{FF2B5EF4-FFF2-40B4-BE49-F238E27FC236}">
                <a16:creationId xmlns:a16="http://schemas.microsoft.com/office/drawing/2014/main" id="{6ED82B8C-17F6-FDFB-250A-B388534969DA}"/>
              </a:ext>
            </a:extLst>
          </p:cNvPr>
          <p:cNvSpPr>
            <a:spLocks noGrp="1"/>
          </p:cNvSpPr>
          <p:nvPr>
            <p:ph idx="1"/>
          </p:nvPr>
        </p:nvSpPr>
        <p:spPr>
          <a:xfrm>
            <a:off x="720725" y="2000250"/>
            <a:ext cx="7702550" cy="4125913"/>
          </a:xfrm>
        </p:spPr>
        <p:txBody>
          <a:bodyPr/>
          <a:lstStyle/>
          <a:p>
            <a:pPr marL="0" indent="0">
              <a:buClr>
                <a:srgbClr val="94B8D7"/>
              </a:buClr>
              <a:buNone/>
            </a:pPr>
            <a:r>
              <a:rPr lang="en-US" sz="2000" dirty="0">
                <a:solidFill>
                  <a:schemeClr val="bg1">
                    <a:lumMod val="50000"/>
                  </a:schemeClr>
                </a:solidFill>
                <a:latin typeface="Merriweather Sans Light"/>
                <a:cs typeface="Merriweather Sans Light"/>
              </a:rPr>
              <a:t>At paras 10-20 of judgment </a:t>
            </a:r>
          </a:p>
          <a:p>
            <a:pPr>
              <a:buClr>
                <a:srgbClr val="94B8D7"/>
              </a:buClr>
            </a:pPr>
            <a:endParaRPr lang="en-US" sz="2000" dirty="0">
              <a:solidFill>
                <a:schemeClr val="bg1">
                  <a:lumMod val="50000"/>
                </a:schemeClr>
              </a:solidFill>
              <a:latin typeface="Merriweather Sans Light"/>
              <a:cs typeface="Merriweather Sans Light"/>
            </a:endParaRPr>
          </a:p>
          <a:p>
            <a:pPr>
              <a:buClr>
                <a:srgbClr val="94B8D7"/>
              </a:buClr>
            </a:pPr>
            <a:r>
              <a:rPr lang="en-US" sz="2000" dirty="0">
                <a:solidFill>
                  <a:schemeClr val="bg1">
                    <a:lumMod val="50000"/>
                  </a:schemeClr>
                </a:solidFill>
                <a:latin typeface="Merriweather Sans Light"/>
                <a:cs typeface="Merriweather Sans Light"/>
              </a:rPr>
              <a:t>FPR 7.19</a:t>
            </a:r>
          </a:p>
          <a:p>
            <a:pPr>
              <a:buClr>
                <a:srgbClr val="94B8D7"/>
              </a:buClr>
            </a:pPr>
            <a:endParaRPr lang="en-US" sz="2000" dirty="0">
              <a:solidFill>
                <a:schemeClr val="bg1">
                  <a:lumMod val="50000"/>
                </a:schemeClr>
              </a:solidFill>
              <a:latin typeface="Merriweather Sans Light"/>
              <a:cs typeface="Merriweather Sans Light"/>
            </a:endParaRPr>
          </a:p>
          <a:p>
            <a:pPr>
              <a:buClr>
                <a:srgbClr val="94B8D7"/>
              </a:buClr>
            </a:pPr>
            <a:r>
              <a:rPr lang="en-US" sz="2000" dirty="0">
                <a:solidFill>
                  <a:schemeClr val="bg1">
                    <a:lumMod val="50000"/>
                  </a:schemeClr>
                </a:solidFill>
                <a:latin typeface="Merriweather Sans Light"/>
                <a:cs typeface="Merriweather Sans Light"/>
              </a:rPr>
              <a:t>FPR 7.9 (4)-(6)</a:t>
            </a:r>
          </a:p>
          <a:p>
            <a:pPr>
              <a:buClr>
                <a:srgbClr val="94B8D7"/>
              </a:buClr>
            </a:pPr>
            <a:endParaRPr lang="en-US" sz="2000" dirty="0">
              <a:solidFill>
                <a:schemeClr val="bg1">
                  <a:lumMod val="50000"/>
                </a:schemeClr>
              </a:solidFill>
              <a:latin typeface="Merriweather Sans Light"/>
              <a:cs typeface="Merriweather Sans Light"/>
            </a:endParaRPr>
          </a:p>
          <a:p>
            <a:pPr>
              <a:buClr>
                <a:srgbClr val="94B8D7"/>
              </a:buClr>
            </a:pPr>
            <a:r>
              <a:rPr lang="en-US" sz="2000" dirty="0">
                <a:solidFill>
                  <a:schemeClr val="bg1">
                    <a:lumMod val="50000"/>
                  </a:schemeClr>
                </a:solidFill>
                <a:latin typeface="Merriweather Sans Light"/>
                <a:cs typeface="Merriweather Sans Light"/>
              </a:rPr>
              <a:t>FPR 7.34 </a:t>
            </a:r>
          </a:p>
          <a:p>
            <a:pPr>
              <a:buClr>
                <a:srgbClr val="94B8D7"/>
              </a:buClr>
            </a:pPr>
            <a:endParaRPr lang="en-US" sz="2000" dirty="0">
              <a:solidFill>
                <a:schemeClr val="bg1">
                  <a:lumMod val="50000"/>
                </a:schemeClr>
              </a:solidFill>
              <a:latin typeface="Merriweather Sans Light"/>
              <a:cs typeface="Merriweather Sans Light"/>
            </a:endParaRPr>
          </a:p>
          <a:p>
            <a:pPr>
              <a:buClr>
                <a:srgbClr val="94B8D7"/>
              </a:buClr>
            </a:pPr>
            <a:r>
              <a:rPr lang="en-US" sz="2000" dirty="0">
                <a:solidFill>
                  <a:schemeClr val="bg1">
                    <a:lumMod val="50000"/>
                  </a:schemeClr>
                </a:solidFill>
                <a:latin typeface="Merriweather Sans Light"/>
                <a:cs typeface="Merriweather Sans Light"/>
              </a:rPr>
              <a:t>Old rule FPR 7.32</a:t>
            </a:r>
          </a:p>
          <a:p>
            <a:pPr>
              <a:buClr>
                <a:srgbClr val="94B8D7"/>
              </a:buClr>
            </a:pPr>
            <a:endParaRPr lang="en-US" sz="2000" dirty="0">
              <a:solidFill>
                <a:schemeClr val="bg1">
                  <a:lumMod val="50000"/>
                </a:schemeClr>
              </a:solidFill>
              <a:latin typeface="Merriweather Sans Light"/>
              <a:cs typeface="Merriweather Sans Light"/>
            </a:endParaRPr>
          </a:p>
          <a:p>
            <a:pPr>
              <a:buClr>
                <a:srgbClr val="94B8D7"/>
              </a:buClr>
            </a:pPr>
            <a:r>
              <a:rPr lang="en-US" sz="2000" i="1" dirty="0">
                <a:solidFill>
                  <a:schemeClr val="bg1">
                    <a:lumMod val="50000"/>
                  </a:schemeClr>
                </a:solidFill>
                <a:latin typeface="Merriweather Sans Light"/>
                <a:cs typeface="Merriweather Sans Light"/>
              </a:rPr>
              <a:t>Savage v Savage </a:t>
            </a:r>
            <a:r>
              <a:rPr lang="en-US" sz="2000" dirty="0">
                <a:solidFill>
                  <a:schemeClr val="bg1">
                    <a:lumMod val="50000"/>
                  </a:schemeClr>
                </a:solidFill>
                <a:latin typeface="Merriweather Sans Light"/>
                <a:cs typeface="Merriweather Sans Light"/>
              </a:rPr>
              <a:t>[ 1982] Fam 100 , </a:t>
            </a:r>
            <a:r>
              <a:rPr lang="en-US" sz="2000" i="1" dirty="0">
                <a:solidFill>
                  <a:schemeClr val="bg1">
                    <a:lumMod val="50000"/>
                  </a:schemeClr>
                </a:solidFill>
                <a:latin typeface="Merriweather Sans Light"/>
                <a:cs typeface="Merriweather Sans Light"/>
              </a:rPr>
              <a:t>Olga Cazalet v Walid Abu-Zalaf </a:t>
            </a:r>
            <a:r>
              <a:rPr lang="en-US" sz="2000" dirty="0">
                <a:solidFill>
                  <a:schemeClr val="bg1">
                    <a:lumMod val="50000"/>
                  </a:schemeClr>
                </a:solidFill>
                <a:latin typeface="Merriweather Sans Light"/>
                <a:cs typeface="Merriweather Sans Light"/>
              </a:rPr>
              <a:t>[2023] EWCA Civ 1065 and </a:t>
            </a:r>
            <a:r>
              <a:rPr lang="en-US" sz="2000" i="1" dirty="0">
                <a:solidFill>
                  <a:schemeClr val="bg1">
                    <a:lumMod val="50000"/>
                  </a:schemeClr>
                </a:solidFill>
                <a:latin typeface="Merriweather Sans Light"/>
                <a:cs typeface="Merriweather Sans Light"/>
              </a:rPr>
              <a:t>NP v TP (Divorce) </a:t>
            </a:r>
            <a:r>
              <a:rPr lang="en-US" sz="2000" dirty="0">
                <a:solidFill>
                  <a:schemeClr val="bg1">
                    <a:lumMod val="50000"/>
                  </a:schemeClr>
                </a:solidFill>
                <a:latin typeface="Merriweather Sans Light"/>
                <a:cs typeface="Merriweather Sans Light"/>
              </a:rPr>
              <a:t>[2022] EWFC 78</a:t>
            </a:r>
            <a:endParaRPr lang="en-US" sz="2000" i="1" dirty="0">
              <a:solidFill>
                <a:schemeClr val="bg1">
                  <a:lumMod val="50000"/>
                </a:schemeClr>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4242953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1FDC-6657-58A2-1ED5-3FAAFFF8766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2FFE9ED-AB30-7CBE-368F-18E4FDD7EFA8}"/>
              </a:ext>
            </a:extLst>
          </p:cNvPr>
          <p:cNvSpPr>
            <a:spLocks noGrp="1"/>
          </p:cNvSpPr>
          <p:nvPr>
            <p:ph idx="1"/>
          </p:nvPr>
        </p:nvSpPr>
        <p:spPr>
          <a:xfrm>
            <a:off x="720725" y="2000249"/>
            <a:ext cx="7702550" cy="4125913"/>
          </a:xfrm>
        </p:spPr>
        <p:txBody>
          <a:bodyPr/>
          <a:lstStyle/>
          <a:p>
            <a:pPr algn="just"/>
            <a:r>
              <a:rPr lang="en-US" sz="2000" dirty="0"/>
              <a:t>At Final Hearing: H assets c. £50m; W assets £291k</a:t>
            </a:r>
          </a:p>
          <a:p>
            <a:pPr marL="0" indent="0" algn="just">
              <a:buNone/>
            </a:pPr>
            <a:endParaRPr lang="en-US" sz="2000" dirty="0"/>
          </a:p>
          <a:p>
            <a:pPr algn="just"/>
            <a:r>
              <a:rPr lang="en-US" sz="2000" dirty="0"/>
              <a:t>PNA provided for W to receive a lump sum of £818k</a:t>
            </a:r>
          </a:p>
          <a:p>
            <a:pPr marL="0" indent="0" algn="just">
              <a:buNone/>
            </a:pPr>
            <a:endParaRPr lang="en-US" sz="2000" dirty="0"/>
          </a:p>
          <a:p>
            <a:pPr algn="just"/>
            <a:r>
              <a:rPr lang="en-US" sz="2000" dirty="0"/>
              <a:t>No vitiating factor asserted by W</a:t>
            </a:r>
          </a:p>
          <a:p>
            <a:pPr marL="0" indent="0" algn="just">
              <a:buNone/>
            </a:pPr>
            <a:endParaRPr lang="en-US" sz="2000" dirty="0"/>
          </a:p>
          <a:p>
            <a:pPr algn="just"/>
            <a:r>
              <a:rPr lang="en-US" sz="2000" dirty="0"/>
              <a:t>She argued that the PNA did not meet her needs or those of the children</a:t>
            </a:r>
          </a:p>
          <a:p>
            <a:pPr marL="0" indent="0" algn="just">
              <a:buNone/>
            </a:pPr>
            <a:endParaRPr lang="en-US" sz="2000" dirty="0"/>
          </a:p>
          <a:p>
            <a:pPr marL="0" indent="0" algn="just">
              <a:buNone/>
            </a:pPr>
            <a:endParaRPr lang="en-US" sz="2000" dirty="0"/>
          </a:p>
          <a:p>
            <a:pPr marL="0" indent="0" algn="just">
              <a:buNone/>
            </a:pPr>
            <a:endParaRPr lang="en-US" sz="2000" dirty="0"/>
          </a:p>
          <a:p>
            <a:pPr marL="457200" lvl="1" indent="0" algn="just">
              <a:buNone/>
            </a:pPr>
            <a:endParaRPr lang="en-US" sz="1600" dirty="0"/>
          </a:p>
          <a:p>
            <a:pPr lvl="1" algn="just"/>
            <a:endParaRPr lang="en-US" sz="1600" dirty="0"/>
          </a:p>
          <a:p>
            <a:endParaRPr lang="en-US" sz="2000" dirty="0"/>
          </a:p>
          <a:p>
            <a:pPr marL="457200" lvl="1" indent="0">
              <a:buNone/>
            </a:pPr>
            <a:endParaRPr lang="en-US" sz="1600" dirty="0"/>
          </a:p>
        </p:txBody>
      </p:sp>
      <p:sp>
        <p:nvSpPr>
          <p:cNvPr id="4" name="Slide Number Placeholder 3">
            <a:extLst>
              <a:ext uri="{FF2B5EF4-FFF2-40B4-BE49-F238E27FC236}">
                <a16:creationId xmlns:a16="http://schemas.microsoft.com/office/drawing/2014/main" id="{AABBE6D1-5A81-0135-45F7-FC51C98E27EC}"/>
              </a:ext>
            </a:extLst>
          </p:cNvPr>
          <p:cNvSpPr>
            <a:spLocks noGrp="1"/>
          </p:cNvSpPr>
          <p:nvPr>
            <p:ph type="sldNum" sz="quarter" idx="12"/>
          </p:nvPr>
        </p:nvSpPr>
        <p:spPr/>
        <p:txBody>
          <a:bodyPr/>
          <a:lstStyle/>
          <a:p>
            <a:fld id="{2A1334E1-6B77-4161-B9D5-325260C527F0}" type="slidenum">
              <a:rPr lang="en-GB" smtClean="0"/>
              <a:pPr/>
              <a:t>60</a:t>
            </a:fld>
            <a:endParaRPr lang="en-GB" dirty="0"/>
          </a:p>
        </p:txBody>
      </p:sp>
    </p:spTree>
    <p:extLst>
      <p:ext uri="{BB962C8B-B14F-4D97-AF65-F5344CB8AC3E}">
        <p14:creationId xmlns:p14="http://schemas.microsoft.com/office/powerpoint/2010/main" val="3425764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48C0-9104-ABA9-246B-2CB486EF470A}"/>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F1D60879-D4A1-5001-C6F5-6D7E62DD5A65}"/>
              </a:ext>
            </a:extLst>
          </p:cNvPr>
          <p:cNvSpPr>
            <a:spLocks noGrp="1"/>
          </p:cNvSpPr>
          <p:nvPr>
            <p:ph idx="1"/>
          </p:nvPr>
        </p:nvSpPr>
        <p:spPr/>
        <p:txBody>
          <a:bodyPr/>
          <a:lstStyle/>
          <a:p>
            <a:pPr algn="just"/>
            <a:r>
              <a:rPr lang="en-US" sz="2000" dirty="0"/>
              <a:t>H position at Final Hearing: </a:t>
            </a:r>
          </a:p>
          <a:p>
            <a:pPr lvl="1" algn="just"/>
            <a:r>
              <a:rPr lang="en-US" sz="1600" dirty="0"/>
              <a:t>H to pay the lump sum of £818k due under the PNA</a:t>
            </a:r>
          </a:p>
          <a:p>
            <a:pPr lvl="1" algn="just"/>
            <a:r>
              <a:rPr lang="en-US" sz="1600" dirty="0"/>
              <a:t>Sale of FMH with W to receive 40% (c. £1.9m) to purchase a property on a Schedule 1 basis to revert to H at the end of the children’s tertiary education</a:t>
            </a:r>
          </a:p>
          <a:p>
            <a:pPr lvl="1" algn="just"/>
            <a:r>
              <a:rPr lang="en-US" sz="1600" dirty="0"/>
              <a:t>H to pay nursery, school fees and child maintenance </a:t>
            </a:r>
          </a:p>
          <a:p>
            <a:pPr lvl="1" algn="just"/>
            <a:r>
              <a:rPr lang="en-US" sz="1600" dirty="0"/>
              <a:t>Clean break</a:t>
            </a:r>
          </a:p>
          <a:p>
            <a:pPr marL="0" indent="0" algn="just">
              <a:buNone/>
            </a:pPr>
            <a:endParaRPr lang="en-US" sz="2000" dirty="0"/>
          </a:p>
          <a:p>
            <a:pPr algn="just"/>
            <a:r>
              <a:rPr lang="en-US" sz="2000" dirty="0"/>
              <a:t>W position at Final Hearing: </a:t>
            </a:r>
          </a:p>
          <a:p>
            <a:pPr lvl="1" algn="just"/>
            <a:r>
              <a:rPr lang="en-US" sz="1600" dirty="0"/>
              <a:t>Transfer FMH to her (value £5m), sale upon children finishing tertiary education with proceeds then divided 50/50</a:t>
            </a:r>
          </a:p>
          <a:p>
            <a:pPr lvl="1" algn="just"/>
            <a:r>
              <a:rPr lang="en-US" sz="1600" dirty="0"/>
              <a:t>Capitalised spousal maintenance of £1.87m</a:t>
            </a:r>
          </a:p>
          <a:p>
            <a:pPr lvl="1" algn="just"/>
            <a:r>
              <a:rPr lang="en-US" sz="1600" dirty="0"/>
              <a:t>H to pay nursery, school fees and child maintenance </a:t>
            </a:r>
          </a:p>
          <a:p>
            <a:pPr lvl="1" algn="just"/>
            <a:r>
              <a:rPr lang="en-US" sz="1600" dirty="0"/>
              <a:t>Clean break</a:t>
            </a:r>
          </a:p>
          <a:p>
            <a:endParaRPr lang="en-US" sz="2000" dirty="0"/>
          </a:p>
        </p:txBody>
      </p:sp>
      <p:sp>
        <p:nvSpPr>
          <p:cNvPr id="4" name="Slide Number Placeholder 3">
            <a:extLst>
              <a:ext uri="{FF2B5EF4-FFF2-40B4-BE49-F238E27FC236}">
                <a16:creationId xmlns:a16="http://schemas.microsoft.com/office/drawing/2014/main" id="{4A819941-2606-D795-CE82-3989077CF17A}"/>
              </a:ext>
            </a:extLst>
          </p:cNvPr>
          <p:cNvSpPr>
            <a:spLocks noGrp="1"/>
          </p:cNvSpPr>
          <p:nvPr>
            <p:ph type="sldNum" sz="quarter" idx="12"/>
          </p:nvPr>
        </p:nvSpPr>
        <p:spPr/>
        <p:txBody>
          <a:bodyPr/>
          <a:lstStyle/>
          <a:p>
            <a:fld id="{2A1334E1-6B77-4161-B9D5-325260C527F0}" type="slidenum">
              <a:rPr lang="en-GB" smtClean="0"/>
              <a:pPr/>
              <a:t>61</a:t>
            </a:fld>
            <a:endParaRPr lang="en-GB" dirty="0"/>
          </a:p>
        </p:txBody>
      </p:sp>
    </p:spTree>
    <p:extLst>
      <p:ext uri="{BB962C8B-B14F-4D97-AF65-F5344CB8AC3E}">
        <p14:creationId xmlns:p14="http://schemas.microsoft.com/office/powerpoint/2010/main" val="1068068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7418-2247-DD47-B244-5989BC69E39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55FCDC3B-7C7F-BBCE-09EB-52575BA6CA7F}"/>
              </a:ext>
            </a:extLst>
          </p:cNvPr>
          <p:cNvSpPr>
            <a:spLocks noGrp="1"/>
          </p:cNvSpPr>
          <p:nvPr>
            <p:ph idx="1"/>
          </p:nvPr>
        </p:nvSpPr>
        <p:spPr/>
        <p:txBody>
          <a:bodyPr/>
          <a:lstStyle/>
          <a:p>
            <a:pPr marL="0" indent="0" algn="just">
              <a:buNone/>
            </a:pPr>
            <a:r>
              <a:rPr lang="en-GB" sz="2000" u="sng" dirty="0"/>
              <a:t>Approach to PNA generally</a:t>
            </a:r>
          </a:p>
          <a:p>
            <a:pPr marL="0" indent="0" algn="just">
              <a:buNone/>
            </a:pPr>
            <a:endParaRPr lang="en-GB" sz="2000" dirty="0"/>
          </a:p>
          <a:p>
            <a:pPr algn="just"/>
            <a:r>
              <a:rPr lang="en-GB" sz="2000" dirty="0"/>
              <a:t>Para 43: “</a:t>
            </a:r>
            <a:r>
              <a:rPr lang="en-GB" sz="2000" i="1" dirty="0"/>
              <a:t>The court’s overarching duty is to achieve a fair outcome, taking into account the s25 criteria, and bearing in mind that the children are the court’s first consideration</a:t>
            </a:r>
            <a:r>
              <a:rPr lang="en-GB" sz="2000" dirty="0"/>
              <a:t>.”</a:t>
            </a:r>
          </a:p>
          <a:p>
            <a:pPr marL="0" indent="0" algn="just">
              <a:buNone/>
            </a:pPr>
            <a:endParaRPr lang="en-GB" sz="2000" dirty="0"/>
          </a:p>
          <a:p>
            <a:pPr algn="just"/>
            <a:r>
              <a:rPr lang="en-GB" sz="2000" dirty="0"/>
              <a:t>Para 44: “</a:t>
            </a:r>
            <a:r>
              <a:rPr lang="en-GB" sz="2000" i="1" dirty="0"/>
              <a:t>There is no doubt that a PMA is one of the relevant criteria, but it is not the only one. The terms of a PMA must be seen in the context of the s25 factors. The extent of the weight to be attributed to a PMA will vary from case to case</a:t>
            </a:r>
            <a:r>
              <a:rPr lang="en-GB" sz="2000" dirty="0"/>
              <a:t>.”</a:t>
            </a:r>
          </a:p>
          <a:p>
            <a:endParaRPr lang="en-GB" sz="2000" dirty="0"/>
          </a:p>
          <a:p>
            <a:endParaRPr lang="en-GB" sz="2000" dirty="0"/>
          </a:p>
          <a:p>
            <a:pPr marL="0" indent="0">
              <a:buNone/>
            </a:pPr>
            <a:br>
              <a:rPr lang="en-GB" dirty="0"/>
            </a:br>
            <a:endParaRPr lang="en-US" dirty="0"/>
          </a:p>
        </p:txBody>
      </p:sp>
      <p:sp>
        <p:nvSpPr>
          <p:cNvPr id="4" name="Slide Number Placeholder 3">
            <a:extLst>
              <a:ext uri="{FF2B5EF4-FFF2-40B4-BE49-F238E27FC236}">
                <a16:creationId xmlns:a16="http://schemas.microsoft.com/office/drawing/2014/main" id="{A1B0DD57-8D99-E727-E197-684BABB0B225}"/>
              </a:ext>
            </a:extLst>
          </p:cNvPr>
          <p:cNvSpPr>
            <a:spLocks noGrp="1"/>
          </p:cNvSpPr>
          <p:nvPr>
            <p:ph type="sldNum" sz="quarter" idx="12"/>
          </p:nvPr>
        </p:nvSpPr>
        <p:spPr/>
        <p:txBody>
          <a:bodyPr/>
          <a:lstStyle/>
          <a:p>
            <a:fld id="{2A1334E1-6B77-4161-B9D5-325260C527F0}" type="slidenum">
              <a:rPr lang="en-GB" smtClean="0"/>
              <a:pPr/>
              <a:t>62</a:t>
            </a:fld>
            <a:endParaRPr lang="en-GB" dirty="0"/>
          </a:p>
        </p:txBody>
      </p:sp>
    </p:spTree>
    <p:extLst>
      <p:ext uri="{BB962C8B-B14F-4D97-AF65-F5344CB8AC3E}">
        <p14:creationId xmlns:p14="http://schemas.microsoft.com/office/powerpoint/2010/main" val="14448783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BA7B6-7D81-AF25-B4BD-30CB99F7FCA3}"/>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564A020-D99F-5813-95C9-3C0981CBC090}"/>
              </a:ext>
            </a:extLst>
          </p:cNvPr>
          <p:cNvSpPr>
            <a:spLocks noGrp="1"/>
          </p:cNvSpPr>
          <p:nvPr>
            <p:ph idx="1"/>
          </p:nvPr>
        </p:nvSpPr>
        <p:spPr/>
        <p:txBody>
          <a:bodyPr/>
          <a:lstStyle/>
          <a:p>
            <a:pPr algn="just"/>
            <a:r>
              <a:rPr lang="en-GB" sz="2000" dirty="0"/>
              <a:t>Para 61: “</a:t>
            </a:r>
            <a:r>
              <a:rPr lang="en-GB" sz="2000" i="1" dirty="0"/>
              <a:t>The PMA represents a constant influence on the case</a:t>
            </a:r>
            <a:r>
              <a:rPr lang="en-GB" sz="2000" dirty="0"/>
              <a:t>.”</a:t>
            </a:r>
          </a:p>
          <a:p>
            <a:pPr marL="0" indent="0" algn="just">
              <a:buNone/>
            </a:pPr>
            <a:endParaRPr lang="en-GB" sz="2000" dirty="0"/>
          </a:p>
          <a:p>
            <a:pPr algn="just"/>
            <a:r>
              <a:rPr lang="en-GB" sz="2000" dirty="0"/>
              <a:t>However, (i) W being the children’s primary carer for their minority; and (ii) the significant impact the marriage and having children has had on her are factors “</a:t>
            </a:r>
            <a:r>
              <a:rPr lang="en-GB" sz="2000" i="1" dirty="0"/>
              <a:t>of considerable (indeed magnetic) significance, and a powerful counterweight to the PMA</a:t>
            </a:r>
            <a:r>
              <a:rPr lang="en-GB" sz="2000" dirty="0"/>
              <a:t>”</a:t>
            </a:r>
            <a:endParaRPr lang="en-US" sz="2000" dirty="0"/>
          </a:p>
        </p:txBody>
      </p:sp>
      <p:sp>
        <p:nvSpPr>
          <p:cNvPr id="4" name="Slide Number Placeholder 3">
            <a:extLst>
              <a:ext uri="{FF2B5EF4-FFF2-40B4-BE49-F238E27FC236}">
                <a16:creationId xmlns:a16="http://schemas.microsoft.com/office/drawing/2014/main" id="{E8A48656-AD59-9115-C2BE-E5C67C704415}"/>
              </a:ext>
            </a:extLst>
          </p:cNvPr>
          <p:cNvSpPr>
            <a:spLocks noGrp="1"/>
          </p:cNvSpPr>
          <p:nvPr>
            <p:ph type="sldNum" sz="quarter" idx="12"/>
          </p:nvPr>
        </p:nvSpPr>
        <p:spPr/>
        <p:txBody>
          <a:bodyPr/>
          <a:lstStyle/>
          <a:p>
            <a:fld id="{2A1334E1-6B77-4161-B9D5-325260C527F0}" type="slidenum">
              <a:rPr lang="en-GB" smtClean="0"/>
              <a:pPr/>
              <a:t>63</a:t>
            </a:fld>
            <a:endParaRPr lang="en-GB" dirty="0"/>
          </a:p>
        </p:txBody>
      </p:sp>
    </p:spTree>
    <p:extLst>
      <p:ext uri="{BB962C8B-B14F-4D97-AF65-F5344CB8AC3E}">
        <p14:creationId xmlns:p14="http://schemas.microsoft.com/office/powerpoint/2010/main" val="35327068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C92C9-3EBB-806E-8193-2946B7E719B0}"/>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2F8FAF7C-49AF-7F05-3B84-950A95843FD1}"/>
              </a:ext>
            </a:extLst>
          </p:cNvPr>
          <p:cNvSpPr>
            <a:spLocks noGrp="1"/>
          </p:cNvSpPr>
          <p:nvPr>
            <p:ph idx="1"/>
          </p:nvPr>
        </p:nvSpPr>
        <p:spPr/>
        <p:txBody>
          <a:bodyPr/>
          <a:lstStyle/>
          <a:p>
            <a:pPr marL="0" indent="0" algn="just">
              <a:buNone/>
            </a:pPr>
            <a:r>
              <a:rPr lang="en-US" sz="2000" u="sng" dirty="0"/>
              <a:t>Review clause</a:t>
            </a:r>
          </a:p>
          <a:p>
            <a:pPr algn="just"/>
            <a:endParaRPr lang="en-US" sz="2000" dirty="0"/>
          </a:p>
          <a:p>
            <a:pPr algn="just"/>
            <a:r>
              <a:rPr lang="en-US" sz="2000" dirty="0"/>
              <a:t>Clause providing for review following the birth of the children “</a:t>
            </a:r>
            <a:r>
              <a:rPr lang="en-US" sz="2000" i="1" dirty="0"/>
              <a:t>clearly indicates the </a:t>
            </a:r>
            <a:r>
              <a:rPr lang="en-GB" sz="2000" i="1" dirty="0"/>
              <a:t>the parties contemplated that it might not be a fair document upon children being born”</a:t>
            </a:r>
          </a:p>
          <a:p>
            <a:pPr marL="0" indent="0" algn="just">
              <a:buNone/>
            </a:pPr>
            <a:endParaRPr lang="en-GB" sz="2000" i="1" dirty="0"/>
          </a:p>
          <a:p>
            <a:pPr algn="just"/>
            <a:r>
              <a:rPr lang="en-GB" sz="2000" dirty="0"/>
              <a:t>The fact the PNA was not reviewed does not prevent the court considering the overall fairness of the PNA in light of the present circumstances</a:t>
            </a:r>
          </a:p>
          <a:p>
            <a:pPr algn="just"/>
            <a:endParaRPr lang="en-GB" sz="2000" dirty="0"/>
          </a:p>
          <a:p>
            <a:endParaRPr lang="en-US" dirty="0"/>
          </a:p>
        </p:txBody>
      </p:sp>
      <p:sp>
        <p:nvSpPr>
          <p:cNvPr id="4" name="Slide Number Placeholder 3">
            <a:extLst>
              <a:ext uri="{FF2B5EF4-FFF2-40B4-BE49-F238E27FC236}">
                <a16:creationId xmlns:a16="http://schemas.microsoft.com/office/drawing/2014/main" id="{CB97F8E4-B1E0-ACAA-1354-66BE5B82C66C}"/>
              </a:ext>
            </a:extLst>
          </p:cNvPr>
          <p:cNvSpPr>
            <a:spLocks noGrp="1"/>
          </p:cNvSpPr>
          <p:nvPr>
            <p:ph type="sldNum" sz="quarter" idx="12"/>
          </p:nvPr>
        </p:nvSpPr>
        <p:spPr/>
        <p:txBody>
          <a:bodyPr/>
          <a:lstStyle/>
          <a:p>
            <a:fld id="{2A1334E1-6B77-4161-B9D5-325260C527F0}" type="slidenum">
              <a:rPr lang="en-GB" smtClean="0"/>
              <a:pPr/>
              <a:t>64</a:t>
            </a:fld>
            <a:endParaRPr lang="en-GB" dirty="0"/>
          </a:p>
        </p:txBody>
      </p:sp>
    </p:spTree>
    <p:extLst>
      <p:ext uri="{BB962C8B-B14F-4D97-AF65-F5344CB8AC3E}">
        <p14:creationId xmlns:p14="http://schemas.microsoft.com/office/powerpoint/2010/main" val="1980062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40C19-783E-2C1F-45A8-2358226A5ACD}"/>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AC74CED1-9B5B-2AC9-F887-656A7D5F2EC3}"/>
              </a:ext>
            </a:extLst>
          </p:cNvPr>
          <p:cNvSpPr>
            <a:spLocks noGrp="1"/>
          </p:cNvSpPr>
          <p:nvPr>
            <p:ph idx="1"/>
          </p:nvPr>
        </p:nvSpPr>
        <p:spPr>
          <a:xfrm>
            <a:off x="720725" y="2000250"/>
            <a:ext cx="7702550" cy="4125913"/>
          </a:xfrm>
        </p:spPr>
        <p:txBody>
          <a:bodyPr/>
          <a:lstStyle/>
          <a:p>
            <a:pPr marL="0" indent="0" algn="just">
              <a:buNone/>
            </a:pPr>
            <a:r>
              <a:rPr lang="en-US" sz="2000" u="sng" dirty="0"/>
              <a:t>Needs in the context of a PNA</a:t>
            </a:r>
          </a:p>
          <a:p>
            <a:pPr algn="just"/>
            <a:endParaRPr lang="en-US" sz="2000" dirty="0"/>
          </a:p>
          <a:p>
            <a:pPr algn="just"/>
            <a:r>
              <a:rPr lang="en-US" sz="2000" dirty="0"/>
              <a:t>What does “a predicament of real need” [</a:t>
            </a:r>
            <a:r>
              <a:rPr lang="en-US" sz="2000" i="1" dirty="0"/>
              <a:t>Radmacher</a:t>
            </a:r>
            <a:r>
              <a:rPr lang="en-US" sz="2000" dirty="0"/>
              <a:t>, para 81] mean?</a:t>
            </a:r>
          </a:p>
          <a:p>
            <a:pPr algn="just"/>
            <a:endParaRPr lang="en-GB" sz="1600" dirty="0"/>
          </a:p>
          <a:p>
            <a:pPr algn="just"/>
            <a:r>
              <a:rPr lang="en-GB" sz="2000" dirty="0"/>
              <a:t>Para 50: “</a:t>
            </a:r>
            <a:r>
              <a:rPr lang="en-GB" sz="2000" i="1" dirty="0"/>
              <a:t>It seems to me that the Supreme Court in Radmacher</a:t>
            </a:r>
            <a:r>
              <a:rPr lang="en-GB" sz="2000" b="1" i="1" dirty="0"/>
              <a:t> </a:t>
            </a:r>
            <a:r>
              <a:rPr lang="en-GB" sz="2000" i="1" dirty="0"/>
              <a:t>and the Court of Appeal in Brack</a:t>
            </a:r>
            <a:r>
              <a:rPr lang="en-GB" sz="2000" b="1" i="1" dirty="0"/>
              <a:t> </a:t>
            </a:r>
            <a:r>
              <a:rPr lang="en-GB" sz="2000" i="1" dirty="0"/>
              <a:t>have emphasised the latitude and flexibility available to the judge to meet the demands of fairness in cases where a PMA has been entered into by the parties. </a:t>
            </a:r>
          </a:p>
          <a:p>
            <a:pPr marL="0" indent="0" algn="just">
              <a:buNone/>
            </a:pPr>
            <a:endParaRPr lang="en-GB" sz="2000" i="1" dirty="0"/>
          </a:p>
          <a:p>
            <a:pPr marL="400050" lvl="1" indent="0" algn="just">
              <a:buNone/>
            </a:pPr>
            <a:r>
              <a:rPr lang="en-GB" sz="2000" i="1" dirty="0"/>
              <a:t>That latitude and flexibility applies to the assessment of needs as much as it applies to the other s25 factors. Each case is a highly fact specific evaluation and discretionary exercise</a:t>
            </a:r>
            <a:r>
              <a:rPr lang="en-GB" sz="2000" dirty="0"/>
              <a:t>.”</a:t>
            </a:r>
          </a:p>
          <a:p>
            <a:pPr marL="400050" lvl="1" indent="0">
              <a:buNone/>
            </a:pPr>
            <a:endParaRPr lang="en-GB" sz="1600" dirty="0"/>
          </a:p>
          <a:p>
            <a:pPr marL="0" indent="0">
              <a:buNone/>
            </a:pPr>
            <a:endParaRPr lang="en-US" sz="2000" dirty="0"/>
          </a:p>
        </p:txBody>
      </p:sp>
      <p:sp>
        <p:nvSpPr>
          <p:cNvPr id="4" name="Slide Number Placeholder 3">
            <a:extLst>
              <a:ext uri="{FF2B5EF4-FFF2-40B4-BE49-F238E27FC236}">
                <a16:creationId xmlns:a16="http://schemas.microsoft.com/office/drawing/2014/main" id="{2432F459-B892-AC29-23D5-1B4377C8EB64}"/>
              </a:ext>
            </a:extLst>
          </p:cNvPr>
          <p:cNvSpPr>
            <a:spLocks noGrp="1"/>
          </p:cNvSpPr>
          <p:nvPr>
            <p:ph type="sldNum" sz="quarter" idx="12"/>
          </p:nvPr>
        </p:nvSpPr>
        <p:spPr/>
        <p:txBody>
          <a:bodyPr/>
          <a:lstStyle/>
          <a:p>
            <a:fld id="{2A1334E1-6B77-4161-B9D5-325260C527F0}" type="slidenum">
              <a:rPr lang="en-GB" smtClean="0"/>
              <a:pPr/>
              <a:t>65</a:t>
            </a:fld>
            <a:endParaRPr lang="en-GB" dirty="0"/>
          </a:p>
        </p:txBody>
      </p:sp>
    </p:spTree>
    <p:extLst>
      <p:ext uri="{BB962C8B-B14F-4D97-AF65-F5344CB8AC3E}">
        <p14:creationId xmlns:p14="http://schemas.microsoft.com/office/powerpoint/2010/main" val="22183534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15C8-A2B4-6FA5-28FA-D7462AB4CC2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3AC22A52-C96C-D3B9-54DF-8ADF4C3549B4}"/>
              </a:ext>
            </a:extLst>
          </p:cNvPr>
          <p:cNvSpPr>
            <a:spLocks noGrp="1"/>
          </p:cNvSpPr>
          <p:nvPr>
            <p:ph idx="1"/>
          </p:nvPr>
        </p:nvSpPr>
        <p:spPr/>
        <p:txBody>
          <a:bodyPr/>
          <a:lstStyle/>
          <a:p>
            <a:pPr algn="just"/>
            <a:r>
              <a:rPr lang="en-GB" sz="2000" dirty="0"/>
              <a:t>“</a:t>
            </a:r>
            <a:r>
              <a:rPr lang="en-GB" sz="2000" i="1" dirty="0"/>
              <a:t>There is a world of difference between, say; (i) a childless couple whose marriage lasts for 2 years, enjoying only a modest lifestyle, at the end of which one party might need no more than short term maintenance or a highly attenuated housing budget (perhaps restricted to time limited rental), and (ii) as here, a couple with 2 young children, where the impecunious wife will have the primary responsibility of bringing up the children for many years to come, leaving the already wealthy husband able to enjoy the fruits of his successful career</a:t>
            </a:r>
            <a:r>
              <a:rPr lang="en-GB" sz="2000" dirty="0"/>
              <a:t>.”</a:t>
            </a:r>
            <a:endParaRPr lang="en-US" sz="2000" dirty="0"/>
          </a:p>
          <a:p>
            <a:pPr algn="just"/>
            <a:endParaRPr lang="en-US" sz="2000" dirty="0"/>
          </a:p>
          <a:p>
            <a:pPr algn="just"/>
            <a:r>
              <a:rPr lang="en-US" sz="2000" dirty="0"/>
              <a:t>Contrast with the approach of Mostyn J in </a:t>
            </a:r>
            <a:r>
              <a:rPr lang="en-GB" sz="2000" i="1" dirty="0"/>
              <a:t>Kremen v Agresi (No 11) </a:t>
            </a:r>
            <a:r>
              <a:rPr lang="en-GB" sz="2000" dirty="0"/>
              <a:t>[2012] EWHC 45 (Fam) akin to “</a:t>
            </a:r>
            <a:r>
              <a:rPr lang="en-GB" sz="2000" i="1" dirty="0"/>
              <a:t>destitution</a:t>
            </a:r>
            <a:r>
              <a:rPr lang="en-GB" sz="2000" dirty="0"/>
              <a:t>” and </a:t>
            </a:r>
            <a:r>
              <a:rPr lang="en-GB" sz="2000" i="1" dirty="0"/>
              <a:t>Cummings v Fawn </a:t>
            </a:r>
            <a:r>
              <a:rPr lang="en-GB" sz="2000" dirty="0"/>
              <a:t>[2023] EWHC 830 (Fam) little more than “</a:t>
            </a:r>
            <a:r>
              <a:rPr lang="en-GB" sz="2000" i="1" dirty="0"/>
              <a:t>a spartan lifestyle catering for not much more than essentials</a:t>
            </a:r>
            <a:r>
              <a:rPr lang="en-GB" sz="2000" dirty="0"/>
              <a:t>”</a:t>
            </a:r>
            <a:endParaRPr lang="en-US" sz="2000" dirty="0"/>
          </a:p>
          <a:p>
            <a:endParaRPr lang="en-US" dirty="0"/>
          </a:p>
        </p:txBody>
      </p:sp>
      <p:sp>
        <p:nvSpPr>
          <p:cNvPr id="4" name="Slide Number Placeholder 3">
            <a:extLst>
              <a:ext uri="{FF2B5EF4-FFF2-40B4-BE49-F238E27FC236}">
                <a16:creationId xmlns:a16="http://schemas.microsoft.com/office/drawing/2014/main" id="{0B558CAD-9C91-2258-79B1-613CEBF7CFFE}"/>
              </a:ext>
            </a:extLst>
          </p:cNvPr>
          <p:cNvSpPr>
            <a:spLocks noGrp="1"/>
          </p:cNvSpPr>
          <p:nvPr>
            <p:ph type="sldNum" sz="quarter" idx="12"/>
          </p:nvPr>
        </p:nvSpPr>
        <p:spPr/>
        <p:txBody>
          <a:bodyPr/>
          <a:lstStyle/>
          <a:p>
            <a:fld id="{2A1334E1-6B77-4161-B9D5-325260C527F0}" type="slidenum">
              <a:rPr lang="en-GB" smtClean="0"/>
              <a:pPr/>
              <a:t>66</a:t>
            </a:fld>
            <a:endParaRPr lang="en-GB" dirty="0"/>
          </a:p>
        </p:txBody>
      </p:sp>
    </p:spTree>
    <p:extLst>
      <p:ext uri="{BB962C8B-B14F-4D97-AF65-F5344CB8AC3E}">
        <p14:creationId xmlns:p14="http://schemas.microsoft.com/office/powerpoint/2010/main" val="1422625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27DF-2EF6-0D68-40B7-B26E60730737}"/>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CCB8A221-A3DC-A110-323F-DED7F63289FC}"/>
              </a:ext>
            </a:extLst>
          </p:cNvPr>
          <p:cNvSpPr>
            <a:spLocks noGrp="1"/>
          </p:cNvSpPr>
          <p:nvPr>
            <p:ph idx="1"/>
          </p:nvPr>
        </p:nvSpPr>
        <p:spPr>
          <a:xfrm>
            <a:off x="720725" y="1643605"/>
            <a:ext cx="7702550" cy="4482558"/>
          </a:xfrm>
        </p:spPr>
        <p:txBody>
          <a:bodyPr/>
          <a:lstStyle/>
          <a:p>
            <a:pPr marL="0" indent="0" algn="just">
              <a:buNone/>
            </a:pPr>
            <a:r>
              <a:rPr lang="en-US" sz="2000" u="sng" dirty="0"/>
              <a:t>Approaches to housing needs</a:t>
            </a:r>
          </a:p>
          <a:p>
            <a:pPr marL="0" indent="0" algn="just">
              <a:buNone/>
            </a:pPr>
            <a:endParaRPr lang="en-US" sz="1050" dirty="0"/>
          </a:p>
          <a:p>
            <a:pPr marL="400050" lvl="1" indent="0" algn="just">
              <a:buNone/>
            </a:pPr>
            <a:r>
              <a:rPr lang="en-US" sz="1800" dirty="0"/>
              <a:t>1. Schedule 1 type housing award, payee entitled to occupy the property until children finish tertiary education </a:t>
            </a:r>
            <a:r>
              <a:rPr lang="en-US" sz="1400" dirty="0"/>
              <a:t>(eg </a:t>
            </a:r>
            <a:r>
              <a:rPr lang="en-US" sz="1400" i="1" dirty="0"/>
              <a:t>Radmacher; </a:t>
            </a:r>
            <a:r>
              <a:rPr lang="en-GB" sz="1400" i="1" dirty="0"/>
              <a:t>Backstrom v Wennberg </a:t>
            </a:r>
            <a:r>
              <a:rPr lang="en-GB" sz="1400" dirty="0"/>
              <a:t>[2023] EWFC 79)</a:t>
            </a:r>
          </a:p>
          <a:p>
            <a:pPr marL="400050" lvl="1" indent="0" algn="just">
              <a:buNone/>
            </a:pPr>
            <a:endParaRPr lang="en-GB" sz="1600" dirty="0"/>
          </a:p>
          <a:p>
            <a:pPr marL="400050" lvl="1" indent="0" algn="just">
              <a:buNone/>
            </a:pPr>
            <a:r>
              <a:rPr lang="en-GB" sz="1800" dirty="0"/>
              <a:t>2. Schedule 1 type award with sale of the property on children finishing tertiary education but with the payee to receive a proportion of the sale proceeds outright </a:t>
            </a:r>
            <a:r>
              <a:rPr lang="en-GB" sz="1400" dirty="0"/>
              <a:t>(eg </a:t>
            </a:r>
            <a:r>
              <a:rPr lang="en-GB" sz="1400" i="1" dirty="0"/>
              <a:t>Luckwell v Limata </a:t>
            </a:r>
            <a:r>
              <a:rPr lang="en-GB" sz="1400" dirty="0"/>
              <a:t>[2014] 2 FLR 168 and </a:t>
            </a:r>
            <a:r>
              <a:rPr lang="en-GB" sz="1400" i="1" dirty="0"/>
              <a:t>AH v PH (Scandinavian Marriage Settlement)</a:t>
            </a:r>
            <a:r>
              <a:rPr lang="en-GB" sz="1400" dirty="0"/>
              <a:t> [2014] 2 FLR 251)</a:t>
            </a:r>
          </a:p>
          <a:p>
            <a:pPr marL="400050" lvl="1" indent="0" algn="just">
              <a:buNone/>
            </a:pPr>
            <a:endParaRPr lang="en-GB" sz="1000" dirty="0"/>
          </a:p>
          <a:p>
            <a:pPr marL="400050" lvl="1" indent="0" algn="just">
              <a:buNone/>
            </a:pPr>
            <a:r>
              <a:rPr lang="en-GB" sz="1800" dirty="0"/>
              <a:t>3. A Martin style arrangement where the payee is entitled to occupy a property for life </a:t>
            </a:r>
            <a:r>
              <a:rPr lang="en-GB" sz="1400" dirty="0"/>
              <a:t>(eg </a:t>
            </a:r>
            <a:r>
              <a:rPr lang="en-GB" sz="1400" i="1" dirty="0"/>
              <a:t>WW v HW </a:t>
            </a:r>
            <a:r>
              <a:rPr lang="en-GB" sz="1400" dirty="0"/>
              <a:t>[2016] 2 FLR 299; </a:t>
            </a:r>
            <a:r>
              <a:rPr lang="en-GB" sz="1400" i="1" dirty="0"/>
              <a:t>HD v WB </a:t>
            </a:r>
            <a:r>
              <a:rPr lang="en-GB" sz="1400" dirty="0"/>
              <a:t>[2023] EWFC 2; </a:t>
            </a:r>
            <a:r>
              <a:rPr lang="en-GB" sz="1400" i="1" dirty="0"/>
              <a:t>BL v OR </a:t>
            </a:r>
            <a:r>
              <a:rPr lang="en-GB" sz="1400" dirty="0"/>
              <a:t>[2023] EWFC 229 and </a:t>
            </a:r>
            <a:r>
              <a:rPr lang="en-GB" sz="1400" i="1" dirty="0"/>
              <a:t>Xanthopolulos v Rakshina </a:t>
            </a:r>
            <a:r>
              <a:rPr lang="en-GB" sz="1400" dirty="0"/>
              <a:t>[2024] EWCA Civ 84)</a:t>
            </a:r>
          </a:p>
          <a:p>
            <a:pPr marL="400050" lvl="1" indent="0" algn="just">
              <a:buNone/>
            </a:pPr>
            <a:endParaRPr lang="en-GB" sz="1600" dirty="0"/>
          </a:p>
          <a:p>
            <a:pPr marL="400050" lvl="1" indent="0" algn="just">
              <a:buNone/>
            </a:pPr>
            <a:r>
              <a:rPr lang="en-GB" sz="1800" dirty="0"/>
              <a:t>4. An outright payment to the payee with no reversionary terms </a:t>
            </a:r>
            <a:r>
              <a:rPr lang="en-GB" sz="1400" dirty="0"/>
              <a:t>(eg </a:t>
            </a:r>
            <a:r>
              <a:rPr lang="en-GB" sz="1400" i="1" dirty="0"/>
              <a:t>KA v MA (Pre-Nuptial Agreement: Needs) </a:t>
            </a:r>
            <a:r>
              <a:rPr lang="en-GB" sz="1400" dirty="0"/>
              <a:t>[2018] EWHC Fam 499; </a:t>
            </a:r>
            <a:r>
              <a:rPr lang="en-GB" sz="1400" i="1" dirty="0"/>
              <a:t>SA v PA (Pre-Marital Agreement: Compensation) </a:t>
            </a:r>
            <a:r>
              <a:rPr lang="en-GB" sz="1400" dirty="0"/>
              <a:t>[2014] 2 FLR 1028 and </a:t>
            </a:r>
            <a:r>
              <a:rPr lang="en-GB" sz="1400" i="1" dirty="0"/>
              <a:t>Z v Z (No 2) (Financial Remedy: Marriage Contract)</a:t>
            </a:r>
            <a:r>
              <a:rPr lang="en-GB" sz="1400" dirty="0"/>
              <a:t> [2012] 1 FLR 1100)</a:t>
            </a:r>
            <a:endParaRPr lang="en-US" sz="1400" dirty="0"/>
          </a:p>
          <a:p>
            <a:pPr marL="400050" lvl="1" indent="0">
              <a:buNone/>
            </a:pPr>
            <a:endParaRPr lang="en-GB" sz="1000" dirty="0"/>
          </a:p>
        </p:txBody>
      </p:sp>
      <p:sp>
        <p:nvSpPr>
          <p:cNvPr id="4" name="Slide Number Placeholder 3">
            <a:extLst>
              <a:ext uri="{FF2B5EF4-FFF2-40B4-BE49-F238E27FC236}">
                <a16:creationId xmlns:a16="http://schemas.microsoft.com/office/drawing/2014/main" id="{69EB4517-66A9-5E91-D3C7-0F832EBC70EE}"/>
              </a:ext>
            </a:extLst>
          </p:cNvPr>
          <p:cNvSpPr>
            <a:spLocks noGrp="1"/>
          </p:cNvSpPr>
          <p:nvPr>
            <p:ph type="sldNum" sz="quarter" idx="12"/>
          </p:nvPr>
        </p:nvSpPr>
        <p:spPr/>
        <p:txBody>
          <a:bodyPr/>
          <a:lstStyle/>
          <a:p>
            <a:fld id="{2A1334E1-6B77-4161-B9D5-325260C527F0}" type="slidenum">
              <a:rPr lang="en-GB" smtClean="0"/>
              <a:pPr/>
              <a:t>67</a:t>
            </a:fld>
            <a:endParaRPr lang="en-GB" dirty="0"/>
          </a:p>
        </p:txBody>
      </p:sp>
    </p:spTree>
    <p:extLst>
      <p:ext uri="{BB962C8B-B14F-4D97-AF65-F5344CB8AC3E}">
        <p14:creationId xmlns:p14="http://schemas.microsoft.com/office/powerpoint/2010/main" val="20892914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F834-6CD8-CF62-BF06-21997434A312}"/>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C6C8DC6-F1DC-43B3-418B-F1E72E4BB1A7}"/>
              </a:ext>
            </a:extLst>
          </p:cNvPr>
          <p:cNvSpPr>
            <a:spLocks noGrp="1"/>
          </p:cNvSpPr>
          <p:nvPr>
            <p:ph idx="1"/>
          </p:nvPr>
        </p:nvSpPr>
        <p:spPr/>
        <p:txBody>
          <a:bodyPr/>
          <a:lstStyle/>
          <a:p>
            <a:pPr algn="just"/>
            <a:r>
              <a:rPr lang="en-US" sz="2000" dirty="0"/>
              <a:t>Note: No reported PNA case where a primary carer of children, with no significant assets of his/her own, has not received a sum of money for housing outright</a:t>
            </a:r>
          </a:p>
          <a:p>
            <a:pPr marL="0" indent="0" algn="just">
              <a:buNone/>
            </a:pPr>
            <a:endParaRPr lang="en-US" sz="2000" dirty="0"/>
          </a:p>
          <a:p>
            <a:pPr algn="just"/>
            <a:r>
              <a:rPr lang="en-US" sz="2000" dirty="0"/>
              <a:t>It would be unfair for W, in this case, to be restricted to Schedule 1 type housing</a:t>
            </a:r>
          </a:p>
          <a:p>
            <a:pPr marL="0" indent="0" algn="just">
              <a:buNone/>
            </a:pPr>
            <a:r>
              <a:rPr lang="en-US" sz="2000" dirty="0"/>
              <a:t> </a:t>
            </a:r>
          </a:p>
          <a:p>
            <a:pPr algn="just"/>
            <a:r>
              <a:rPr lang="en-US" sz="2000" dirty="0"/>
              <a:t>Despite the terms of the PNA, she should receive sufficient capital to enable her to rehouse outright</a:t>
            </a:r>
          </a:p>
          <a:p>
            <a:pPr marL="0" indent="0">
              <a:buNone/>
            </a:pPr>
            <a:endParaRPr lang="en-US" sz="2000" dirty="0"/>
          </a:p>
        </p:txBody>
      </p:sp>
      <p:sp>
        <p:nvSpPr>
          <p:cNvPr id="4" name="Slide Number Placeholder 3">
            <a:extLst>
              <a:ext uri="{FF2B5EF4-FFF2-40B4-BE49-F238E27FC236}">
                <a16:creationId xmlns:a16="http://schemas.microsoft.com/office/drawing/2014/main" id="{AE53BFE2-8C2A-E202-3360-3926945523E0}"/>
              </a:ext>
            </a:extLst>
          </p:cNvPr>
          <p:cNvSpPr>
            <a:spLocks noGrp="1"/>
          </p:cNvSpPr>
          <p:nvPr>
            <p:ph type="sldNum" sz="quarter" idx="12"/>
          </p:nvPr>
        </p:nvSpPr>
        <p:spPr/>
        <p:txBody>
          <a:bodyPr/>
          <a:lstStyle/>
          <a:p>
            <a:fld id="{2A1334E1-6B77-4161-B9D5-325260C527F0}" type="slidenum">
              <a:rPr lang="en-GB" smtClean="0"/>
              <a:pPr/>
              <a:t>68</a:t>
            </a:fld>
            <a:endParaRPr lang="en-GB" dirty="0"/>
          </a:p>
        </p:txBody>
      </p:sp>
    </p:spTree>
    <p:extLst>
      <p:ext uri="{BB962C8B-B14F-4D97-AF65-F5344CB8AC3E}">
        <p14:creationId xmlns:p14="http://schemas.microsoft.com/office/powerpoint/2010/main" val="1944797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D338-D8FA-9427-AA84-4FF9E1586A3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9392A35-2A22-F0C7-A875-ACBA4E682F6F}"/>
              </a:ext>
            </a:extLst>
          </p:cNvPr>
          <p:cNvSpPr>
            <a:spLocks noGrp="1"/>
          </p:cNvSpPr>
          <p:nvPr>
            <p:ph idx="1"/>
          </p:nvPr>
        </p:nvSpPr>
        <p:spPr/>
        <p:txBody>
          <a:bodyPr/>
          <a:lstStyle/>
          <a:p>
            <a:pPr marL="0" indent="0" algn="just">
              <a:buNone/>
            </a:pPr>
            <a:r>
              <a:rPr lang="en-US" sz="2000" u="sng" dirty="0"/>
              <a:t>Income needs</a:t>
            </a:r>
          </a:p>
          <a:p>
            <a:pPr marL="0" indent="0" algn="just">
              <a:buNone/>
            </a:pPr>
            <a:endParaRPr lang="en-US" sz="2000" dirty="0"/>
          </a:p>
          <a:p>
            <a:pPr algn="just"/>
            <a:r>
              <a:rPr lang="en-US" sz="2000" dirty="0"/>
              <a:t>No question that W required spousal PPs despite the PNA precluding this</a:t>
            </a:r>
          </a:p>
          <a:p>
            <a:pPr marL="0" indent="0" algn="just">
              <a:buNone/>
            </a:pPr>
            <a:endParaRPr lang="en-US" sz="2000" dirty="0"/>
          </a:p>
          <a:p>
            <a:pPr algn="just"/>
            <a:r>
              <a:rPr lang="en-US" sz="2000" dirty="0"/>
              <a:t>To reflect the PNA, the sum may be limited in quantum or duration</a:t>
            </a:r>
          </a:p>
          <a:p>
            <a:pPr marL="0" indent="0" algn="just">
              <a:buNone/>
            </a:pPr>
            <a:endParaRPr lang="en-US" sz="2000" dirty="0"/>
          </a:p>
          <a:p>
            <a:pPr algn="just"/>
            <a:r>
              <a:rPr lang="en-US" sz="2000" dirty="0"/>
              <a:t>Capitalised based on a term of 10 years “</a:t>
            </a:r>
            <a:r>
              <a:rPr lang="en-US" sz="2000" i="1" dirty="0"/>
              <a:t>arguably generous to H</a:t>
            </a:r>
            <a:r>
              <a:rPr lang="en-US" sz="2000" dirty="0"/>
              <a:t>”</a:t>
            </a:r>
          </a:p>
          <a:p>
            <a:endParaRPr lang="en-US" sz="2000" dirty="0"/>
          </a:p>
        </p:txBody>
      </p:sp>
      <p:sp>
        <p:nvSpPr>
          <p:cNvPr id="4" name="Slide Number Placeholder 3">
            <a:extLst>
              <a:ext uri="{FF2B5EF4-FFF2-40B4-BE49-F238E27FC236}">
                <a16:creationId xmlns:a16="http://schemas.microsoft.com/office/drawing/2014/main" id="{6F10D278-339F-0779-61B7-CD234325A552}"/>
              </a:ext>
            </a:extLst>
          </p:cNvPr>
          <p:cNvSpPr>
            <a:spLocks noGrp="1"/>
          </p:cNvSpPr>
          <p:nvPr>
            <p:ph type="sldNum" sz="quarter" idx="12"/>
          </p:nvPr>
        </p:nvSpPr>
        <p:spPr/>
        <p:txBody>
          <a:bodyPr/>
          <a:lstStyle/>
          <a:p>
            <a:fld id="{2A1334E1-6B77-4161-B9D5-325260C527F0}" type="slidenum">
              <a:rPr lang="en-GB" smtClean="0"/>
              <a:pPr/>
              <a:t>69</a:t>
            </a:fld>
            <a:endParaRPr lang="en-GB" dirty="0"/>
          </a:p>
        </p:txBody>
      </p:sp>
    </p:spTree>
    <p:extLst>
      <p:ext uri="{BB962C8B-B14F-4D97-AF65-F5344CB8AC3E}">
        <p14:creationId xmlns:p14="http://schemas.microsoft.com/office/powerpoint/2010/main" val="90547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8D39C-A41C-6592-FC27-73FDAFF8316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7C44FC-CC29-CD6C-9065-8B9C23AFD9A3}"/>
              </a:ext>
            </a:extLst>
          </p:cNvPr>
          <p:cNvSpPr>
            <a:spLocks noGrp="1"/>
          </p:cNvSpPr>
          <p:nvPr>
            <p:ph type="sldNum" sz="quarter" idx="12"/>
          </p:nvPr>
        </p:nvSpPr>
        <p:spPr/>
        <p:txBody>
          <a:bodyPr/>
          <a:lstStyle/>
          <a:p>
            <a:fld id="{2A1334E1-6B77-4161-B9D5-325260C527F0}" type="slidenum">
              <a:rPr lang="en-GB" smtClean="0"/>
              <a:pPr/>
              <a:t>7</a:t>
            </a:fld>
            <a:endParaRPr lang="en-GB" dirty="0"/>
          </a:p>
        </p:txBody>
      </p:sp>
      <p:sp>
        <p:nvSpPr>
          <p:cNvPr id="6" name="Title 5">
            <a:extLst>
              <a:ext uri="{FF2B5EF4-FFF2-40B4-BE49-F238E27FC236}">
                <a16:creationId xmlns:a16="http://schemas.microsoft.com/office/drawing/2014/main" id="{6E7CF5A9-EBE5-77F5-B9BC-0CAE1151A33D}"/>
              </a:ext>
            </a:extLst>
          </p:cNvPr>
          <p:cNvSpPr>
            <a:spLocks noGrp="1"/>
          </p:cNvSpPr>
          <p:nvPr>
            <p:ph type="title"/>
          </p:nvPr>
        </p:nvSpPr>
        <p:spPr/>
        <p:txBody>
          <a:bodyPr/>
          <a:lstStyle/>
          <a:p>
            <a:r>
              <a:rPr lang="en-US" dirty="0"/>
              <a:t>Decision</a:t>
            </a:r>
          </a:p>
        </p:txBody>
      </p:sp>
      <p:sp>
        <p:nvSpPr>
          <p:cNvPr id="7" name="Content Placeholder 6">
            <a:extLst>
              <a:ext uri="{FF2B5EF4-FFF2-40B4-BE49-F238E27FC236}">
                <a16:creationId xmlns:a16="http://schemas.microsoft.com/office/drawing/2014/main" id="{E95CF6BC-99F5-7AFD-9DA1-6046AD9E163C}"/>
              </a:ext>
            </a:extLst>
          </p:cNvPr>
          <p:cNvSpPr>
            <a:spLocks noGrp="1"/>
          </p:cNvSpPr>
          <p:nvPr>
            <p:ph idx="1"/>
          </p:nvPr>
        </p:nvSpPr>
        <p:spPr>
          <a:xfrm>
            <a:off x="720725" y="2000250"/>
            <a:ext cx="7702550" cy="4125913"/>
          </a:xfrm>
        </p:spPr>
        <p:txBody>
          <a:bodyPr/>
          <a:lstStyle/>
          <a:p>
            <a:pPr>
              <a:buClr>
                <a:srgbClr val="94B8D7"/>
              </a:buClr>
            </a:pPr>
            <a:r>
              <a:rPr lang="en-US" sz="2000" dirty="0">
                <a:solidFill>
                  <a:schemeClr val="bg1">
                    <a:lumMod val="50000"/>
                  </a:schemeClr>
                </a:solidFill>
                <a:latin typeface="Merriweather Sans" pitchFamily="2" charset="77"/>
                <a:cs typeface="Merriweather Sans Light"/>
              </a:rPr>
              <a:t>Application allowed</a:t>
            </a:r>
          </a:p>
          <a:p>
            <a:pPr>
              <a:buClr>
                <a:srgbClr val="94B8D7"/>
              </a:buClr>
            </a:pPr>
            <a:endParaRPr lang="en-US" sz="2000" dirty="0">
              <a:solidFill>
                <a:schemeClr val="bg1">
                  <a:lumMod val="50000"/>
                </a:schemeClr>
              </a:solidFill>
              <a:latin typeface="Merriweather Sans" pitchFamily="2" charset="77"/>
              <a:cs typeface="Merriweather Sans Light"/>
            </a:endParaRPr>
          </a:p>
          <a:p>
            <a:pPr>
              <a:buClr>
                <a:srgbClr val="94B8D7"/>
              </a:buClr>
            </a:pPr>
            <a:r>
              <a:rPr lang="en-US" sz="2000" dirty="0">
                <a:solidFill>
                  <a:schemeClr val="bg1">
                    <a:lumMod val="50000"/>
                  </a:schemeClr>
                </a:solidFill>
                <a:latin typeface="Merriweather Sans" pitchFamily="2" charset="77"/>
                <a:cs typeface="Merriweather Sans Light"/>
              </a:rPr>
              <a:t>HHJ Simmonds made the following helpful observations:</a:t>
            </a:r>
          </a:p>
          <a:p>
            <a:pPr>
              <a:buClr>
                <a:srgbClr val="94B8D7"/>
              </a:buClr>
            </a:pPr>
            <a:endParaRPr lang="en-US" sz="2000" dirty="0">
              <a:solidFill>
                <a:schemeClr val="bg1">
                  <a:lumMod val="50000"/>
                </a:schemeClr>
              </a:solidFill>
              <a:latin typeface="Merriweather Sans" pitchFamily="2" charset="77"/>
              <a:cs typeface="Merriweather Sans Light"/>
            </a:endParaRPr>
          </a:p>
          <a:p>
            <a:pPr marL="0" indent="0">
              <a:buClr>
                <a:srgbClr val="94B8D7"/>
              </a:buClr>
              <a:buNone/>
            </a:pPr>
            <a:r>
              <a:rPr lang="en-GB" sz="2000" dirty="0">
                <a:solidFill>
                  <a:schemeClr val="bg1">
                    <a:lumMod val="50000"/>
                  </a:schemeClr>
                </a:solidFill>
                <a:latin typeface="Merriweather Sans" pitchFamily="2" charset="77"/>
              </a:rPr>
              <a:t>a) Marriage subsists until the making of the final order and if the court  did not grant the application for a final order then it would have to rescind the conditional order which is “a step that the Court does not take lightly”. </a:t>
            </a:r>
          </a:p>
          <a:p>
            <a:pPr>
              <a:buClr>
                <a:srgbClr val="94B8D7"/>
              </a:buClr>
            </a:pPr>
            <a:endParaRPr lang="en-GB" sz="2000" dirty="0">
              <a:solidFill>
                <a:schemeClr val="bg1">
                  <a:lumMod val="50000"/>
                </a:schemeClr>
              </a:solidFill>
              <a:latin typeface="Merriweather Sans" pitchFamily="2" charset="77"/>
            </a:endParaRPr>
          </a:p>
          <a:p>
            <a:pPr marL="0" indent="0">
              <a:buClr>
                <a:srgbClr val="94B8D7"/>
              </a:buClr>
              <a:buNone/>
            </a:pPr>
            <a:r>
              <a:rPr lang="en-GB" sz="2000" dirty="0">
                <a:solidFill>
                  <a:schemeClr val="bg1">
                    <a:lumMod val="50000"/>
                  </a:schemeClr>
                </a:solidFill>
                <a:latin typeface="Merriweather Sans" pitchFamily="2" charset="77"/>
              </a:rPr>
              <a:t>b) Parties should not be dissuaded from reconciliation or attempts at reconciliation </a:t>
            </a: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8237815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56FC-C150-C75D-8569-812ED8D902D1}"/>
              </a:ext>
            </a:extLst>
          </p:cNvPr>
          <p:cNvSpPr>
            <a:spLocks noGrp="1"/>
          </p:cNvSpPr>
          <p:nvPr>
            <p:ph type="title"/>
          </p:nvPr>
        </p:nvSpPr>
        <p:spPr/>
        <p:txBody>
          <a:bodyPr/>
          <a:lstStyle/>
          <a:p>
            <a:r>
              <a:rPr lang="en-US" dirty="0"/>
              <a:t>Decision</a:t>
            </a:r>
          </a:p>
        </p:txBody>
      </p:sp>
      <p:sp>
        <p:nvSpPr>
          <p:cNvPr id="3" name="Content Placeholder 2">
            <a:extLst>
              <a:ext uri="{FF2B5EF4-FFF2-40B4-BE49-F238E27FC236}">
                <a16:creationId xmlns:a16="http://schemas.microsoft.com/office/drawing/2014/main" id="{51679DAB-399E-4733-20D8-1380CF550ABA}"/>
              </a:ext>
            </a:extLst>
          </p:cNvPr>
          <p:cNvSpPr>
            <a:spLocks noGrp="1"/>
          </p:cNvSpPr>
          <p:nvPr>
            <p:ph idx="1"/>
          </p:nvPr>
        </p:nvSpPr>
        <p:spPr/>
        <p:txBody>
          <a:bodyPr/>
          <a:lstStyle/>
          <a:p>
            <a:pPr algn="just"/>
            <a:r>
              <a:rPr lang="en-US" sz="2000" dirty="0"/>
              <a:t>Sale of the FMH: £2.75m to W (56.7%) plus £300k for purchase costs</a:t>
            </a:r>
          </a:p>
          <a:p>
            <a:pPr marL="0" indent="0" algn="just">
              <a:buNone/>
            </a:pPr>
            <a:endParaRPr lang="en-US" sz="2000" dirty="0"/>
          </a:p>
          <a:p>
            <a:pPr algn="just"/>
            <a:r>
              <a:rPr lang="en-US" sz="2000" dirty="0"/>
              <a:t>No charge / Schedule 1 reversion</a:t>
            </a:r>
          </a:p>
          <a:p>
            <a:pPr marL="0" indent="0" algn="just">
              <a:buNone/>
            </a:pPr>
            <a:endParaRPr lang="en-US" sz="2000" dirty="0"/>
          </a:p>
          <a:p>
            <a:pPr algn="just"/>
            <a:r>
              <a:rPr lang="en-US" sz="2000" dirty="0"/>
              <a:t>Capitalised spousal maintenance of £710k</a:t>
            </a:r>
          </a:p>
          <a:p>
            <a:pPr marL="0" indent="0" algn="just">
              <a:buNone/>
            </a:pPr>
            <a:endParaRPr lang="en-US" sz="2000" dirty="0"/>
          </a:p>
          <a:p>
            <a:pPr algn="just"/>
            <a:r>
              <a:rPr lang="en-US" sz="2000" dirty="0"/>
              <a:t>Child maintenance of £40kpa</a:t>
            </a:r>
          </a:p>
          <a:p>
            <a:pPr marL="0" indent="0">
              <a:buNone/>
            </a:pPr>
            <a:endParaRPr lang="en-US" dirty="0"/>
          </a:p>
        </p:txBody>
      </p:sp>
      <p:sp>
        <p:nvSpPr>
          <p:cNvPr id="4" name="Slide Number Placeholder 3">
            <a:extLst>
              <a:ext uri="{FF2B5EF4-FFF2-40B4-BE49-F238E27FC236}">
                <a16:creationId xmlns:a16="http://schemas.microsoft.com/office/drawing/2014/main" id="{C07F93D5-D2B9-A112-35EA-E6FCD730D074}"/>
              </a:ext>
            </a:extLst>
          </p:cNvPr>
          <p:cNvSpPr>
            <a:spLocks noGrp="1"/>
          </p:cNvSpPr>
          <p:nvPr>
            <p:ph type="sldNum" sz="quarter" idx="12"/>
          </p:nvPr>
        </p:nvSpPr>
        <p:spPr/>
        <p:txBody>
          <a:bodyPr/>
          <a:lstStyle/>
          <a:p>
            <a:fld id="{2A1334E1-6B77-4161-B9D5-325260C527F0}" type="slidenum">
              <a:rPr lang="en-GB" smtClean="0"/>
              <a:pPr/>
              <a:t>70</a:t>
            </a:fld>
            <a:endParaRPr lang="en-GB" dirty="0"/>
          </a:p>
        </p:txBody>
      </p:sp>
    </p:spTree>
    <p:extLst>
      <p:ext uri="{BB962C8B-B14F-4D97-AF65-F5344CB8AC3E}">
        <p14:creationId xmlns:p14="http://schemas.microsoft.com/office/powerpoint/2010/main" val="11512316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C61C-6FF1-FC61-FFC1-46FFD3C30426}"/>
              </a:ext>
            </a:extLst>
          </p:cNvPr>
          <p:cNvSpPr>
            <a:spLocks noGrp="1"/>
          </p:cNvSpPr>
          <p:nvPr>
            <p:ph type="title"/>
          </p:nvPr>
        </p:nvSpPr>
        <p:spPr/>
        <p:txBody>
          <a:bodyPr/>
          <a:lstStyle/>
          <a:p>
            <a:r>
              <a:rPr lang="en-US" dirty="0"/>
              <a:t>Decision</a:t>
            </a:r>
          </a:p>
        </p:txBody>
      </p:sp>
      <p:sp>
        <p:nvSpPr>
          <p:cNvPr id="3" name="Content Placeholder 2">
            <a:extLst>
              <a:ext uri="{FF2B5EF4-FFF2-40B4-BE49-F238E27FC236}">
                <a16:creationId xmlns:a16="http://schemas.microsoft.com/office/drawing/2014/main" id="{DCC88047-DB54-CD09-6087-162A14349D18}"/>
              </a:ext>
            </a:extLst>
          </p:cNvPr>
          <p:cNvSpPr>
            <a:spLocks noGrp="1"/>
          </p:cNvSpPr>
          <p:nvPr>
            <p:ph idx="1"/>
          </p:nvPr>
        </p:nvSpPr>
        <p:spPr>
          <a:xfrm>
            <a:off x="720725" y="2000250"/>
            <a:ext cx="7702550" cy="4125912"/>
          </a:xfrm>
        </p:spPr>
        <p:txBody>
          <a:bodyPr/>
          <a:lstStyle/>
          <a:p>
            <a:pPr algn="just"/>
            <a:r>
              <a:rPr lang="en-US" sz="2000" dirty="0"/>
              <a:t>Award totals c. 8% of the assets to W (£4.05m)</a:t>
            </a:r>
          </a:p>
          <a:p>
            <a:pPr marL="0" indent="0" algn="just">
              <a:buNone/>
            </a:pPr>
            <a:endParaRPr lang="en-US" sz="2000" dirty="0"/>
          </a:p>
          <a:p>
            <a:pPr algn="just"/>
            <a:r>
              <a:rPr lang="en-US" sz="2000" dirty="0"/>
              <a:t>H left with £46.3m</a:t>
            </a:r>
          </a:p>
          <a:p>
            <a:pPr marL="0" indent="0" algn="just">
              <a:buNone/>
            </a:pPr>
            <a:endParaRPr lang="en-US" sz="2000" dirty="0"/>
          </a:p>
          <a:p>
            <a:pPr algn="just"/>
            <a:r>
              <a:rPr lang="en-US" sz="2000" dirty="0"/>
              <a:t>Without the PNA, on a sharing basis W would have likely received £7.5m+. On a needs basis, she would likely have retained the FMH and a longer term on the PPs.</a:t>
            </a:r>
          </a:p>
          <a:p>
            <a:pPr marL="0" indent="0" algn="just">
              <a:buNone/>
            </a:pPr>
            <a:endParaRPr lang="en-US" sz="2000" dirty="0"/>
          </a:p>
          <a:p>
            <a:pPr algn="just"/>
            <a:r>
              <a:rPr lang="en-US" sz="2000" dirty="0"/>
              <a:t>Decision gives appropriate weight to the PNA whilst meeting the needs of W and the children (to a lesser standard than would have been the case absent the PNA)</a:t>
            </a:r>
          </a:p>
          <a:p>
            <a:pPr marL="0" indent="0">
              <a:buNone/>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095AAA74-2CBB-88D7-190E-5590AAA5561C}"/>
              </a:ext>
            </a:extLst>
          </p:cNvPr>
          <p:cNvSpPr>
            <a:spLocks noGrp="1"/>
          </p:cNvSpPr>
          <p:nvPr>
            <p:ph type="sldNum" sz="quarter" idx="12"/>
          </p:nvPr>
        </p:nvSpPr>
        <p:spPr/>
        <p:txBody>
          <a:bodyPr/>
          <a:lstStyle/>
          <a:p>
            <a:fld id="{2A1334E1-6B77-4161-B9D5-325260C527F0}" type="slidenum">
              <a:rPr lang="en-GB" smtClean="0"/>
              <a:pPr/>
              <a:t>71</a:t>
            </a:fld>
            <a:endParaRPr lang="en-GB" dirty="0"/>
          </a:p>
        </p:txBody>
      </p:sp>
    </p:spTree>
    <p:extLst>
      <p:ext uri="{BB962C8B-B14F-4D97-AF65-F5344CB8AC3E}">
        <p14:creationId xmlns:p14="http://schemas.microsoft.com/office/powerpoint/2010/main" val="27671216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956A-3F42-BD4D-EFF3-D71B42AA5A63}"/>
              </a:ext>
            </a:extLst>
          </p:cNvPr>
          <p:cNvSpPr>
            <a:spLocks noGrp="1"/>
          </p:cNvSpPr>
          <p:nvPr>
            <p:ph type="title"/>
          </p:nvPr>
        </p:nvSpPr>
        <p:spPr/>
        <p:txBody>
          <a:bodyPr/>
          <a:lstStyle/>
          <a:p>
            <a:r>
              <a:rPr lang="en-US" dirty="0"/>
              <a:t>Lessons</a:t>
            </a:r>
          </a:p>
        </p:txBody>
      </p:sp>
      <p:sp>
        <p:nvSpPr>
          <p:cNvPr id="3" name="Content Placeholder 2">
            <a:extLst>
              <a:ext uri="{FF2B5EF4-FFF2-40B4-BE49-F238E27FC236}">
                <a16:creationId xmlns:a16="http://schemas.microsoft.com/office/drawing/2014/main" id="{7FFAA838-1516-885C-0AFB-35591BF00D9F}"/>
              </a:ext>
            </a:extLst>
          </p:cNvPr>
          <p:cNvSpPr>
            <a:spLocks noGrp="1"/>
          </p:cNvSpPr>
          <p:nvPr>
            <p:ph idx="1"/>
          </p:nvPr>
        </p:nvSpPr>
        <p:spPr/>
        <p:txBody>
          <a:bodyPr/>
          <a:lstStyle/>
          <a:p>
            <a:pPr algn="just"/>
            <a:r>
              <a:rPr lang="en-US" sz="2000" dirty="0"/>
              <a:t>A useful reminder that the court will depart from the terms of a PNA to ensure needs are met</a:t>
            </a:r>
          </a:p>
          <a:p>
            <a:pPr marL="0" indent="0" algn="just">
              <a:buNone/>
            </a:pPr>
            <a:endParaRPr lang="en-US" sz="1000" dirty="0"/>
          </a:p>
          <a:p>
            <a:pPr algn="just"/>
            <a:r>
              <a:rPr lang="en-US" sz="2000" dirty="0"/>
              <a:t>A PNA is still worth having – needs were less generously assessed</a:t>
            </a:r>
          </a:p>
          <a:p>
            <a:pPr marL="0" indent="0" algn="just">
              <a:buNone/>
            </a:pPr>
            <a:endParaRPr lang="en-US" sz="1000" dirty="0"/>
          </a:p>
          <a:p>
            <a:pPr algn="just"/>
            <a:r>
              <a:rPr lang="en-US" sz="2000" dirty="0"/>
              <a:t>Ensuring a fair and realistic provision for needs will improve the likelihood of the terms of a PNA being upheld</a:t>
            </a:r>
          </a:p>
          <a:p>
            <a:pPr marL="0" indent="0" algn="just">
              <a:buNone/>
            </a:pPr>
            <a:endParaRPr lang="en-US" sz="1000" dirty="0"/>
          </a:p>
          <a:p>
            <a:pPr algn="just"/>
            <a:r>
              <a:rPr lang="en-US" sz="2000" dirty="0"/>
              <a:t>If a PNA includes a review clause, remind clients to use it!</a:t>
            </a:r>
          </a:p>
          <a:p>
            <a:pPr marL="0" indent="0" algn="just">
              <a:buNone/>
            </a:pPr>
            <a:endParaRPr lang="en-US" sz="1000" dirty="0"/>
          </a:p>
          <a:p>
            <a:pPr algn="just"/>
            <a:r>
              <a:rPr lang="en-US" sz="2000" dirty="0"/>
              <a:t>In the event of a dispute over the marital standard of living, analysis of expenditure during the marriage with reference to bank statements and credit card statements is persuasive </a:t>
            </a:r>
          </a:p>
        </p:txBody>
      </p:sp>
      <p:sp>
        <p:nvSpPr>
          <p:cNvPr id="4" name="Slide Number Placeholder 3">
            <a:extLst>
              <a:ext uri="{FF2B5EF4-FFF2-40B4-BE49-F238E27FC236}">
                <a16:creationId xmlns:a16="http://schemas.microsoft.com/office/drawing/2014/main" id="{686118D6-1B99-68D9-2831-C7D9759B0E18}"/>
              </a:ext>
            </a:extLst>
          </p:cNvPr>
          <p:cNvSpPr>
            <a:spLocks noGrp="1"/>
          </p:cNvSpPr>
          <p:nvPr>
            <p:ph type="sldNum" sz="quarter" idx="12"/>
          </p:nvPr>
        </p:nvSpPr>
        <p:spPr/>
        <p:txBody>
          <a:bodyPr/>
          <a:lstStyle/>
          <a:p>
            <a:fld id="{2A1334E1-6B77-4161-B9D5-325260C527F0}" type="slidenum">
              <a:rPr lang="en-GB" smtClean="0"/>
              <a:pPr/>
              <a:t>72</a:t>
            </a:fld>
            <a:endParaRPr lang="en-GB" dirty="0"/>
          </a:p>
        </p:txBody>
      </p:sp>
    </p:spTree>
    <p:extLst>
      <p:ext uri="{BB962C8B-B14F-4D97-AF65-F5344CB8AC3E}">
        <p14:creationId xmlns:p14="http://schemas.microsoft.com/office/powerpoint/2010/main" val="32341262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64585-ED28-D04B-89D0-57F13D5F1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EFA1A-6444-C0E7-3AAA-DB92EB8361EC}"/>
              </a:ext>
            </a:extLst>
          </p:cNvPr>
          <p:cNvSpPr>
            <a:spLocks noGrp="1"/>
          </p:cNvSpPr>
          <p:nvPr>
            <p:ph type="ctrTitle"/>
          </p:nvPr>
        </p:nvSpPr>
        <p:spPr/>
        <p:txBody>
          <a:bodyPr/>
          <a:lstStyle/>
          <a:p>
            <a:r>
              <a:rPr lang="en-US" sz="4000" dirty="0"/>
              <a:t>N v J [2024] EWFC 184</a:t>
            </a:r>
          </a:p>
        </p:txBody>
      </p:sp>
      <p:sp>
        <p:nvSpPr>
          <p:cNvPr id="3" name="Subtitle 2">
            <a:extLst>
              <a:ext uri="{FF2B5EF4-FFF2-40B4-BE49-F238E27FC236}">
                <a16:creationId xmlns:a16="http://schemas.microsoft.com/office/drawing/2014/main" id="{D6CE2406-0E0D-9DB2-FCBE-D5A314C6D07A}"/>
              </a:ext>
            </a:extLst>
          </p:cNvPr>
          <p:cNvSpPr>
            <a:spLocks noGrp="1"/>
          </p:cNvSpPr>
          <p:nvPr>
            <p:ph type="subTitle" idx="1"/>
          </p:nvPr>
        </p:nvSpPr>
        <p:spPr/>
        <p:txBody>
          <a:bodyPr/>
          <a:lstStyle/>
          <a:p>
            <a:r>
              <a:rPr lang="en-US" dirty="0"/>
              <a:t>Domestic abuse as conduct</a:t>
            </a:r>
          </a:p>
        </p:txBody>
      </p:sp>
      <p:sp>
        <p:nvSpPr>
          <p:cNvPr id="5" name="Slide Number Placeholder 4">
            <a:extLst>
              <a:ext uri="{FF2B5EF4-FFF2-40B4-BE49-F238E27FC236}">
                <a16:creationId xmlns:a16="http://schemas.microsoft.com/office/drawing/2014/main" id="{CF18AAF3-C31B-1F98-638F-A49E0E7D6157}"/>
              </a:ext>
            </a:extLst>
          </p:cNvPr>
          <p:cNvSpPr>
            <a:spLocks noGrp="1"/>
          </p:cNvSpPr>
          <p:nvPr>
            <p:ph type="sldNum" sz="quarter" idx="12"/>
          </p:nvPr>
        </p:nvSpPr>
        <p:spPr/>
        <p:txBody>
          <a:bodyPr/>
          <a:lstStyle/>
          <a:p>
            <a:fld id="{56FA8472-A4EA-4FDE-B467-EA4D6EA46633}" type="slidenum">
              <a:rPr lang="en-GB" smtClean="0"/>
              <a:pPr/>
              <a:t>73</a:t>
            </a:fld>
            <a:endParaRPr lang="en-GB" dirty="0"/>
          </a:p>
        </p:txBody>
      </p:sp>
    </p:spTree>
    <p:extLst>
      <p:ext uri="{BB962C8B-B14F-4D97-AF65-F5344CB8AC3E}">
        <p14:creationId xmlns:p14="http://schemas.microsoft.com/office/powerpoint/2010/main" val="16091556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0A06-D9F9-CCCE-9AF3-D7BFB253714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1F36950-FCAC-7435-D254-D475B2F7E3C5}"/>
              </a:ext>
            </a:extLst>
          </p:cNvPr>
          <p:cNvSpPr>
            <a:spLocks noGrp="1"/>
          </p:cNvSpPr>
          <p:nvPr>
            <p:ph idx="1"/>
          </p:nvPr>
        </p:nvSpPr>
        <p:spPr/>
        <p:txBody>
          <a:bodyPr/>
          <a:lstStyle/>
          <a:p>
            <a:pPr algn="just"/>
            <a:r>
              <a:rPr lang="en-US" sz="2000" dirty="0"/>
              <a:t>Peel J, case management hearing to determine whether the alleged domestic abuse was relevant within the financial remedy proceedings</a:t>
            </a:r>
          </a:p>
          <a:p>
            <a:pPr marL="0" indent="0" algn="just">
              <a:buNone/>
            </a:pPr>
            <a:endParaRPr lang="en-US" sz="2000" dirty="0"/>
          </a:p>
          <a:p>
            <a:pPr algn="just"/>
            <a:r>
              <a:rPr lang="en-US" sz="2000" dirty="0"/>
              <a:t>“Exceptionally fractious” litigation: combined costs of £1m, expected to be doubled by Final Hearing</a:t>
            </a:r>
          </a:p>
          <a:p>
            <a:pPr marL="0" indent="0" algn="just">
              <a:buNone/>
            </a:pPr>
            <a:endParaRPr lang="en-US" sz="2000" dirty="0"/>
          </a:p>
          <a:p>
            <a:pPr algn="just"/>
            <a:r>
              <a:rPr lang="en-US" sz="2000" dirty="0"/>
              <a:t>Conduct allegations raised by N: on multiple occasions during the relationship J paid for sexual encounters with masseurs and lied about it which exacerbated N’s </a:t>
            </a:r>
            <a:r>
              <a:rPr lang="en-GB" sz="2000" dirty="0"/>
              <a:t>pre-existing mental health problems</a:t>
            </a:r>
            <a:endParaRPr lang="en-US" sz="2000" dirty="0"/>
          </a:p>
        </p:txBody>
      </p:sp>
      <p:sp>
        <p:nvSpPr>
          <p:cNvPr id="4" name="Slide Number Placeholder 3">
            <a:extLst>
              <a:ext uri="{FF2B5EF4-FFF2-40B4-BE49-F238E27FC236}">
                <a16:creationId xmlns:a16="http://schemas.microsoft.com/office/drawing/2014/main" id="{4D94B9C0-70A9-2B43-4C39-2E95FCD73085}"/>
              </a:ext>
            </a:extLst>
          </p:cNvPr>
          <p:cNvSpPr>
            <a:spLocks noGrp="1"/>
          </p:cNvSpPr>
          <p:nvPr>
            <p:ph type="sldNum" sz="quarter" idx="12"/>
          </p:nvPr>
        </p:nvSpPr>
        <p:spPr/>
        <p:txBody>
          <a:bodyPr/>
          <a:lstStyle/>
          <a:p>
            <a:fld id="{2A1334E1-6B77-4161-B9D5-325260C527F0}" type="slidenum">
              <a:rPr lang="en-GB" smtClean="0"/>
              <a:pPr/>
              <a:t>74</a:t>
            </a:fld>
            <a:endParaRPr lang="en-GB" dirty="0"/>
          </a:p>
        </p:txBody>
      </p:sp>
    </p:spTree>
    <p:extLst>
      <p:ext uri="{BB962C8B-B14F-4D97-AF65-F5344CB8AC3E}">
        <p14:creationId xmlns:p14="http://schemas.microsoft.com/office/powerpoint/2010/main" val="2335211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8E77-E9C2-6B59-B12F-6E0BACACEB5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53E25A05-E4A1-E52C-E708-6E582B466123}"/>
              </a:ext>
            </a:extLst>
          </p:cNvPr>
          <p:cNvSpPr>
            <a:spLocks noGrp="1"/>
          </p:cNvSpPr>
          <p:nvPr>
            <p:ph idx="1"/>
          </p:nvPr>
        </p:nvSpPr>
        <p:spPr/>
        <p:txBody>
          <a:bodyPr/>
          <a:lstStyle/>
          <a:p>
            <a:pPr marL="0" indent="0" algn="just">
              <a:buNone/>
            </a:pPr>
            <a:r>
              <a:rPr lang="en-US" sz="2000" u="sng" dirty="0"/>
              <a:t>Conduct scenarios (per OG v AG [2020] EWFC 52):</a:t>
            </a:r>
          </a:p>
          <a:p>
            <a:pPr marL="0" indent="0" algn="just">
              <a:buNone/>
            </a:pPr>
            <a:endParaRPr lang="en-US" sz="2000" u="sng" dirty="0"/>
          </a:p>
          <a:p>
            <a:pPr marL="457200" indent="-457200" algn="just">
              <a:buFont typeface="+mj-lt"/>
              <a:buAutoNum type="arabicPeriod"/>
            </a:pPr>
            <a:r>
              <a:rPr lang="en-US" sz="2000" dirty="0"/>
              <a:t>Gross and obvious personal misconduct</a:t>
            </a:r>
          </a:p>
          <a:p>
            <a:pPr marL="457200" indent="-457200" algn="just">
              <a:buFont typeface="+mj-lt"/>
              <a:buAutoNum type="arabicPeriod"/>
            </a:pPr>
            <a:endParaRPr lang="en-US" sz="2000" dirty="0"/>
          </a:p>
          <a:p>
            <a:pPr marL="457200" indent="-457200" algn="just">
              <a:buAutoNum type="arabicPeriod" startAt="2"/>
            </a:pPr>
            <a:r>
              <a:rPr lang="en-US" sz="2000" dirty="0"/>
              <a:t>Add back jurisprudence (wanton and reckless dissipation of assets)</a:t>
            </a:r>
          </a:p>
          <a:p>
            <a:pPr marL="457200" indent="-457200" algn="just">
              <a:buAutoNum type="arabicPeriod" startAt="2"/>
            </a:pPr>
            <a:endParaRPr lang="en-US" sz="2000" dirty="0"/>
          </a:p>
          <a:p>
            <a:pPr marL="457200" indent="-457200" algn="just">
              <a:buAutoNum type="arabicPeriod" startAt="2"/>
            </a:pPr>
            <a:r>
              <a:rPr lang="en-US" sz="2000" dirty="0"/>
              <a:t>Litigation misconduct (NB where proved, this should be severely penalised in costs but will rarely affect the substantive disposition)</a:t>
            </a:r>
          </a:p>
          <a:p>
            <a:pPr marL="457200" indent="-457200" algn="just">
              <a:buAutoNum type="arabicPeriod" startAt="2"/>
            </a:pPr>
            <a:endParaRPr lang="en-US" sz="2000" dirty="0"/>
          </a:p>
          <a:p>
            <a:pPr marL="457200" indent="-457200" algn="just">
              <a:buAutoNum type="arabicPeriod" startAt="2"/>
            </a:pPr>
            <a:r>
              <a:rPr lang="en-US" sz="2000" dirty="0"/>
              <a:t>Failure to give full and frank disclosure resulting in the drawing of inferences</a:t>
            </a:r>
          </a:p>
          <a:p>
            <a:pPr marL="457200" indent="-457200" algn="just">
              <a:buAutoNum type="arabicPeriod" startAt="2"/>
            </a:pPr>
            <a:endParaRPr lang="en-US" sz="2000" dirty="0"/>
          </a:p>
        </p:txBody>
      </p:sp>
      <p:sp>
        <p:nvSpPr>
          <p:cNvPr id="4" name="Slide Number Placeholder 3">
            <a:extLst>
              <a:ext uri="{FF2B5EF4-FFF2-40B4-BE49-F238E27FC236}">
                <a16:creationId xmlns:a16="http://schemas.microsoft.com/office/drawing/2014/main" id="{06F4CC46-22B1-1845-FC86-471E4AEDD79D}"/>
              </a:ext>
            </a:extLst>
          </p:cNvPr>
          <p:cNvSpPr>
            <a:spLocks noGrp="1"/>
          </p:cNvSpPr>
          <p:nvPr>
            <p:ph type="sldNum" sz="quarter" idx="12"/>
          </p:nvPr>
        </p:nvSpPr>
        <p:spPr/>
        <p:txBody>
          <a:bodyPr/>
          <a:lstStyle/>
          <a:p>
            <a:fld id="{2A1334E1-6B77-4161-B9D5-325260C527F0}" type="slidenum">
              <a:rPr lang="en-GB" smtClean="0"/>
              <a:pPr/>
              <a:t>75</a:t>
            </a:fld>
            <a:endParaRPr lang="en-GB" dirty="0"/>
          </a:p>
        </p:txBody>
      </p:sp>
    </p:spTree>
    <p:extLst>
      <p:ext uri="{BB962C8B-B14F-4D97-AF65-F5344CB8AC3E}">
        <p14:creationId xmlns:p14="http://schemas.microsoft.com/office/powerpoint/2010/main" val="5222546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F586-C570-C0E2-A312-180628EE6C6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F733D18-0F6D-D56C-E542-E3C406868F6C}"/>
              </a:ext>
            </a:extLst>
          </p:cNvPr>
          <p:cNvSpPr>
            <a:spLocks noGrp="1"/>
          </p:cNvSpPr>
          <p:nvPr>
            <p:ph idx="1"/>
          </p:nvPr>
        </p:nvSpPr>
        <p:spPr>
          <a:xfrm>
            <a:off x="720725" y="1794076"/>
            <a:ext cx="7702550" cy="4332087"/>
          </a:xfrm>
        </p:spPr>
        <p:txBody>
          <a:bodyPr/>
          <a:lstStyle/>
          <a:p>
            <a:pPr marL="0" indent="0" algn="just">
              <a:buNone/>
            </a:pPr>
            <a:r>
              <a:rPr lang="en-US" sz="2000" u="sng" dirty="0"/>
              <a:t>Legal framework</a:t>
            </a:r>
          </a:p>
          <a:p>
            <a:pPr marL="0" indent="0">
              <a:buNone/>
            </a:pPr>
            <a:endParaRPr lang="en-US" sz="2000" dirty="0"/>
          </a:p>
          <a:p>
            <a:r>
              <a:rPr lang="en-US" sz="2000" dirty="0"/>
              <a:t>S25(2)(g): </a:t>
            </a:r>
            <a:r>
              <a:rPr lang="en-GB" sz="2000" dirty="0"/>
              <a:t>“the conduct of each of the parties, if that conduct is such that it would in the opinion of the court be inequitable to disregard it”</a:t>
            </a:r>
          </a:p>
          <a:p>
            <a:pPr marL="0" indent="0">
              <a:buNone/>
            </a:pPr>
            <a:endParaRPr lang="en-GB" sz="2000" dirty="0"/>
          </a:p>
          <a:p>
            <a:r>
              <a:rPr lang="en-GB" sz="2000" dirty="0"/>
              <a:t>Review of case law para 25-37</a:t>
            </a:r>
          </a:p>
          <a:p>
            <a:pPr marL="0" indent="0">
              <a:buNone/>
            </a:pPr>
            <a:endParaRPr lang="en-GB" sz="2000" dirty="0"/>
          </a:p>
          <a:p>
            <a:pPr algn="just"/>
            <a:r>
              <a:rPr lang="en-GB" sz="2000" dirty="0"/>
              <a:t>“Personal misconduct, including domestic abuse, must be of a high degree of exceptionality to be capable of consideration” (para 28)</a:t>
            </a:r>
          </a:p>
          <a:p>
            <a:pPr marL="0" indent="0" algn="just">
              <a:buNone/>
            </a:pPr>
            <a:endParaRPr lang="en-GB" sz="2000" dirty="0"/>
          </a:p>
          <a:p>
            <a:pPr algn="just"/>
            <a:r>
              <a:rPr lang="en-GB" sz="2000" dirty="0"/>
              <a:t>Test remains, conduct must be “gross and obvious”</a:t>
            </a:r>
          </a:p>
          <a:p>
            <a:pPr marL="0" indent="0" algn="just">
              <a:buNone/>
            </a:pPr>
            <a:endParaRPr lang="en-GB" sz="2000" dirty="0"/>
          </a:p>
        </p:txBody>
      </p:sp>
      <p:sp>
        <p:nvSpPr>
          <p:cNvPr id="4" name="Slide Number Placeholder 3">
            <a:extLst>
              <a:ext uri="{FF2B5EF4-FFF2-40B4-BE49-F238E27FC236}">
                <a16:creationId xmlns:a16="http://schemas.microsoft.com/office/drawing/2014/main" id="{24F49738-803A-8152-4902-BBD90E36B5DE}"/>
              </a:ext>
            </a:extLst>
          </p:cNvPr>
          <p:cNvSpPr>
            <a:spLocks noGrp="1"/>
          </p:cNvSpPr>
          <p:nvPr>
            <p:ph type="sldNum" sz="quarter" idx="12"/>
          </p:nvPr>
        </p:nvSpPr>
        <p:spPr/>
        <p:txBody>
          <a:bodyPr/>
          <a:lstStyle/>
          <a:p>
            <a:fld id="{2A1334E1-6B77-4161-B9D5-325260C527F0}" type="slidenum">
              <a:rPr lang="en-GB" smtClean="0"/>
              <a:pPr/>
              <a:t>76</a:t>
            </a:fld>
            <a:endParaRPr lang="en-GB" dirty="0"/>
          </a:p>
        </p:txBody>
      </p:sp>
    </p:spTree>
    <p:extLst>
      <p:ext uri="{BB962C8B-B14F-4D97-AF65-F5344CB8AC3E}">
        <p14:creationId xmlns:p14="http://schemas.microsoft.com/office/powerpoint/2010/main" val="21438822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53153-5BD5-5818-2F2F-494474A8D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14C33-DBB1-5E1D-C89F-B658A061BF52}"/>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CEB976C-7D9E-CE12-69F3-D55502CA5EF2}"/>
              </a:ext>
            </a:extLst>
          </p:cNvPr>
          <p:cNvSpPr>
            <a:spLocks noGrp="1"/>
          </p:cNvSpPr>
          <p:nvPr>
            <p:ph idx="1"/>
          </p:nvPr>
        </p:nvSpPr>
        <p:spPr>
          <a:xfrm>
            <a:off x="720725" y="1794076"/>
            <a:ext cx="7702550" cy="4332087"/>
          </a:xfrm>
        </p:spPr>
        <p:txBody>
          <a:bodyPr/>
          <a:lstStyle/>
          <a:p>
            <a:pPr marL="0" indent="0" algn="just">
              <a:buNone/>
            </a:pPr>
            <a:r>
              <a:rPr lang="en-US" sz="2000" u="sng" dirty="0"/>
              <a:t>Legal framework continued</a:t>
            </a:r>
          </a:p>
          <a:p>
            <a:pPr marL="0" indent="0" algn="just">
              <a:buNone/>
            </a:pPr>
            <a:endParaRPr lang="en-GB" sz="2000" dirty="0"/>
          </a:p>
          <a:p>
            <a:pPr algn="just"/>
            <a:r>
              <a:rPr lang="en-GB" sz="2000" dirty="0"/>
              <a:t>The increasing awareness of the incidence of domestic abuse, and its harmful and pernicious effects, does not lower the conduct hurdle to be surmounted in financial remedy proceedings</a:t>
            </a:r>
          </a:p>
          <a:p>
            <a:pPr marL="0" indent="0" algn="just">
              <a:buNone/>
            </a:pPr>
            <a:endParaRPr lang="en-US" sz="2000" dirty="0"/>
          </a:p>
          <a:p>
            <a:pPr algn="just"/>
            <a:r>
              <a:rPr lang="en-US" sz="2000" dirty="0"/>
              <a:t>The dicta in </a:t>
            </a:r>
            <a:r>
              <a:rPr lang="en-US" sz="2000" i="1" dirty="0"/>
              <a:t>OG v AG </a:t>
            </a:r>
            <a:r>
              <a:rPr lang="en-US" sz="2000" dirty="0"/>
              <a:t>and </a:t>
            </a:r>
            <a:r>
              <a:rPr lang="en-US" sz="2000" i="1" dirty="0"/>
              <a:t>Tsvetkov v </a:t>
            </a:r>
            <a:r>
              <a:rPr lang="en-US" sz="2000" i="1" dirty="0" err="1"/>
              <a:t>Khayrova</a:t>
            </a:r>
            <a:r>
              <a:rPr lang="en-US" sz="2000" i="1" dirty="0"/>
              <a:t> </a:t>
            </a:r>
            <a:r>
              <a:rPr lang="en-US" sz="2000" dirty="0"/>
              <a:t>which distilled the learning on law and procedure remains sound</a:t>
            </a:r>
          </a:p>
          <a:p>
            <a:pPr algn="just"/>
            <a:endParaRPr lang="en-US" sz="2000" dirty="0"/>
          </a:p>
        </p:txBody>
      </p:sp>
      <p:sp>
        <p:nvSpPr>
          <p:cNvPr id="4" name="Slide Number Placeholder 3">
            <a:extLst>
              <a:ext uri="{FF2B5EF4-FFF2-40B4-BE49-F238E27FC236}">
                <a16:creationId xmlns:a16="http://schemas.microsoft.com/office/drawing/2014/main" id="{AC8BDA64-3C69-EA32-4116-E25ADADDD0B5}"/>
              </a:ext>
            </a:extLst>
          </p:cNvPr>
          <p:cNvSpPr>
            <a:spLocks noGrp="1"/>
          </p:cNvSpPr>
          <p:nvPr>
            <p:ph type="sldNum" sz="quarter" idx="12"/>
          </p:nvPr>
        </p:nvSpPr>
        <p:spPr/>
        <p:txBody>
          <a:bodyPr/>
          <a:lstStyle/>
          <a:p>
            <a:fld id="{2A1334E1-6B77-4161-B9D5-325260C527F0}" type="slidenum">
              <a:rPr lang="en-GB" smtClean="0"/>
              <a:pPr/>
              <a:t>77</a:t>
            </a:fld>
            <a:endParaRPr lang="en-GB" dirty="0"/>
          </a:p>
        </p:txBody>
      </p:sp>
    </p:spTree>
    <p:extLst>
      <p:ext uri="{BB962C8B-B14F-4D97-AF65-F5344CB8AC3E}">
        <p14:creationId xmlns:p14="http://schemas.microsoft.com/office/powerpoint/2010/main" val="9180965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EE76-3A39-972F-AD82-ECC7DDEC001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5494A2FD-B1FE-471D-13F4-57C850D26701}"/>
              </a:ext>
            </a:extLst>
          </p:cNvPr>
          <p:cNvSpPr>
            <a:spLocks noGrp="1"/>
          </p:cNvSpPr>
          <p:nvPr>
            <p:ph idx="1"/>
          </p:nvPr>
        </p:nvSpPr>
        <p:spPr/>
        <p:txBody>
          <a:bodyPr/>
          <a:lstStyle/>
          <a:p>
            <a:pPr algn="just"/>
            <a:r>
              <a:rPr lang="en-US" sz="2000" dirty="0"/>
              <a:t>Consideration of whether there needs to be a financial consequence to the conduct </a:t>
            </a:r>
          </a:p>
          <a:p>
            <a:pPr marL="0" indent="0" algn="just">
              <a:buNone/>
            </a:pPr>
            <a:endParaRPr lang="en-US" sz="2000" dirty="0"/>
          </a:p>
          <a:p>
            <a:pPr algn="just"/>
            <a:r>
              <a:rPr lang="en-US" sz="2000" dirty="0"/>
              <a:t>Statute does not limit conduct in this way but it is “almost always discernible” in the reported cases</a:t>
            </a:r>
          </a:p>
          <a:p>
            <a:pPr marL="0" indent="0" algn="just">
              <a:buNone/>
            </a:pPr>
            <a:endParaRPr lang="en-US" sz="2000" dirty="0"/>
          </a:p>
          <a:p>
            <a:pPr algn="just"/>
            <a:r>
              <a:rPr lang="en-GB" sz="2000" dirty="0"/>
              <a:t>What is a financial consequence? </a:t>
            </a:r>
          </a:p>
          <a:p>
            <a:pPr marL="400050" lvl="1" indent="0" algn="just">
              <a:buNone/>
            </a:pPr>
            <a:endParaRPr lang="en-GB" sz="1600" dirty="0"/>
          </a:p>
          <a:p>
            <a:pPr marL="400050" lvl="1" indent="0" algn="just">
              <a:buNone/>
            </a:pPr>
            <a:r>
              <a:rPr lang="en-GB" sz="2000" dirty="0"/>
              <a:t>“</a:t>
            </a:r>
            <a:r>
              <a:rPr lang="en-GB" sz="2000" i="1" dirty="0"/>
              <a:t>a direct impact on the resources (e.g. something which leads to a diminution in resources, including earning capacity) or something which necessarily has a financial impact on one of the other s25 criteria; for example, increased needs</a:t>
            </a:r>
            <a:r>
              <a:rPr lang="en-GB" sz="2000" dirty="0"/>
              <a:t>” (para 30)</a:t>
            </a:r>
            <a:endParaRPr lang="en-US" sz="2000" dirty="0"/>
          </a:p>
        </p:txBody>
      </p:sp>
      <p:sp>
        <p:nvSpPr>
          <p:cNvPr id="4" name="Slide Number Placeholder 3">
            <a:extLst>
              <a:ext uri="{FF2B5EF4-FFF2-40B4-BE49-F238E27FC236}">
                <a16:creationId xmlns:a16="http://schemas.microsoft.com/office/drawing/2014/main" id="{BB7DD8F8-99DF-79F5-9FB6-A3EBE96DF71D}"/>
              </a:ext>
            </a:extLst>
          </p:cNvPr>
          <p:cNvSpPr>
            <a:spLocks noGrp="1"/>
          </p:cNvSpPr>
          <p:nvPr>
            <p:ph type="sldNum" sz="quarter" idx="12"/>
          </p:nvPr>
        </p:nvSpPr>
        <p:spPr/>
        <p:txBody>
          <a:bodyPr/>
          <a:lstStyle/>
          <a:p>
            <a:fld id="{2A1334E1-6B77-4161-B9D5-325260C527F0}" type="slidenum">
              <a:rPr lang="en-GB" smtClean="0"/>
              <a:pPr/>
              <a:t>78</a:t>
            </a:fld>
            <a:endParaRPr lang="en-GB" dirty="0"/>
          </a:p>
        </p:txBody>
      </p:sp>
    </p:spTree>
    <p:extLst>
      <p:ext uri="{BB962C8B-B14F-4D97-AF65-F5344CB8AC3E}">
        <p14:creationId xmlns:p14="http://schemas.microsoft.com/office/powerpoint/2010/main" val="23705947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A02E-3C30-8B67-1B2D-49CA11EF36D6}"/>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23DB9ED-B59A-D258-9DE2-0C68FBA9EF09}"/>
              </a:ext>
            </a:extLst>
          </p:cNvPr>
          <p:cNvSpPr>
            <a:spLocks noGrp="1"/>
          </p:cNvSpPr>
          <p:nvPr>
            <p:ph idx="1"/>
          </p:nvPr>
        </p:nvSpPr>
        <p:spPr/>
        <p:txBody>
          <a:bodyPr/>
          <a:lstStyle/>
          <a:p>
            <a:pPr algn="just"/>
            <a:r>
              <a:rPr lang="en-US" sz="2000" dirty="0"/>
              <a:t>Financial consequence is invariably a necessary ingredient for conduct to be reflected in the award – there should be an identifiable financial impact even if it is not always easily measurable (para 37)</a:t>
            </a:r>
          </a:p>
          <a:p>
            <a:pPr marL="0" indent="0" algn="just">
              <a:buNone/>
            </a:pPr>
            <a:endParaRPr lang="en-US" sz="2000" dirty="0"/>
          </a:p>
          <a:p>
            <a:pPr algn="just"/>
            <a:r>
              <a:rPr lang="en-US" sz="2000" dirty="0"/>
              <a:t>There must be a causative link between the conduct and the financial consequence</a:t>
            </a:r>
          </a:p>
          <a:p>
            <a:pPr marL="0" indent="0" algn="just">
              <a:buNone/>
            </a:pPr>
            <a:endParaRPr lang="en-US" sz="2000" dirty="0"/>
          </a:p>
          <a:p>
            <a:pPr algn="just"/>
            <a:r>
              <a:rPr lang="en-US" sz="2000" dirty="0"/>
              <a:t>Domestic abuse is unlikely to have a material impact on the vast majority of cases</a:t>
            </a:r>
          </a:p>
          <a:p>
            <a:pPr marL="0" indent="0" algn="just">
              <a:buNone/>
            </a:pPr>
            <a:endParaRPr lang="en-US" sz="2000" dirty="0"/>
          </a:p>
          <a:p>
            <a:pPr algn="just"/>
            <a:r>
              <a:rPr lang="en-US" sz="2000" dirty="0"/>
              <a:t>The court’s role is not to mete out punishment for misconduct, there will be no fine, penalty or damages</a:t>
            </a:r>
          </a:p>
          <a:p>
            <a:endParaRPr lang="en-US" dirty="0"/>
          </a:p>
        </p:txBody>
      </p:sp>
      <p:sp>
        <p:nvSpPr>
          <p:cNvPr id="4" name="Slide Number Placeholder 3">
            <a:extLst>
              <a:ext uri="{FF2B5EF4-FFF2-40B4-BE49-F238E27FC236}">
                <a16:creationId xmlns:a16="http://schemas.microsoft.com/office/drawing/2014/main" id="{F8A1D9C3-13A5-E17C-0376-2195C3F5D056}"/>
              </a:ext>
            </a:extLst>
          </p:cNvPr>
          <p:cNvSpPr>
            <a:spLocks noGrp="1"/>
          </p:cNvSpPr>
          <p:nvPr>
            <p:ph type="sldNum" sz="quarter" idx="12"/>
          </p:nvPr>
        </p:nvSpPr>
        <p:spPr/>
        <p:txBody>
          <a:bodyPr/>
          <a:lstStyle/>
          <a:p>
            <a:fld id="{2A1334E1-6B77-4161-B9D5-325260C527F0}" type="slidenum">
              <a:rPr lang="en-GB" smtClean="0"/>
              <a:pPr/>
              <a:t>79</a:t>
            </a:fld>
            <a:endParaRPr lang="en-GB" dirty="0"/>
          </a:p>
        </p:txBody>
      </p:sp>
    </p:spTree>
    <p:extLst>
      <p:ext uri="{BB962C8B-B14F-4D97-AF65-F5344CB8AC3E}">
        <p14:creationId xmlns:p14="http://schemas.microsoft.com/office/powerpoint/2010/main" val="131561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F7BCC-814D-B113-5028-D167CA57C3A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936C02F-D9BE-4119-80BB-DF5FFFFC6C64}"/>
              </a:ext>
            </a:extLst>
          </p:cNvPr>
          <p:cNvSpPr>
            <a:spLocks noGrp="1"/>
          </p:cNvSpPr>
          <p:nvPr>
            <p:ph type="sldNum" sz="quarter" idx="12"/>
          </p:nvPr>
        </p:nvSpPr>
        <p:spPr/>
        <p:txBody>
          <a:bodyPr/>
          <a:lstStyle/>
          <a:p>
            <a:fld id="{2A1334E1-6B77-4161-B9D5-325260C527F0}" type="slidenum">
              <a:rPr lang="en-GB" smtClean="0"/>
              <a:pPr/>
              <a:t>8</a:t>
            </a:fld>
            <a:endParaRPr lang="en-GB" dirty="0"/>
          </a:p>
        </p:txBody>
      </p:sp>
      <p:sp>
        <p:nvSpPr>
          <p:cNvPr id="6" name="Title 5">
            <a:extLst>
              <a:ext uri="{FF2B5EF4-FFF2-40B4-BE49-F238E27FC236}">
                <a16:creationId xmlns:a16="http://schemas.microsoft.com/office/drawing/2014/main" id="{EFB97C22-501A-3AE6-B3AE-3029C37E9070}"/>
              </a:ext>
            </a:extLst>
          </p:cNvPr>
          <p:cNvSpPr>
            <a:spLocks noGrp="1"/>
          </p:cNvSpPr>
          <p:nvPr>
            <p:ph type="title"/>
          </p:nvPr>
        </p:nvSpPr>
        <p:spPr/>
        <p:txBody>
          <a:bodyPr/>
          <a:lstStyle/>
          <a:p>
            <a:r>
              <a:rPr lang="en-US" dirty="0"/>
              <a:t>Decision</a:t>
            </a:r>
          </a:p>
        </p:txBody>
      </p:sp>
      <p:sp>
        <p:nvSpPr>
          <p:cNvPr id="7" name="Content Placeholder 6">
            <a:extLst>
              <a:ext uri="{FF2B5EF4-FFF2-40B4-BE49-F238E27FC236}">
                <a16:creationId xmlns:a16="http://schemas.microsoft.com/office/drawing/2014/main" id="{FD4121E1-45D9-BA7C-F864-303550C10F89}"/>
              </a:ext>
            </a:extLst>
          </p:cNvPr>
          <p:cNvSpPr>
            <a:spLocks noGrp="1"/>
          </p:cNvSpPr>
          <p:nvPr>
            <p:ph idx="1"/>
          </p:nvPr>
        </p:nvSpPr>
        <p:spPr>
          <a:xfrm>
            <a:off x="720725" y="1741487"/>
            <a:ext cx="7702550" cy="4125913"/>
          </a:xfrm>
        </p:spPr>
        <p:txBody>
          <a:bodyPr/>
          <a:lstStyle/>
          <a:p>
            <a:pPr marL="0" indent="0">
              <a:buNone/>
            </a:pPr>
            <a:r>
              <a:rPr lang="en-GB" sz="2000" dirty="0">
                <a:solidFill>
                  <a:schemeClr val="bg1">
                    <a:lumMod val="50000"/>
                  </a:schemeClr>
                </a:solidFill>
                <a:latin typeface="Merriweather Sans" pitchFamily="2" charset="77"/>
              </a:rPr>
              <a:t>c)The question was what length of time should the party’s be allowed to attempt  reconciliation before it invalidates the basis upon which the conditional order was made: i.e. how long before it can be said that the marriage has no longer irretrievably broken down. </a:t>
            </a:r>
          </a:p>
          <a:p>
            <a:endParaRPr lang="en-GB" sz="2000" dirty="0">
              <a:solidFill>
                <a:schemeClr val="bg1">
                  <a:lumMod val="50000"/>
                </a:schemeClr>
              </a:solidFill>
              <a:latin typeface="Merriweather Sans" pitchFamily="2" charset="77"/>
            </a:endParaRPr>
          </a:p>
          <a:p>
            <a:r>
              <a:rPr lang="en-GB" sz="2000" dirty="0">
                <a:solidFill>
                  <a:schemeClr val="bg1">
                    <a:lumMod val="50000"/>
                  </a:schemeClr>
                </a:solidFill>
                <a:latin typeface="Merriweather Sans" pitchFamily="2" charset="77"/>
              </a:rPr>
              <a:t>Judge found:</a:t>
            </a:r>
          </a:p>
          <a:p>
            <a:endParaRPr lang="en-GB" sz="2000" dirty="0">
              <a:solidFill>
                <a:schemeClr val="bg1">
                  <a:lumMod val="50000"/>
                </a:schemeClr>
              </a:solidFill>
              <a:latin typeface="Merriweather Sans" pitchFamily="2" charset="77"/>
            </a:endParaRPr>
          </a:p>
          <a:p>
            <a:pPr marL="0" indent="0">
              <a:buNone/>
            </a:pPr>
            <a:r>
              <a:rPr lang="en-GB" sz="2000" dirty="0">
                <a:solidFill>
                  <a:schemeClr val="bg1">
                    <a:lumMod val="50000"/>
                  </a:schemeClr>
                </a:solidFill>
                <a:latin typeface="Merriweather Sans" pitchFamily="2" charset="77"/>
              </a:rPr>
              <a:t>a) Any period of under a year between conditional and final order would require no enquiry of the courts in any event </a:t>
            </a:r>
          </a:p>
          <a:p>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chemeClr val="bg1">
                  <a:lumMod val="50000"/>
                </a:schemeClr>
              </a:solidFill>
              <a:latin typeface="Merriweather Sans" pitchFamily="2" charset="77"/>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5951991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C577-A078-E20F-4C21-90D9C711D05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1ED7CB1-129E-0B8E-8FF3-A0EF5D78ECD1}"/>
              </a:ext>
            </a:extLst>
          </p:cNvPr>
          <p:cNvSpPr>
            <a:spLocks noGrp="1"/>
          </p:cNvSpPr>
          <p:nvPr>
            <p:ph idx="1"/>
          </p:nvPr>
        </p:nvSpPr>
        <p:spPr/>
        <p:txBody>
          <a:bodyPr/>
          <a:lstStyle/>
          <a:p>
            <a:pPr marL="0" indent="0" algn="just">
              <a:buNone/>
            </a:pPr>
            <a:r>
              <a:rPr lang="en-US" sz="2000" u="sng" dirty="0"/>
              <a:t>Procedure </a:t>
            </a:r>
          </a:p>
          <a:p>
            <a:pPr marL="0" indent="0" algn="just">
              <a:buNone/>
            </a:pPr>
            <a:endParaRPr lang="en-US" sz="1600" dirty="0"/>
          </a:p>
          <a:p>
            <a:pPr algn="just"/>
            <a:r>
              <a:rPr lang="en-US" sz="2000" dirty="0"/>
              <a:t>See paras 45-46</a:t>
            </a:r>
          </a:p>
          <a:p>
            <a:pPr algn="just"/>
            <a:endParaRPr lang="en-US" sz="1600" dirty="0"/>
          </a:p>
          <a:p>
            <a:pPr algn="just"/>
            <a:r>
              <a:rPr lang="en-US" sz="2000" dirty="0"/>
              <a:t>Criticism of the increasing tendency for box 4.4 of the Form E to be completed either reserving the party’s position on conduct or recounting a litany of prejudicial comments which do not remotely approach the requisite threshold</a:t>
            </a:r>
          </a:p>
          <a:p>
            <a:pPr marL="0" indent="0" algn="just">
              <a:buNone/>
            </a:pPr>
            <a:endParaRPr lang="en-US" sz="1600" dirty="0"/>
          </a:p>
          <a:p>
            <a:pPr algn="just"/>
            <a:r>
              <a:rPr lang="en-US" sz="2000" dirty="0"/>
              <a:t>Conduct must be properly pleaded and particularised at the earliest opportunity : (i) specify the allegations; (ii) state how they meet the threshold for a conduct claim; and (iii) identify the financial impact caused. Use box 4.4 in the Form E in the first instance.</a:t>
            </a:r>
          </a:p>
          <a:p>
            <a:pPr marL="0" indent="0" algn="just">
              <a:buNone/>
            </a:pPr>
            <a:endParaRPr lang="en-US" sz="1600" dirty="0"/>
          </a:p>
        </p:txBody>
      </p:sp>
      <p:sp>
        <p:nvSpPr>
          <p:cNvPr id="4" name="Slide Number Placeholder 3">
            <a:extLst>
              <a:ext uri="{FF2B5EF4-FFF2-40B4-BE49-F238E27FC236}">
                <a16:creationId xmlns:a16="http://schemas.microsoft.com/office/drawing/2014/main" id="{043905C7-0B53-8C11-2089-658C7EBE8C73}"/>
              </a:ext>
            </a:extLst>
          </p:cNvPr>
          <p:cNvSpPr>
            <a:spLocks noGrp="1"/>
          </p:cNvSpPr>
          <p:nvPr>
            <p:ph type="sldNum" sz="quarter" idx="12"/>
          </p:nvPr>
        </p:nvSpPr>
        <p:spPr/>
        <p:txBody>
          <a:bodyPr/>
          <a:lstStyle/>
          <a:p>
            <a:fld id="{2A1334E1-6B77-4161-B9D5-325260C527F0}" type="slidenum">
              <a:rPr lang="en-GB" smtClean="0"/>
              <a:pPr/>
              <a:t>80</a:t>
            </a:fld>
            <a:endParaRPr lang="en-GB" dirty="0"/>
          </a:p>
        </p:txBody>
      </p:sp>
    </p:spTree>
    <p:extLst>
      <p:ext uri="{BB962C8B-B14F-4D97-AF65-F5344CB8AC3E}">
        <p14:creationId xmlns:p14="http://schemas.microsoft.com/office/powerpoint/2010/main" val="11193476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E05D-EAEB-81C3-9F91-C6D792322B15}"/>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BD3C668-CAFC-B944-FD72-EA462DF585B8}"/>
              </a:ext>
            </a:extLst>
          </p:cNvPr>
          <p:cNvSpPr>
            <a:spLocks noGrp="1"/>
          </p:cNvSpPr>
          <p:nvPr>
            <p:ph idx="1"/>
          </p:nvPr>
        </p:nvSpPr>
        <p:spPr/>
        <p:txBody>
          <a:bodyPr/>
          <a:lstStyle/>
          <a:p>
            <a:pPr algn="just"/>
            <a:r>
              <a:rPr lang="en-US" sz="2000" dirty="0"/>
              <a:t>Case management of conduct allegations should be addressed at the First Appointment</a:t>
            </a:r>
          </a:p>
          <a:p>
            <a:pPr marL="0" indent="0" algn="just">
              <a:buNone/>
            </a:pPr>
            <a:endParaRPr lang="en-US" sz="2000" dirty="0"/>
          </a:p>
          <a:p>
            <a:pPr algn="just"/>
            <a:r>
              <a:rPr lang="en-GB" sz="2000" dirty="0"/>
              <a:t>The court is entitled to make an order at the First Appointment preventing a party from relying upon pleaded conduct, if satisfied that the exceptionality threshold would not be met</a:t>
            </a:r>
          </a:p>
          <a:p>
            <a:pPr marL="0" indent="0" algn="just">
              <a:buNone/>
            </a:pPr>
            <a:endParaRPr lang="en-GB" sz="2000" dirty="0"/>
          </a:p>
          <a:p>
            <a:pPr algn="just"/>
            <a:r>
              <a:rPr lang="en-GB" sz="2000" dirty="0"/>
              <a:t>The court will need to consider the overriding objective, its case management powers and proportionality</a:t>
            </a:r>
          </a:p>
          <a:p>
            <a:pPr marL="0" indent="0" algn="just">
              <a:buNone/>
            </a:pPr>
            <a:endParaRPr lang="en-GB" sz="2000" dirty="0"/>
          </a:p>
          <a:p>
            <a:pPr algn="just"/>
            <a:r>
              <a:rPr lang="en-US" sz="2000" dirty="0"/>
              <a:t>If conduct arises post-Form E, it must be brought before the court as soon as possible for case management</a:t>
            </a:r>
          </a:p>
          <a:p>
            <a:pPr algn="just"/>
            <a:endParaRPr lang="en-GB" sz="2000" dirty="0"/>
          </a:p>
          <a:p>
            <a:pPr algn="just"/>
            <a:endParaRPr lang="en-US" sz="2000" dirty="0"/>
          </a:p>
        </p:txBody>
      </p:sp>
      <p:sp>
        <p:nvSpPr>
          <p:cNvPr id="4" name="Slide Number Placeholder 3">
            <a:extLst>
              <a:ext uri="{FF2B5EF4-FFF2-40B4-BE49-F238E27FC236}">
                <a16:creationId xmlns:a16="http://schemas.microsoft.com/office/drawing/2014/main" id="{E2C5D8D3-4057-1434-DCA3-F5CF80160526}"/>
              </a:ext>
            </a:extLst>
          </p:cNvPr>
          <p:cNvSpPr>
            <a:spLocks noGrp="1"/>
          </p:cNvSpPr>
          <p:nvPr>
            <p:ph type="sldNum" sz="quarter" idx="12"/>
          </p:nvPr>
        </p:nvSpPr>
        <p:spPr/>
        <p:txBody>
          <a:bodyPr/>
          <a:lstStyle/>
          <a:p>
            <a:fld id="{2A1334E1-6B77-4161-B9D5-325260C527F0}" type="slidenum">
              <a:rPr lang="en-GB" smtClean="0"/>
              <a:pPr/>
              <a:t>81</a:t>
            </a:fld>
            <a:endParaRPr lang="en-GB" dirty="0"/>
          </a:p>
        </p:txBody>
      </p:sp>
    </p:spTree>
    <p:extLst>
      <p:ext uri="{BB962C8B-B14F-4D97-AF65-F5344CB8AC3E}">
        <p14:creationId xmlns:p14="http://schemas.microsoft.com/office/powerpoint/2010/main" val="18213158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B06E1-F818-8A22-3156-F53D05E30C87}"/>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B31B7F5-9A6E-9AB9-CC29-47B7818F587C}"/>
              </a:ext>
            </a:extLst>
          </p:cNvPr>
          <p:cNvSpPr>
            <a:spLocks noGrp="1"/>
          </p:cNvSpPr>
          <p:nvPr>
            <p:ph idx="1"/>
          </p:nvPr>
        </p:nvSpPr>
        <p:spPr/>
        <p:txBody>
          <a:bodyPr/>
          <a:lstStyle/>
          <a:p>
            <a:pPr algn="just"/>
            <a:r>
              <a:rPr lang="en-GB" sz="2000" dirty="0"/>
              <a:t>The court should take into account whether the allegation, if proved, would be material to the outcome</a:t>
            </a:r>
            <a:endParaRPr lang="en-US" sz="2000" dirty="0"/>
          </a:p>
          <a:p>
            <a:pPr marL="0" indent="0" algn="just">
              <a:buNone/>
            </a:pPr>
            <a:endParaRPr lang="en-US" sz="2000" dirty="0"/>
          </a:p>
          <a:p>
            <a:pPr algn="just"/>
            <a:r>
              <a:rPr lang="en-US" sz="2000" dirty="0"/>
              <a:t>If the court permits conduct to be advanced, short focused narrative statements will usually suffice for pleadings</a:t>
            </a:r>
          </a:p>
          <a:p>
            <a:pPr marL="0" indent="0" algn="just">
              <a:buNone/>
            </a:pPr>
            <a:endParaRPr lang="en-US" sz="2000" dirty="0"/>
          </a:p>
          <a:p>
            <a:pPr algn="just"/>
            <a:r>
              <a:rPr lang="en-US" sz="2000" dirty="0"/>
              <a:t>PD12J is not directly applicable to financial remedy proceedings but is contextually important and relevant to all family proceedings</a:t>
            </a:r>
          </a:p>
          <a:p>
            <a:pPr algn="just"/>
            <a:endParaRPr lang="en-US" sz="2000" dirty="0"/>
          </a:p>
        </p:txBody>
      </p:sp>
      <p:sp>
        <p:nvSpPr>
          <p:cNvPr id="4" name="Slide Number Placeholder 3">
            <a:extLst>
              <a:ext uri="{FF2B5EF4-FFF2-40B4-BE49-F238E27FC236}">
                <a16:creationId xmlns:a16="http://schemas.microsoft.com/office/drawing/2014/main" id="{E474344F-4AC9-E06B-90A3-73330EF46CFB}"/>
              </a:ext>
            </a:extLst>
          </p:cNvPr>
          <p:cNvSpPr>
            <a:spLocks noGrp="1"/>
          </p:cNvSpPr>
          <p:nvPr>
            <p:ph type="sldNum" sz="quarter" idx="12"/>
          </p:nvPr>
        </p:nvSpPr>
        <p:spPr/>
        <p:txBody>
          <a:bodyPr/>
          <a:lstStyle/>
          <a:p>
            <a:fld id="{2A1334E1-6B77-4161-B9D5-325260C527F0}" type="slidenum">
              <a:rPr lang="en-GB" smtClean="0"/>
              <a:pPr/>
              <a:t>82</a:t>
            </a:fld>
            <a:endParaRPr lang="en-GB" dirty="0"/>
          </a:p>
        </p:txBody>
      </p:sp>
    </p:spTree>
    <p:extLst>
      <p:ext uri="{BB962C8B-B14F-4D97-AF65-F5344CB8AC3E}">
        <p14:creationId xmlns:p14="http://schemas.microsoft.com/office/powerpoint/2010/main" val="12249830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B08E-F618-D9D4-30FF-B3E832957559}"/>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501A4233-9563-E861-D154-75B79D2FF9F9}"/>
              </a:ext>
            </a:extLst>
          </p:cNvPr>
          <p:cNvSpPr>
            <a:spLocks noGrp="1"/>
          </p:cNvSpPr>
          <p:nvPr>
            <p:ph idx="1"/>
          </p:nvPr>
        </p:nvSpPr>
        <p:spPr/>
        <p:txBody>
          <a:bodyPr/>
          <a:lstStyle/>
          <a:p>
            <a:pPr algn="just"/>
            <a:r>
              <a:rPr lang="en-US" sz="2000" dirty="0"/>
              <a:t>Reference to the two stage test set out in </a:t>
            </a:r>
            <a:r>
              <a:rPr lang="en-US" sz="2000" i="1" dirty="0"/>
              <a:t>Tsvetkov v </a:t>
            </a:r>
            <a:r>
              <a:rPr lang="en-US" sz="2000" i="1" dirty="0" err="1"/>
              <a:t>Khajrova</a:t>
            </a:r>
            <a:r>
              <a:rPr lang="en-US" sz="2000" dirty="0"/>
              <a:t> [2023] EWFC 130 for a party asserting conduct</a:t>
            </a:r>
          </a:p>
          <a:p>
            <a:pPr marL="0" indent="0" algn="just">
              <a:buNone/>
            </a:pPr>
            <a:endParaRPr lang="en-US" sz="2000" dirty="0"/>
          </a:p>
          <a:p>
            <a:pPr algn="just"/>
            <a:r>
              <a:rPr lang="en-US" sz="2000" dirty="0"/>
              <a:t>Stage one</a:t>
            </a:r>
          </a:p>
          <a:p>
            <a:pPr lvl="1" algn="just"/>
            <a:r>
              <a:rPr lang="en-US" sz="1600" dirty="0"/>
              <a:t>(i) They must prove the facts relied upon</a:t>
            </a:r>
          </a:p>
          <a:p>
            <a:pPr lvl="1" algn="just"/>
            <a:r>
              <a:rPr lang="en-US" sz="1600" dirty="0"/>
              <a:t>(ii) If established, they must prove that those facts meet the conduct threshold, which has consistently been set at a high or exceptional level; and</a:t>
            </a:r>
          </a:p>
          <a:p>
            <a:pPr lvl="1" algn="just"/>
            <a:r>
              <a:rPr lang="en-US" sz="1600" dirty="0"/>
              <a:t>(iii) They must prove that there is an identifiable negative financial impact generated by the alleged wrongdoing.</a:t>
            </a:r>
          </a:p>
          <a:p>
            <a:pPr marL="457200" lvl="1" indent="0" algn="just">
              <a:buNone/>
            </a:pPr>
            <a:endParaRPr lang="en-US" sz="1600" dirty="0"/>
          </a:p>
          <a:p>
            <a:pPr algn="just"/>
            <a:r>
              <a:rPr lang="en-US" sz="2000" dirty="0"/>
              <a:t>Stage two</a:t>
            </a:r>
          </a:p>
          <a:p>
            <a:pPr lvl="1" algn="just"/>
            <a:r>
              <a:rPr lang="en-US" sz="1600" dirty="0"/>
              <a:t>If stage one is established, the court will go on </a:t>
            </a:r>
            <a:r>
              <a:rPr lang="en-GB" sz="1600" dirty="0"/>
              <a:t>to consider how the misconduct, and its financial consequences, should impact upon the outcome of the financial remedies proceedings, undertaking the s25 exercise</a:t>
            </a:r>
            <a:endParaRPr lang="en-US" sz="1600" dirty="0"/>
          </a:p>
        </p:txBody>
      </p:sp>
      <p:sp>
        <p:nvSpPr>
          <p:cNvPr id="4" name="Slide Number Placeholder 3">
            <a:extLst>
              <a:ext uri="{FF2B5EF4-FFF2-40B4-BE49-F238E27FC236}">
                <a16:creationId xmlns:a16="http://schemas.microsoft.com/office/drawing/2014/main" id="{B28A6DFE-7EE0-3E9B-F24C-948B5A97029A}"/>
              </a:ext>
            </a:extLst>
          </p:cNvPr>
          <p:cNvSpPr>
            <a:spLocks noGrp="1"/>
          </p:cNvSpPr>
          <p:nvPr>
            <p:ph type="sldNum" sz="quarter" idx="12"/>
          </p:nvPr>
        </p:nvSpPr>
        <p:spPr/>
        <p:txBody>
          <a:bodyPr/>
          <a:lstStyle/>
          <a:p>
            <a:fld id="{2A1334E1-6B77-4161-B9D5-325260C527F0}" type="slidenum">
              <a:rPr lang="en-GB" smtClean="0"/>
              <a:pPr/>
              <a:t>83</a:t>
            </a:fld>
            <a:endParaRPr lang="en-GB" dirty="0"/>
          </a:p>
        </p:txBody>
      </p:sp>
    </p:spTree>
    <p:extLst>
      <p:ext uri="{BB962C8B-B14F-4D97-AF65-F5344CB8AC3E}">
        <p14:creationId xmlns:p14="http://schemas.microsoft.com/office/powerpoint/2010/main" val="36902169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7240-1D12-F81A-70DE-C1F694CC610D}"/>
              </a:ext>
            </a:extLst>
          </p:cNvPr>
          <p:cNvSpPr>
            <a:spLocks noGrp="1"/>
          </p:cNvSpPr>
          <p:nvPr>
            <p:ph type="title"/>
          </p:nvPr>
        </p:nvSpPr>
        <p:spPr/>
        <p:txBody>
          <a:bodyPr/>
          <a:lstStyle/>
          <a:p>
            <a:r>
              <a:rPr lang="en-US" dirty="0"/>
              <a:t>Decision</a:t>
            </a:r>
          </a:p>
        </p:txBody>
      </p:sp>
      <p:sp>
        <p:nvSpPr>
          <p:cNvPr id="3" name="Content Placeholder 2">
            <a:extLst>
              <a:ext uri="{FF2B5EF4-FFF2-40B4-BE49-F238E27FC236}">
                <a16:creationId xmlns:a16="http://schemas.microsoft.com/office/drawing/2014/main" id="{1EC221CB-51D5-D615-1099-F254FADD3AC2}"/>
              </a:ext>
            </a:extLst>
          </p:cNvPr>
          <p:cNvSpPr>
            <a:spLocks noGrp="1"/>
          </p:cNvSpPr>
          <p:nvPr>
            <p:ph idx="1"/>
          </p:nvPr>
        </p:nvSpPr>
        <p:spPr/>
        <p:txBody>
          <a:bodyPr/>
          <a:lstStyle/>
          <a:p>
            <a:pPr algn="just"/>
            <a:r>
              <a:rPr lang="en-US" sz="2000" dirty="0"/>
              <a:t>Conduct allegations to be excluded from the issues at Final Hearing</a:t>
            </a:r>
          </a:p>
          <a:p>
            <a:pPr marL="0" indent="0" algn="just">
              <a:buNone/>
            </a:pPr>
            <a:endParaRPr lang="en-US" sz="2000" dirty="0"/>
          </a:p>
          <a:p>
            <a:pPr algn="just"/>
            <a:r>
              <a:rPr lang="en-US" sz="2000" dirty="0"/>
              <a:t>Even taken at their highest, they do not meet the exceptionality threshold </a:t>
            </a:r>
          </a:p>
          <a:p>
            <a:pPr marL="0" indent="0" algn="just">
              <a:buNone/>
            </a:pPr>
            <a:endParaRPr lang="en-US" sz="2000" dirty="0"/>
          </a:p>
          <a:p>
            <a:pPr algn="just"/>
            <a:r>
              <a:rPr lang="en-US" sz="2000" dirty="0"/>
              <a:t>Even if proven, the allegations would not make a material difference to the outcome – fair financial distribution can be achieved by reference to the other s25 criteria</a:t>
            </a:r>
          </a:p>
          <a:p>
            <a:pPr marL="0" indent="0" algn="just">
              <a:buNone/>
            </a:pPr>
            <a:endParaRPr lang="en-US" sz="2000" dirty="0"/>
          </a:p>
          <a:p>
            <a:pPr algn="just"/>
            <a:r>
              <a:rPr lang="en-US" sz="2000" dirty="0"/>
              <a:t>Disproportionate to pursue</a:t>
            </a:r>
          </a:p>
        </p:txBody>
      </p:sp>
      <p:sp>
        <p:nvSpPr>
          <p:cNvPr id="4" name="Slide Number Placeholder 3">
            <a:extLst>
              <a:ext uri="{FF2B5EF4-FFF2-40B4-BE49-F238E27FC236}">
                <a16:creationId xmlns:a16="http://schemas.microsoft.com/office/drawing/2014/main" id="{3A1C6C66-C086-7CB2-86DD-25360296BD73}"/>
              </a:ext>
            </a:extLst>
          </p:cNvPr>
          <p:cNvSpPr>
            <a:spLocks noGrp="1"/>
          </p:cNvSpPr>
          <p:nvPr>
            <p:ph type="sldNum" sz="quarter" idx="12"/>
          </p:nvPr>
        </p:nvSpPr>
        <p:spPr/>
        <p:txBody>
          <a:bodyPr/>
          <a:lstStyle/>
          <a:p>
            <a:fld id="{2A1334E1-6B77-4161-B9D5-325260C527F0}" type="slidenum">
              <a:rPr lang="en-GB" smtClean="0"/>
              <a:pPr/>
              <a:t>84</a:t>
            </a:fld>
            <a:endParaRPr lang="en-GB" dirty="0"/>
          </a:p>
        </p:txBody>
      </p:sp>
    </p:spTree>
    <p:extLst>
      <p:ext uri="{BB962C8B-B14F-4D97-AF65-F5344CB8AC3E}">
        <p14:creationId xmlns:p14="http://schemas.microsoft.com/office/powerpoint/2010/main" val="33811858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AE867-3887-D340-C368-EA807371AA84}"/>
              </a:ext>
            </a:extLst>
          </p:cNvPr>
          <p:cNvSpPr>
            <a:spLocks noGrp="1"/>
          </p:cNvSpPr>
          <p:nvPr>
            <p:ph type="title"/>
          </p:nvPr>
        </p:nvSpPr>
        <p:spPr/>
        <p:txBody>
          <a:bodyPr/>
          <a:lstStyle/>
          <a:p>
            <a:r>
              <a:rPr lang="en-US" dirty="0"/>
              <a:t>Lessons</a:t>
            </a:r>
          </a:p>
        </p:txBody>
      </p:sp>
      <p:sp>
        <p:nvSpPr>
          <p:cNvPr id="3" name="Content Placeholder 2">
            <a:extLst>
              <a:ext uri="{FF2B5EF4-FFF2-40B4-BE49-F238E27FC236}">
                <a16:creationId xmlns:a16="http://schemas.microsoft.com/office/drawing/2014/main" id="{7C8C059D-2B96-6CDA-4600-BF476882F848}"/>
              </a:ext>
            </a:extLst>
          </p:cNvPr>
          <p:cNvSpPr>
            <a:spLocks noGrp="1"/>
          </p:cNvSpPr>
          <p:nvPr>
            <p:ph idx="1"/>
          </p:nvPr>
        </p:nvSpPr>
        <p:spPr/>
        <p:txBody>
          <a:bodyPr/>
          <a:lstStyle/>
          <a:p>
            <a:pPr algn="just"/>
            <a:r>
              <a:rPr lang="en-US" sz="2000" dirty="0"/>
              <a:t>Conduct should be properly pleaded and particularised in the Form E if being pursued</a:t>
            </a:r>
          </a:p>
          <a:p>
            <a:pPr algn="just"/>
            <a:endParaRPr lang="en-US" sz="2000" dirty="0"/>
          </a:p>
          <a:p>
            <a:pPr algn="just"/>
            <a:r>
              <a:rPr lang="en-US" sz="2000" dirty="0"/>
              <a:t>Courts should robustly case manage conduct allegations at the earliest possible opportunity</a:t>
            </a:r>
          </a:p>
          <a:p>
            <a:pPr algn="just"/>
            <a:endParaRPr lang="en-US" sz="2000" dirty="0"/>
          </a:p>
          <a:p>
            <a:pPr algn="just"/>
            <a:r>
              <a:rPr lang="en-US" sz="2000" dirty="0"/>
              <a:t>The high bar for conduct claims is undisturbed by the recent focus on domestic abuse in society and in the family justice system</a:t>
            </a:r>
          </a:p>
          <a:p>
            <a:pPr algn="just"/>
            <a:endParaRPr lang="en-US" sz="2000" dirty="0"/>
          </a:p>
          <a:p>
            <a:pPr algn="just"/>
            <a:r>
              <a:rPr lang="en-US" sz="2000" dirty="0"/>
              <a:t>There should be an identifiable, causative financial impact of the personal misconduct</a:t>
            </a:r>
          </a:p>
        </p:txBody>
      </p:sp>
      <p:sp>
        <p:nvSpPr>
          <p:cNvPr id="4" name="Slide Number Placeholder 3">
            <a:extLst>
              <a:ext uri="{FF2B5EF4-FFF2-40B4-BE49-F238E27FC236}">
                <a16:creationId xmlns:a16="http://schemas.microsoft.com/office/drawing/2014/main" id="{613F28B2-6484-4A9D-7DD0-ACF054E45217}"/>
              </a:ext>
            </a:extLst>
          </p:cNvPr>
          <p:cNvSpPr>
            <a:spLocks noGrp="1"/>
          </p:cNvSpPr>
          <p:nvPr>
            <p:ph type="sldNum" sz="quarter" idx="12"/>
          </p:nvPr>
        </p:nvSpPr>
        <p:spPr/>
        <p:txBody>
          <a:bodyPr/>
          <a:lstStyle/>
          <a:p>
            <a:fld id="{2A1334E1-6B77-4161-B9D5-325260C527F0}" type="slidenum">
              <a:rPr lang="en-GB" smtClean="0"/>
              <a:pPr/>
              <a:t>85</a:t>
            </a:fld>
            <a:endParaRPr lang="en-GB" dirty="0"/>
          </a:p>
        </p:txBody>
      </p:sp>
    </p:spTree>
    <p:extLst>
      <p:ext uri="{BB962C8B-B14F-4D97-AF65-F5344CB8AC3E}">
        <p14:creationId xmlns:p14="http://schemas.microsoft.com/office/powerpoint/2010/main" val="41975015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9BE47-7638-2F19-06AA-34018BB7A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A8877-5F17-6D54-6A5A-ACC0AB770EB9}"/>
              </a:ext>
            </a:extLst>
          </p:cNvPr>
          <p:cNvSpPr>
            <a:spLocks noGrp="1"/>
          </p:cNvSpPr>
          <p:nvPr>
            <p:ph type="title"/>
          </p:nvPr>
        </p:nvSpPr>
        <p:spPr/>
        <p:txBody>
          <a:bodyPr/>
          <a:lstStyle/>
          <a:p>
            <a:r>
              <a:rPr lang="en-US" dirty="0"/>
              <a:t>Lessons</a:t>
            </a:r>
          </a:p>
        </p:txBody>
      </p:sp>
      <p:sp>
        <p:nvSpPr>
          <p:cNvPr id="3" name="Content Placeholder 2">
            <a:extLst>
              <a:ext uri="{FF2B5EF4-FFF2-40B4-BE49-F238E27FC236}">
                <a16:creationId xmlns:a16="http://schemas.microsoft.com/office/drawing/2014/main" id="{5524A93F-82FD-7D6B-1E15-2ED53C968ECA}"/>
              </a:ext>
            </a:extLst>
          </p:cNvPr>
          <p:cNvSpPr>
            <a:spLocks noGrp="1"/>
          </p:cNvSpPr>
          <p:nvPr>
            <p:ph idx="1"/>
          </p:nvPr>
        </p:nvSpPr>
        <p:spPr/>
        <p:txBody>
          <a:bodyPr/>
          <a:lstStyle/>
          <a:p>
            <a:pPr algn="just"/>
            <a:r>
              <a:rPr lang="en-US" sz="2000" dirty="0"/>
              <a:t>The misconduct must be directly relevant and material to the distribution of finances</a:t>
            </a:r>
          </a:p>
          <a:p>
            <a:pPr marL="0" indent="0" algn="just">
              <a:buNone/>
            </a:pPr>
            <a:endParaRPr lang="en-US" sz="2000" dirty="0"/>
          </a:p>
          <a:p>
            <a:pPr algn="just"/>
            <a:r>
              <a:rPr lang="en-US" sz="2000" dirty="0"/>
              <a:t>It must also be proportionate to the case as a whole</a:t>
            </a:r>
          </a:p>
        </p:txBody>
      </p:sp>
      <p:sp>
        <p:nvSpPr>
          <p:cNvPr id="4" name="Slide Number Placeholder 3">
            <a:extLst>
              <a:ext uri="{FF2B5EF4-FFF2-40B4-BE49-F238E27FC236}">
                <a16:creationId xmlns:a16="http://schemas.microsoft.com/office/drawing/2014/main" id="{1BEE31C0-7181-5D82-D280-8D135EA543FB}"/>
              </a:ext>
            </a:extLst>
          </p:cNvPr>
          <p:cNvSpPr>
            <a:spLocks noGrp="1"/>
          </p:cNvSpPr>
          <p:nvPr>
            <p:ph type="sldNum" sz="quarter" idx="12"/>
          </p:nvPr>
        </p:nvSpPr>
        <p:spPr/>
        <p:txBody>
          <a:bodyPr/>
          <a:lstStyle/>
          <a:p>
            <a:fld id="{2A1334E1-6B77-4161-B9D5-325260C527F0}" type="slidenum">
              <a:rPr lang="en-GB" smtClean="0"/>
              <a:pPr/>
              <a:t>86</a:t>
            </a:fld>
            <a:endParaRPr lang="en-GB" dirty="0"/>
          </a:p>
        </p:txBody>
      </p:sp>
    </p:spTree>
    <p:extLst>
      <p:ext uri="{BB962C8B-B14F-4D97-AF65-F5344CB8AC3E}">
        <p14:creationId xmlns:p14="http://schemas.microsoft.com/office/powerpoint/2010/main" val="28779088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1CBD7-1CB8-999D-3321-15C694DA0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5BE64-D71B-E460-012D-2AA07F6D2509}"/>
              </a:ext>
            </a:extLst>
          </p:cNvPr>
          <p:cNvSpPr>
            <a:spLocks noGrp="1"/>
          </p:cNvSpPr>
          <p:nvPr>
            <p:ph type="ctrTitle"/>
          </p:nvPr>
        </p:nvSpPr>
        <p:spPr/>
        <p:txBody>
          <a:bodyPr/>
          <a:lstStyle/>
          <a:p>
            <a:r>
              <a:rPr lang="en-US" sz="4000" dirty="0"/>
              <a:t>Domestic abuse as conduct: subsequent developments</a:t>
            </a:r>
          </a:p>
        </p:txBody>
      </p:sp>
      <p:sp>
        <p:nvSpPr>
          <p:cNvPr id="3" name="Subtitle 2">
            <a:extLst>
              <a:ext uri="{FF2B5EF4-FFF2-40B4-BE49-F238E27FC236}">
                <a16:creationId xmlns:a16="http://schemas.microsoft.com/office/drawing/2014/main" id="{AB5DB2B2-F8A2-B92F-161E-DD1E7023D1CF}"/>
              </a:ext>
            </a:extLst>
          </p:cNvPr>
          <p:cNvSpPr>
            <a:spLocks noGrp="1"/>
          </p:cNvSpPr>
          <p:nvPr>
            <p:ph type="subTitle" idx="1"/>
          </p:nvPr>
        </p:nvSpPr>
        <p:spPr/>
        <p:txBody>
          <a:bodyPr/>
          <a:lstStyle/>
          <a:p>
            <a:r>
              <a:rPr lang="en-US" dirty="0"/>
              <a:t>Resolution report</a:t>
            </a:r>
          </a:p>
          <a:p>
            <a:r>
              <a:rPr lang="en-US" dirty="0"/>
              <a:t>Fair Share</a:t>
            </a:r>
          </a:p>
          <a:p>
            <a:r>
              <a:rPr lang="en-GB" dirty="0"/>
              <a:t>Law Commission scoping report</a:t>
            </a:r>
          </a:p>
          <a:p>
            <a:endParaRPr lang="en-US" dirty="0"/>
          </a:p>
        </p:txBody>
      </p:sp>
      <p:sp>
        <p:nvSpPr>
          <p:cNvPr id="5" name="Slide Number Placeholder 4">
            <a:extLst>
              <a:ext uri="{FF2B5EF4-FFF2-40B4-BE49-F238E27FC236}">
                <a16:creationId xmlns:a16="http://schemas.microsoft.com/office/drawing/2014/main" id="{D7F5CE96-CFEE-670B-EE16-889118FC05FD}"/>
              </a:ext>
            </a:extLst>
          </p:cNvPr>
          <p:cNvSpPr>
            <a:spLocks noGrp="1"/>
          </p:cNvSpPr>
          <p:nvPr>
            <p:ph type="sldNum" sz="quarter" idx="12"/>
          </p:nvPr>
        </p:nvSpPr>
        <p:spPr/>
        <p:txBody>
          <a:bodyPr/>
          <a:lstStyle/>
          <a:p>
            <a:fld id="{56FA8472-A4EA-4FDE-B467-EA4D6EA46633}" type="slidenum">
              <a:rPr lang="en-GB" smtClean="0"/>
              <a:pPr/>
              <a:t>87</a:t>
            </a:fld>
            <a:endParaRPr lang="en-GB" dirty="0"/>
          </a:p>
        </p:txBody>
      </p:sp>
    </p:spTree>
    <p:extLst>
      <p:ext uri="{BB962C8B-B14F-4D97-AF65-F5344CB8AC3E}">
        <p14:creationId xmlns:p14="http://schemas.microsoft.com/office/powerpoint/2010/main" val="38113791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67B9-87E7-E312-340E-3DA311354BB1}"/>
              </a:ext>
            </a:extLst>
          </p:cNvPr>
          <p:cNvSpPr>
            <a:spLocks noGrp="1"/>
          </p:cNvSpPr>
          <p:nvPr>
            <p:ph type="title"/>
          </p:nvPr>
        </p:nvSpPr>
        <p:spPr/>
        <p:txBody>
          <a:bodyPr/>
          <a:lstStyle/>
          <a:p>
            <a:r>
              <a:rPr lang="en-US" dirty="0"/>
              <a:t>Resolution report</a:t>
            </a:r>
          </a:p>
        </p:txBody>
      </p:sp>
      <p:sp>
        <p:nvSpPr>
          <p:cNvPr id="3" name="Content Placeholder 2">
            <a:extLst>
              <a:ext uri="{FF2B5EF4-FFF2-40B4-BE49-F238E27FC236}">
                <a16:creationId xmlns:a16="http://schemas.microsoft.com/office/drawing/2014/main" id="{3DC2EDB1-51C6-6967-B281-C9AEF348F626}"/>
              </a:ext>
            </a:extLst>
          </p:cNvPr>
          <p:cNvSpPr>
            <a:spLocks noGrp="1"/>
          </p:cNvSpPr>
          <p:nvPr>
            <p:ph idx="1"/>
          </p:nvPr>
        </p:nvSpPr>
        <p:spPr/>
        <p:txBody>
          <a:bodyPr/>
          <a:lstStyle/>
          <a:p>
            <a:pPr algn="just"/>
            <a:r>
              <a:rPr lang="en-GB" sz="2000" dirty="0"/>
              <a:t>Resolution’s report ’Domestic abuse in financial remedy proceedings’ was published in October 2024</a:t>
            </a:r>
          </a:p>
          <a:p>
            <a:pPr marL="0" indent="0" algn="just">
              <a:buNone/>
            </a:pPr>
            <a:endParaRPr lang="en-GB" sz="2000" dirty="0"/>
          </a:p>
          <a:p>
            <a:pPr algn="just"/>
            <a:r>
              <a:rPr lang="en-GB" sz="2000" dirty="0"/>
              <a:t>It comprises Resolution’s research, analysis and proposals for legal and procedural change in relation to the treatment of domestic abuse in financial remedy proceedings</a:t>
            </a:r>
          </a:p>
          <a:p>
            <a:pPr algn="just"/>
            <a:endParaRPr lang="en-GB" sz="2000" dirty="0"/>
          </a:p>
          <a:p>
            <a:endParaRPr lang="en-US" dirty="0"/>
          </a:p>
        </p:txBody>
      </p:sp>
      <p:sp>
        <p:nvSpPr>
          <p:cNvPr id="4" name="Slide Number Placeholder 3">
            <a:extLst>
              <a:ext uri="{FF2B5EF4-FFF2-40B4-BE49-F238E27FC236}">
                <a16:creationId xmlns:a16="http://schemas.microsoft.com/office/drawing/2014/main" id="{B5B24F2F-0E2B-DB9C-4C22-661EF3FED5F7}"/>
              </a:ext>
            </a:extLst>
          </p:cNvPr>
          <p:cNvSpPr>
            <a:spLocks noGrp="1"/>
          </p:cNvSpPr>
          <p:nvPr>
            <p:ph type="sldNum" sz="quarter" idx="12"/>
          </p:nvPr>
        </p:nvSpPr>
        <p:spPr/>
        <p:txBody>
          <a:bodyPr/>
          <a:lstStyle/>
          <a:p>
            <a:fld id="{2A1334E1-6B77-4161-B9D5-325260C527F0}" type="slidenum">
              <a:rPr lang="en-GB" smtClean="0"/>
              <a:pPr/>
              <a:t>88</a:t>
            </a:fld>
            <a:endParaRPr lang="en-GB" dirty="0"/>
          </a:p>
        </p:txBody>
      </p:sp>
    </p:spTree>
    <p:extLst>
      <p:ext uri="{BB962C8B-B14F-4D97-AF65-F5344CB8AC3E}">
        <p14:creationId xmlns:p14="http://schemas.microsoft.com/office/powerpoint/2010/main" val="35903521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327B-0921-0668-8ADE-8DA84EBE03AD}"/>
              </a:ext>
            </a:extLst>
          </p:cNvPr>
          <p:cNvSpPr>
            <a:spLocks noGrp="1"/>
          </p:cNvSpPr>
          <p:nvPr>
            <p:ph type="title"/>
          </p:nvPr>
        </p:nvSpPr>
        <p:spPr/>
        <p:txBody>
          <a:bodyPr/>
          <a:lstStyle/>
          <a:p>
            <a:r>
              <a:rPr lang="en-US" dirty="0"/>
              <a:t>Resolution report</a:t>
            </a:r>
          </a:p>
        </p:txBody>
      </p:sp>
      <p:sp>
        <p:nvSpPr>
          <p:cNvPr id="3" name="Content Placeholder 2">
            <a:extLst>
              <a:ext uri="{FF2B5EF4-FFF2-40B4-BE49-F238E27FC236}">
                <a16:creationId xmlns:a16="http://schemas.microsoft.com/office/drawing/2014/main" id="{429FF993-6C76-DF7B-0AC3-6FD63F52BB2C}"/>
              </a:ext>
            </a:extLst>
          </p:cNvPr>
          <p:cNvSpPr>
            <a:spLocks noGrp="1"/>
          </p:cNvSpPr>
          <p:nvPr>
            <p:ph idx="1"/>
          </p:nvPr>
        </p:nvSpPr>
        <p:spPr/>
        <p:txBody>
          <a:bodyPr/>
          <a:lstStyle/>
          <a:p>
            <a:pPr marL="0" indent="0" algn="just">
              <a:buNone/>
            </a:pPr>
            <a:r>
              <a:rPr lang="en-US" sz="2000" u="sng" dirty="0"/>
              <a:t>The research </a:t>
            </a:r>
          </a:p>
          <a:p>
            <a:pPr marL="0" indent="0" algn="just">
              <a:buNone/>
            </a:pPr>
            <a:endParaRPr lang="en-US" sz="1200" u="sng" dirty="0"/>
          </a:p>
          <a:p>
            <a:pPr algn="just"/>
            <a:r>
              <a:rPr lang="en-GB" sz="2000" dirty="0"/>
              <a:t>There is a significant disparity between how often professionals identified domestic abuse as an issue between parties and how often it was raised in financial remedy proceedings</a:t>
            </a:r>
          </a:p>
          <a:p>
            <a:pPr marL="0" indent="0" algn="just">
              <a:buNone/>
            </a:pPr>
            <a:endParaRPr lang="en-US" sz="1200" dirty="0"/>
          </a:p>
          <a:p>
            <a:pPr algn="just"/>
            <a:r>
              <a:rPr lang="en-GB" sz="2000" dirty="0"/>
              <a:t>80% of family justice professionals believe domestic abuse is not sufficiently taken into account in financial remedy proceedings</a:t>
            </a:r>
          </a:p>
          <a:p>
            <a:pPr marL="0" indent="0" algn="just">
              <a:buNone/>
            </a:pPr>
            <a:endParaRPr lang="en-GB" sz="1200" dirty="0"/>
          </a:p>
          <a:p>
            <a:pPr algn="just"/>
            <a:r>
              <a:rPr lang="en-GB" sz="2000" dirty="0"/>
              <a:t>85% said it is not sufficiently taken into account in Schedule 1 proceedings</a:t>
            </a:r>
          </a:p>
          <a:p>
            <a:pPr marL="0" indent="0" algn="just">
              <a:buNone/>
            </a:pPr>
            <a:r>
              <a:rPr lang="en-GB" sz="2000" dirty="0"/>
              <a:t> </a:t>
            </a:r>
          </a:p>
          <a:p>
            <a:pPr algn="just"/>
            <a:r>
              <a:rPr lang="en-GB" sz="2000" dirty="0"/>
              <a:t>87% said it is not sufficiently taken into account in TLATA cases</a:t>
            </a:r>
          </a:p>
          <a:p>
            <a:pPr marL="0" indent="0">
              <a:buNone/>
            </a:pPr>
            <a:endParaRPr lang="en-US" dirty="0"/>
          </a:p>
        </p:txBody>
      </p:sp>
      <p:sp>
        <p:nvSpPr>
          <p:cNvPr id="4" name="Slide Number Placeholder 3">
            <a:extLst>
              <a:ext uri="{FF2B5EF4-FFF2-40B4-BE49-F238E27FC236}">
                <a16:creationId xmlns:a16="http://schemas.microsoft.com/office/drawing/2014/main" id="{A4BA3F31-3E2F-4336-EB53-FE3642FA6B74}"/>
              </a:ext>
            </a:extLst>
          </p:cNvPr>
          <p:cNvSpPr>
            <a:spLocks noGrp="1"/>
          </p:cNvSpPr>
          <p:nvPr>
            <p:ph type="sldNum" sz="quarter" idx="12"/>
          </p:nvPr>
        </p:nvSpPr>
        <p:spPr/>
        <p:txBody>
          <a:bodyPr/>
          <a:lstStyle/>
          <a:p>
            <a:fld id="{2A1334E1-6B77-4161-B9D5-325260C527F0}" type="slidenum">
              <a:rPr lang="en-GB" smtClean="0"/>
              <a:pPr/>
              <a:t>89</a:t>
            </a:fld>
            <a:endParaRPr lang="en-GB" dirty="0"/>
          </a:p>
        </p:txBody>
      </p:sp>
    </p:spTree>
    <p:extLst>
      <p:ext uri="{BB962C8B-B14F-4D97-AF65-F5344CB8AC3E}">
        <p14:creationId xmlns:p14="http://schemas.microsoft.com/office/powerpoint/2010/main" val="363188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D99AF-76FE-61AB-6C00-9AAE59170F6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D767BA-FE8A-D6CF-7863-21A46AA8A0AB}"/>
              </a:ext>
            </a:extLst>
          </p:cNvPr>
          <p:cNvSpPr>
            <a:spLocks noGrp="1"/>
          </p:cNvSpPr>
          <p:nvPr>
            <p:ph type="sldNum" sz="quarter" idx="12"/>
          </p:nvPr>
        </p:nvSpPr>
        <p:spPr/>
        <p:txBody>
          <a:bodyPr/>
          <a:lstStyle/>
          <a:p>
            <a:fld id="{2A1334E1-6B77-4161-B9D5-325260C527F0}" type="slidenum">
              <a:rPr lang="en-GB" smtClean="0"/>
              <a:pPr/>
              <a:t>9</a:t>
            </a:fld>
            <a:endParaRPr lang="en-GB" dirty="0"/>
          </a:p>
        </p:txBody>
      </p:sp>
      <p:sp>
        <p:nvSpPr>
          <p:cNvPr id="6" name="Title 5">
            <a:extLst>
              <a:ext uri="{FF2B5EF4-FFF2-40B4-BE49-F238E27FC236}">
                <a16:creationId xmlns:a16="http://schemas.microsoft.com/office/drawing/2014/main" id="{19AC50E3-C800-B3A2-B0DE-707B5990618B}"/>
              </a:ext>
            </a:extLst>
          </p:cNvPr>
          <p:cNvSpPr>
            <a:spLocks noGrp="1"/>
          </p:cNvSpPr>
          <p:nvPr>
            <p:ph type="title"/>
          </p:nvPr>
        </p:nvSpPr>
        <p:spPr/>
        <p:txBody>
          <a:bodyPr/>
          <a:lstStyle/>
          <a:p>
            <a:r>
              <a:rPr lang="en-US" dirty="0"/>
              <a:t>Decision</a:t>
            </a:r>
          </a:p>
        </p:txBody>
      </p:sp>
      <p:sp>
        <p:nvSpPr>
          <p:cNvPr id="7" name="Content Placeholder 6">
            <a:extLst>
              <a:ext uri="{FF2B5EF4-FFF2-40B4-BE49-F238E27FC236}">
                <a16:creationId xmlns:a16="http://schemas.microsoft.com/office/drawing/2014/main" id="{A657DF0A-B2FF-39E3-7A3A-9078A0C29DDD}"/>
              </a:ext>
            </a:extLst>
          </p:cNvPr>
          <p:cNvSpPr>
            <a:spLocks noGrp="1"/>
          </p:cNvSpPr>
          <p:nvPr>
            <p:ph idx="1"/>
          </p:nvPr>
        </p:nvSpPr>
        <p:spPr>
          <a:xfrm>
            <a:off x="720725" y="1741487"/>
            <a:ext cx="7702550" cy="4125913"/>
          </a:xfrm>
        </p:spPr>
        <p:txBody>
          <a:bodyPr/>
          <a:lstStyle/>
          <a:p>
            <a:pPr marL="0" indent="0">
              <a:buNone/>
            </a:pPr>
            <a:r>
              <a:rPr lang="en-GB" sz="2000" dirty="0">
                <a:solidFill>
                  <a:schemeClr val="bg1">
                    <a:lumMod val="50000"/>
                  </a:schemeClr>
                </a:solidFill>
                <a:latin typeface="Merriweather Sans" pitchFamily="2" charset="77"/>
              </a:rPr>
              <a:t>b) “</a:t>
            </a:r>
            <a:r>
              <a:rPr lang="en-GB" sz="2000" i="1" dirty="0">
                <a:solidFill>
                  <a:schemeClr val="bg1">
                    <a:lumMod val="50000"/>
                  </a:schemeClr>
                </a:solidFill>
                <a:latin typeface="Merriweather Sans" pitchFamily="2" charset="77"/>
              </a:rPr>
              <a:t>In my Judgment that further supports the argument that two years is a reasonable period to allow parties space and time to decide their future and decide if they wished to remain separated.”[..] “In my judgment any period of reconciliation under two years should be seen as an attempt at reconciliation but not a bar to the Court allowing a final order to be made.”</a:t>
            </a:r>
          </a:p>
          <a:p>
            <a:endParaRPr lang="en-GB" sz="2000" dirty="0">
              <a:solidFill>
                <a:schemeClr val="bg1">
                  <a:lumMod val="50000"/>
                </a:schemeClr>
              </a:solidFill>
              <a:latin typeface="Merriweather Sans" pitchFamily="2" charset="77"/>
            </a:endParaRPr>
          </a:p>
          <a:p>
            <a:endParaRPr lang="en-GB" sz="2000" dirty="0">
              <a:solidFill>
                <a:schemeClr val="bg1">
                  <a:lumMod val="50000"/>
                </a:schemeClr>
              </a:solidFill>
              <a:latin typeface="Merriweather Sans" pitchFamily="2" charset="77"/>
            </a:endParaRPr>
          </a:p>
          <a:p>
            <a:pPr>
              <a:buClr>
                <a:srgbClr val="94B8D7"/>
              </a:buClr>
            </a:pPr>
            <a:endParaRPr lang="en-GB" sz="2000" dirty="0">
              <a:solidFill>
                <a:schemeClr val="bg1">
                  <a:lumMod val="50000"/>
                </a:schemeClr>
              </a:solidFill>
              <a:latin typeface="Merriweather Sans" pitchFamily="2" charset="77"/>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a:p>
            <a:pPr>
              <a:buClr>
                <a:srgbClr val="94B8D7"/>
              </a:buClr>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26990471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FC363-71A9-6D88-E9B0-4294FDF2B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EB78E-76FB-CF7B-1EE3-33A0AB3E6C98}"/>
              </a:ext>
            </a:extLst>
          </p:cNvPr>
          <p:cNvSpPr>
            <a:spLocks noGrp="1"/>
          </p:cNvSpPr>
          <p:nvPr>
            <p:ph type="title"/>
          </p:nvPr>
        </p:nvSpPr>
        <p:spPr/>
        <p:txBody>
          <a:bodyPr/>
          <a:lstStyle/>
          <a:p>
            <a:r>
              <a:rPr lang="en-US" dirty="0"/>
              <a:t>Resolution report</a:t>
            </a:r>
          </a:p>
        </p:txBody>
      </p:sp>
      <p:sp>
        <p:nvSpPr>
          <p:cNvPr id="3" name="Content Placeholder 2">
            <a:extLst>
              <a:ext uri="{FF2B5EF4-FFF2-40B4-BE49-F238E27FC236}">
                <a16:creationId xmlns:a16="http://schemas.microsoft.com/office/drawing/2014/main" id="{3DBB4581-F4BE-2007-A604-CAB54D3C7C98}"/>
              </a:ext>
            </a:extLst>
          </p:cNvPr>
          <p:cNvSpPr>
            <a:spLocks noGrp="1"/>
          </p:cNvSpPr>
          <p:nvPr>
            <p:ph idx="1"/>
          </p:nvPr>
        </p:nvSpPr>
        <p:spPr/>
        <p:txBody>
          <a:bodyPr/>
          <a:lstStyle/>
          <a:p>
            <a:pPr marL="0" indent="0" algn="just">
              <a:buNone/>
            </a:pPr>
            <a:r>
              <a:rPr lang="en-GB" sz="2000" u="sng" dirty="0"/>
              <a:t>The conclusion</a:t>
            </a:r>
          </a:p>
          <a:p>
            <a:pPr marL="0" indent="0" algn="just">
              <a:buNone/>
            </a:pPr>
            <a:endParaRPr lang="en-GB" sz="2000" dirty="0"/>
          </a:p>
          <a:p>
            <a:pPr algn="just"/>
            <a:r>
              <a:rPr lang="en-GB" sz="2000" dirty="0"/>
              <a:t>Resolution’s view is that the current approach of the courts to s25(2)(g) MCA 1973 leads to unfair outcomes for some victim-survivors of domestic abuse</a:t>
            </a:r>
          </a:p>
          <a:p>
            <a:pPr marL="0" indent="0" algn="just">
              <a:buNone/>
            </a:pPr>
            <a:endParaRPr lang="en-GB" sz="2000" dirty="0"/>
          </a:p>
          <a:p>
            <a:pPr marL="0" indent="0">
              <a:buNone/>
            </a:pPr>
            <a:endParaRPr lang="en-US" dirty="0"/>
          </a:p>
        </p:txBody>
      </p:sp>
      <p:sp>
        <p:nvSpPr>
          <p:cNvPr id="4" name="Slide Number Placeholder 3">
            <a:extLst>
              <a:ext uri="{FF2B5EF4-FFF2-40B4-BE49-F238E27FC236}">
                <a16:creationId xmlns:a16="http://schemas.microsoft.com/office/drawing/2014/main" id="{2E1B489C-0A75-CAE5-AE2B-D80EADBF063B}"/>
              </a:ext>
            </a:extLst>
          </p:cNvPr>
          <p:cNvSpPr>
            <a:spLocks noGrp="1"/>
          </p:cNvSpPr>
          <p:nvPr>
            <p:ph type="sldNum" sz="quarter" idx="12"/>
          </p:nvPr>
        </p:nvSpPr>
        <p:spPr/>
        <p:txBody>
          <a:bodyPr/>
          <a:lstStyle/>
          <a:p>
            <a:fld id="{2A1334E1-6B77-4161-B9D5-325260C527F0}" type="slidenum">
              <a:rPr lang="en-GB" smtClean="0"/>
              <a:pPr/>
              <a:t>90</a:t>
            </a:fld>
            <a:endParaRPr lang="en-GB" dirty="0"/>
          </a:p>
        </p:txBody>
      </p:sp>
    </p:spTree>
    <p:extLst>
      <p:ext uri="{BB962C8B-B14F-4D97-AF65-F5344CB8AC3E}">
        <p14:creationId xmlns:p14="http://schemas.microsoft.com/office/powerpoint/2010/main" val="20132790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E478F-D749-7B32-B857-F64FC67A3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8F8BA-DD85-19EE-1FB2-116F0F2ACF3B}"/>
              </a:ext>
            </a:extLst>
          </p:cNvPr>
          <p:cNvSpPr>
            <a:spLocks noGrp="1"/>
          </p:cNvSpPr>
          <p:nvPr>
            <p:ph type="title"/>
          </p:nvPr>
        </p:nvSpPr>
        <p:spPr/>
        <p:txBody>
          <a:bodyPr/>
          <a:lstStyle/>
          <a:p>
            <a:r>
              <a:rPr lang="en-US" dirty="0"/>
              <a:t>Resolution report</a:t>
            </a:r>
          </a:p>
        </p:txBody>
      </p:sp>
      <p:sp>
        <p:nvSpPr>
          <p:cNvPr id="3" name="Content Placeholder 2">
            <a:extLst>
              <a:ext uri="{FF2B5EF4-FFF2-40B4-BE49-F238E27FC236}">
                <a16:creationId xmlns:a16="http://schemas.microsoft.com/office/drawing/2014/main" id="{F88C4F03-59ED-D229-EA0E-53454C2441C4}"/>
              </a:ext>
            </a:extLst>
          </p:cNvPr>
          <p:cNvSpPr>
            <a:spLocks noGrp="1"/>
          </p:cNvSpPr>
          <p:nvPr>
            <p:ph idx="1"/>
          </p:nvPr>
        </p:nvSpPr>
        <p:spPr>
          <a:xfrm>
            <a:off x="720725" y="1666754"/>
            <a:ext cx="7702550" cy="4459409"/>
          </a:xfrm>
        </p:spPr>
        <p:txBody>
          <a:bodyPr/>
          <a:lstStyle/>
          <a:p>
            <a:pPr marL="0" indent="0" algn="just">
              <a:buNone/>
            </a:pPr>
            <a:r>
              <a:rPr lang="en-GB" sz="2000" u="sng" dirty="0"/>
              <a:t>Recommendations</a:t>
            </a:r>
          </a:p>
          <a:p>
            <a:pPr marL="0" indent="0" algn="just">
              <a:buNone/>
            </a:pPr>
            <a:endParaRPr lang="en-GB" sz="1000" dirty="0"/>
          </a:p>
          <a:p>
            <a:pPr algn="just"/>
            <a:r>
              <a:rPr lang="en-GB" sz="2000" dirty="0"/>
              <a:t>Resolution seeks a cultural shift from all family justice professionals to better meet the needs of victim-survivors of domestic abuse seeking the resolution of finances on divorce </a:t>
            </a:r>
          </a:p>
          <a:p>
            <a:pPr marL="0" indent="0" algn="just">
              <a:buNone/>
            </a:pPr>
            <a:endParaRPr lang="en-GB" sz="1000" dirty="0"/>
          </a:p>
          <a:p>
            <a:pPr algn="just"/>
            <a:r>
              <a:rPr lang="en-GB" sz="2000" dirty="0"/>
              <a:t>Wide ranging recommendations including </a:t>
            </a:r>
          </a:p>
          <a:p>
            <a:pPr lvl="1" algn="just"/>
            <a:r>
              <a:rPr lang="en-GB" sz="1600" dirty="0"/>
              <a:t>amending s25 to introduce a new sub-section requiring consideration of any harm suffered as a result of domestic abuse</a:t>
            </a:r>
          </a:p>
          <a:p>
            <a:pPr lvl="1" algn="just"/>
            <a:r>
              <a:rPr lang="en-GB" sz="1600" dirty="0"/>
              <a:t>amendments to the FPR</a:t>
            </a:r>
          </a:p>
          <a:p>
            <a:pPr lvl="1" algn="just"/>
            <a:r>
              <a:rPr lang="en-GB" sz="1600" dirty="0"/>
              <a:t>moving away from NCDR  where there is ongoing abuse</a:t>
            </a:r>
          </a:p>
          <a:p>
            <a:pPr lvl="1" algn="just"/>
            <a:r>
              <a:rPr lang="en-GB" sz="1600" dirty="0"/>
              <a:t>review of the law and procedure relating to interim financial remedies</a:t>
            </a:r>
          </a:p>
          <a:p>
            <a:pPr lvl="1" algn="just"/>
            <a:r>
              <a:rPr lang="en-GB" sz="1600" dirty="0"/>
              <a:t>improved access to Legal Aid with increased rates of pay</a:t>
            </a:r>
          </a:p>
          <a:p>
            <a:pPr lvl="1" algn="just"/>
            <a:r>
              <a:rPr lang="en-GB" sz="1600" dirty="0"/>
              <a:t>extend enforcement remedies</a:t>
            </a:r>
          </a:p>
          <a:p>
            <a:pPr lvl="1" algn="just"/>
            <a:r>
              <a:rPr lang="en-GB" sz="1600" dirty="0"/>
              <a:t>a consolidated fact finding process if domestic abuse is relevant across various proceedings etc</a:t>
            </a:r>
          </a:p>
          <a:p>
            <a:pPr marL="0" indent="0" algn="just">
              <a:buNone/>
            </a:pPr>
            <a:endParaRPr lang="en-GB" sz="1800" dirty="0"/>
          </a:p>
          <a:p>
            <a:pPr marL="0" indent="0" algn="just">
              <a:buNone/>
            </a:pPr>
            <a:endParaRPr lang="en-GB" sz="1800" dirty="0"/>
          </a:p>
          <a:p>
            <a:pPr algn="just"/>
            <a:endParaRPr lang="en-GB" sz="2000" dirty="0"/>
          </a:p>
          <a:p>
            <a:pPr marL="0" indent="0">
              <a:buNone/>
            </a:pPr>
            <a:endParaRPr lang="en-US" dirty="0"/>
          </a:p>
        </p:txBody>
      </p:sp>
      <p:sp>
        <p:nvSpPr>
          <p:cNvPr id="4" name="Slide Number Placeholder 3">
            <a:extLst>
              <a:ext uri="{FF2B5EF4-FFF2-40B4-BE49-F238E27FC236}">
                <a16:creationId xmlns:a16="http://schemas.microsoft.com/office/drawing/2014/main" id="{E959DAB7-E782-94C2-7658-B70D15BB80A9}"/>
              </a:ext>
            </a:extLst>
          </p:cNvPr>
          <p:cNvSpPr>
            <a:spLocks noGrp="1"/>
          </p:cNvSpPr>
          <p:nvPr>
            <p:ph type="sldNum" sz="quarter" idx="12"/>
          </p:nvPr>
        </p:nvSpPr>
        <p:spPr/>
        <p:txBody>
          <a:bodyPr/>
          <a:lstStyle/>
          <a:p>
            <a:fld id="{2A1334E1-6B77-4161-B9D5-325260C527F0}" type="slidenum">
              <a:rPr lang="en-GB" smtClean="0"/>
              <a:pPr/>
              <a:t>91</a:t>
            </a:fld>
            <a:endParaRPr lang="en-GB" dirty="0"/>
          </a:p>
        </p:txBody>
      </p:sp>
    </p:spTree>
    <p:extLst>
      <p:ext uri="{BB962C8B-B14F-4D97-AF65-F5344CB8AC3E}">
        <p14:creationId xmlns:p14="http://schemas.microsoft.com/office/powerpoint/2010/main" val="21354278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6501-6E76-4C03-D175-C0EF37BD7F1A}"/>
              </a:ext>
            </a:extLst>
          </p:cNvPr>
          <p:cNvSpPr>
            <a:spLocks noGrp="1"/>
          </p:cNvSpPr>
          <p:nvPr>
            <p:ph type="title"/>
          </p:nvPr>
        </p:nvSpPr>
        <p:spPr/>
        <p:txBody>
          <a:bodyPr/>
          <a:lstStyle/>
          <a:p>
            <a:r>
              <a:rPr lang="en-US" dirty="0"/>
              <a:t>Fair Shares report</a:t>
            </a:r>
          </a:p>
        </p:txBody>
      </p:sp>
      <p:sp>
        <p:nvSpPr>
          <p:cNvPr id="3" name="Content Placeholder 2">
            <a:extLst>
              <a:ext uri="{FF2B5EF4-FFF2-40B4-BE49-F238E27FC236}">
                <a16:creationId xmlns:a16="http://schemas.microsoft.com/office/drawing/2014/main" id="{36E58207-857D-00DB-94CC-581CDDEB68E4}"/>
              </a:ext>
            </a:extLst>
          </p:cNvPr>
          <p:cNvSpPr>
            <a:spLocks noGrp="1"/>
          </p:cNvSpPr>
          <p:nvPr>
            <p:ph idx="1"/>
          </p:nvPr>
        </p:nvSpPr>
        <p:spPr/>
        <p:txBody>
          <a:bodyPr/>
          <a:lstStyle/>
          <a:p>
            <a:pPr algn="just"/>
            <a:r>
              <a:rPr lang="en-GB" sz="2000" dirty="0"/>
              <a:t>“Dividing property and finances on divorce: what happens in cases involving domestic abuse?”</a:t>
            </a:r>
          </a:p>
          <a:p>
            <a:pPr marL="0" indent="0" algn="just">
              <a:buNone/>
            </a:pPr>
            <a:endParaRPr lang="en-GB" sz="2000" dirty="0"/>
          </a:p>
          <a:p>
            <a:pPr algn="just"/>
            <a:r>
              <a:rPr lang="en-GB" sz="2000" dirty="0"/>
              <a:t>Published November 2024</a:t>
            </a:r>
          </a:p>
          <a:p>
            <a:pPr marL="0" indent="0" algn="just">
              <a:buNone/>
            </a:pPr>
            <a:endParaRPr lang="en-GB" sz="2000" dirty="0"/>
          </a:p>
          <a:p>
            <a:pPr algn="just"/>
            <a:r>
              <a:rPr lang="en-GB" sz="2000" dirty="0"/>
              <a:t>Extensive data gathering exercise</a:t>
            </a:r>
          </a:p>
          <a:p>
            <a:pPr marL="0" indent="0" algn="just">
              <a:buNone/>
            </a:pPr>
            <a:endParaRPr lang="en-GB" sz="2000" dirty="0"/>
          </a:p>
          <a:p>
            <a:endParaRPr lang="en-US" dirty="0"/>
          </a:p>
        </p:txBody>
      </p:sp>
      <p:sp>
        <p:nvSpPr>
          <p:cNvPr id="4" name="Slide Number Placeholder 3">
            <a:extLst>
              <a:ext uri="{FF2B5EF4-FFF2-40B4-BE49-F238E27FC236}">
                <a16:creationId xmlns:a16="http://schemas.microsoft.com/office/drawing/2014/main" id="{498D53FF-C790-CEF3-EF0D-E3E0724E6287}"/>
              </a:ext>
            </a:extLst>
          </p:cNvPr>
          <p:cNvSpPr>
            <a:spLocks noGrp="1"/>
          </p:cNvSpPr>
          <p:nvPr>
            <p:ph type="sldNum" sz="quarter" idx="12"/>
          </p:nvPr>
        </p:nvSpPr>
        <p:spPr/>
        <p:txBody>
          <a:bodyPr/>
          <a:lstStyle/>
          <a:p>
            <a:fld id="{2A1334E1-6B77-4161-B9D5-325260C527F0}" type="slidenum">
              <a:rPr lang="en-GB" smtClean="0"/>
              <a:pPr/>
              <a:t>92</a:t>
            </a:fld>
            <a:endParaRPr lang="en-GB" dirty="0"/>
          </a:p>
        </p:txBody>
      </p:sp>
    </p:spTree>
    <p:extLst>
      <p:ext uri="{BB962C8B-B14F-4D97-AF65-F5344CB8AC3E}">
        <p14:creationId xmlns:p14="http://schemas.microsoft.com/office/powerpoint/2010/main" val="8541927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11D31-60F1-0407-F999-47BE71F56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C0075-6AA0-CFA0-1729-0FC4EE5FCD44}"/>
              </a:ext>
            </a:extLst>
          </p:cNvPr>
          <p:cNvSpPr>
            <a:spLocks noGrp="1"/>
          </p:cNvSpPr>
          <p:nvPr>
            <p:ph type="title"/>
          </p:nvPr>
        </p:nvSpPr>
        <p:spPr/>
        <p:txBody>
          <a:bodyPr/>
          <a:lstStyle/>
          <a:p>
            <a:r>
              <a:rPr lang="en-US" dirty="0"/>
              <a:t>Fair Shares report</a:t>
            </a:r>
          </a:p>
        </p:txBody>
      </p:sp>
      <p:sp>
        <p:nvSpPr>
          <p:cNvPr id="3" name="Content Placeholder 2">
            <a:extLst>
              <a:ext uri="{FF2B5EF4-FFF2-40B4-BE49-F238E27FC236}">
                <a16:creationId xmlns:a16="http://schemas.microsoft.com/office/drawing/2014/main" id="{37C3F156-D514-9995-A4E1-2C9B47B366FA}"/>
              </a:ext>
            </a:extLst>
          </p:cNvPr>
          <p:cNvSpPr>
            <a:spLocks noGrp="1"/>
          </p:cNvSpPr>
          <p:nvPr>
            <p:ph idx="1"/>
          </p:nvPr>
        </p:nvSpPr>
        <p:spPr/>
        <p:txBody>
          <a:bodyPr/>
          <a:lstStyle/>
          <a:p>
            <a:pPr marL="0" indent="0" algn="just">
              <a:buNone/>
            </a:pPr>
            <a:r>
              <a:rPr lang="en-GB" sz="2000" u="sng" dirty="0"/>
              <a:t>Findings</a:t>
            </a:r>
          </a:p>
          <a:p>
            <a:pPr marL="0" indent="0" algn="just">
              <a:buNone/>
            </a:pPr>
            <a:endParaRPr lang="en-GB" sz="1000" u="sng" dirty="0"/>
          </a:p>
          <a:p>
            <a:pPr algn="just"/>
            <a:r>
              <a:rPr lang="en-GB" sz="2000" dirty="0"/>
              <a:t>Findings demonstrate that domestic abuse survivors are at an overall financial disadvantage during the marriage and can be subject to a range of power and control issues in any financial negotiations</a:t>
            </a:r>
          </a:p>
          <a:p>
            <a:pPr algn="just"/>
            <a:endParaRPr lang="en-GB" sz="1000" dirty="0"/>
          </a:p>
          <a:p>
            <a:pPr algn="just"/>
            <a:r>
              <a:rPr lang="en-GB" sz="2000" dirty="0"/>
              <a:t>Financial arrangements involving domestic abuse survivors were far more likely to have involved court proceedings compared with other divorcees (and less likely to have successfully utilised NCDR)</a:t>
            </a:r>
          </a:p>
          <a:p>
            <a:pPr algn="just"/>
            <a:endParaRPr lang="en-GB" sz="1000" dirty="0"/>
          </a:p>
          <a:p>
            <a:pPr algn="just"/>
            <a:r>
              <a:rPr lang="en-GB" sz="2000" dirty="0"/>
              <a:t>Findings show that female domestic abuse survivors continue to be in more straitened financial circumstances up to five years after divorce compared with other female divorcees</a:t>
            </a:r>
          </a:p>
          <a:p>
            <a:endParaRPr lang="en-GB" sz="2000" dirty="0"/>
          </a:p>
          <a:p>
            <a:pPr marL="0" indent="0">
              <a:buNone/>
            </a:pPr>
            <a:endParaRPr lang="en-GB" sz="1400" dirty="0"/>
          </a:p>
          <a:p>
            <a:endParaRPr lang="en-GB" sz="1400" dirty="0"/>
          </a:p>
          <a:p>
            <a:endParaRPr lang="en-GB" sz="1400" dirty="0"/>
          </a:p>
          <a:p>
            <a:endParaRPr lang="en-US" dirty="0"/>
          </a:p>
        </p:txBody>
      </p:sp>
      <p:sp>
        <p:nvSpPr>
          <p:cNvPr id="4" name="Slide Number Placeholder 3">
            <a:extLst>
              <a:ext uri="{FF2B5EF4-FFF2-40B4-BE49-F238E27FC236}">
                <a16:creationId xmlns:a16="http://schemas.microsoft.com/office/drawing/2014/main" id="{36892714-0DD6-F011-88F8-20A4EA4EAFF6}"/>
              </a:ext>
            </a:extLst>
          </p:cNvPr>
          <p:cNvSpPr>
            <a:spLocks noGrp="1"/>
          </p:cNvSpPr>
          <p:nvPr>
            <p:ph type="sldNum" sz="quarter" idx="12"/>
          </p:nvPr>
        </p:nvSpPr>
        <p:spPr/>
        <p:txBody>
          <a:bodyPr/>
          <a:lstStyle/>
          <a:p>
            <a:fld id="{2A1334E1-6B77-4161-B9D5-325260C527F0}" type="slidenum">
              <a:rPr lang="en-GB" smtClean="0"/>
              <a:pPr/>
              <a:t>93</a:t>
            </a:fld>
            <a:endParaRPr lang="en-GB" dirty="0"/>
          </a:p>
        </p:txBody>
      </p:sp>
    </p:spTree>
    <p:extLst>
      <p:ext uri="{BB962C8B-B14F-4D97-AF65-F5344CB8AC3E}">
        <p14:creationId xmlns:p14="http://schemas.microsoft.com/office/powerpoint/2010/main" val="16478563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1036-FA17-CD05-4DC7-C56C50D5DE16}"/>
              </a:ext>
            </a:extLst>
          </p:cNvPr>
          <p:cNvSpPr>
            <a:spLocks noGrp="1"/>
          </p:cNvSpPr>
          <p:nvPr>
            <p:ph type="title"/>
          </p:nvPr>
        </p:nvSpPr>
        <p:spPr/>
        <p:txBody>
          <a:bodyPr/>
          <a:lstStyle/>
          <a:p>
            <a:r>
              <a:rPr lang="en-US" dirty="0"/>
              <a:t>Fair Shares report</a:t>
            </a:r>
          </a:p>
        </p:txBody>
      </p:sp>
      <p:sp>
        <p:nvSpPr>
          <p:cNvPr id="3" name="Content Placeholder 2">
            <a:extLst>
              <a:ext uri="{FF2B5EF4-FFF2-40B4-BE49-F238E27FC236}">
                <a16:creationId xmlns:a16="http://schemas.microsoft.com/office/drawing/2014/main" id="{22FE8C08-118C-1A11-7D8B-3CA253DBD4AA}"/>
              </a:ext>
            </a:extLst>
          </p:cNvPr>
          <p:cNvSpPr>
            <a:spLocks noGrp="1"/>
          </p:cNvSpPr>
          <p:nvPr>
            <p:ph idx="1"/>
          </p:nvPr>
        </p:nvSpPr>
        <p:spPr/>
        <p:txBody>
          <a:bodyPr/>
          <a:lstStyle/>
          <a:p>
            <a:pPr marL="0" indent="0">
              <a:buNone/>
            </a:pPr>
            <a:r>
              <a:rPr lang="en-GB" sz="2000" u="sng" dirty="0"/>
              <a:t>Issued raised</a:t>
            </a:r>
          </a:p>
          <a:p>
            <a:pPr marL="0" indent="0">
              <a:buNone/>
            </a:pPr>
            <a:endParaRPr lang="en-GB" sz="2000" u="sng" dirty="0"/>
          </a:p>
          <a:p>
            <a:pPr algn="just"/>
            <a:r>
              <a:rPr lang="en-GB" sz="2000" dirty="0"/>
              <a:t>The low levels of Legal Aid awarded to domestic abuse survivors speaks to the need to raise the capital and income thresholds for survivors of domestic abuse</a:t>
            </a:r>
          </a:p>
          <a:p>
            <a:pPr marL="0" indent="0" algn="just">
              <a:buNone/>
            </a:pPr>
            <a:endParaRPr lang="en-GB" sz="2000" dirty="0"/>
          </a:p>
          <a:p>
            <a:pPr algn="just"/>
            <a:r>
              <a:rPr lang="en-GB" sz="2000" dirty="0"/>
              <a:t>Report highlights the potential need for clarification of the current legal position on domestic abuse for those who work within the family justice system</a:t>
            </a:r>
          </a:p>
          <a:p>
            <a:pPr algn="just"/>
            <a:endParaRPr lang="en-GB" sz="2000" dirty="0"/>
          </a:p>
          <a:p>
            <a:pPr marL="0" indent="0">
              <a:buNone/>
            </a:pPr>
            <a:endParaRPr lang="en-GB" sz="1400" dirty="0"/>
          </a:p>
          <a:p>
            <a:pPr marL="0" indent="0">
              <a:buNone/>
            </a:pPr>
            <a:endParaRPr lang="en-GB" sz="1400" dirty="0"/>
          </a:p>
          <a:p>
            <a:pPr marL="0" indent="0">
              <a:buNone/>
            </a:pPr>
            <a:endParaRPr lang="en-GB" sz="1400" dirty="0"/>
          </a:p>
          <a:p>
            <a:pPr algn="just"/>
            <a:endParaRPr lang="en-US" dirty="0"/>
          </a:p>
        </p:txBody>
      </p:sp>
      <p:sp>
        <p:nvSpPr>
          <p:cNvPr id="4" name="Slide Number Placeholder 3">
            <a:extLst>
              <a:ext uri="{FF2B5EF4-FFF2-40B4-BE49-F238E27FC236}">
                <a16:creationId xmlns:a16="http://schemas.microsoft.com/office/drawing/2014/main" id="{AA7B6483-2DF0-CED3-2FF3-433FAD2789D3}"/>
              </a:ext>
            </a:extLst>
          </p:cNvPr>
          <p:cNvSpPr>
            <a:spLocks noGrp="1"/>
          </p:cNvSpPr>
          <p:nvPr>
            <p:ph type="sldNum" sz="quarter" idx="12"/>
          </p:nvPr>
        </p:nvSpPr>
        <p:spPr/>
        <p:txBody>
          <a:bodyPr/>
          <a:lstStyle/>
          <a:p>
            <a:fld id="{2A1334E1-6B77-4161-B9D5-325260C527F0}" type="slidenum">
              <a:rPr lang="en-GB" smtClean="0"/>
              <a:pPr/>
              <a:t>94</a:t>
            </a:fld>
            <a:endParaRPr lang="en-GB" dirty="0"/>
          </a:p>
        </p:txBody>
      </p:sp>
    </p:spTree>
    <p:extLst>
      <p:ext uri="{BB962C8B-B14F-4D97-AF65-F5344CB8AC3E}">
        <p14:creationId xmlns:p14="http://schemas.microsoft.com/office/powerpoint/2010/main" val="30978482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BE50E-9F4C-746D-A0DF-4E8F6051D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E766A-8A5F-9A19-8451-7088EA2EFFF3}"/>
              </a:ext>
            </a:extLst>
          </p:cNvPr>
          <p:cNvSpPr>
            <a:spLocks noGrp="1"/>
          </p:cNvSpPr>
          <p:nvPr>
            <p:ph type="title"/>
          </p:nvPr>
        </p:nvSpPr>
        <p:spPr/>
        <p:txBody>
          <a:bodyPr/>
          <a:lstStyle/>
          <a:p>
            <a:r>
              <a:rPr lang="en-US" dirty="0"/>
              <a:t>Fair Shares report</a:t>
            </a:r>
          </a:p>
        </p:txBody>
      </p:sp>
      <p:sp>
        <p:nvSpPr>
          <p:cNvPr id="3" name="Content Placeholder 2">
            <a:extLst>
              <a:ext uri="{FF2B5EF4-FFF2-40B4-BE49-F238E27FC236}">
                <a16:creationId xmlns:a16="http://schemas.microsoft.com/office/drawing/2014/main" id="{140F3110-A4C4-FDAD-DDEA-5B2144C85F59}"/>
              </a:ext>
            </a:extLst>
          </p:cNvPr>
          <p:cNvSpPr>
            <a:spLocks noGrp="1"/>
          </p:cNvSpPr>
          <p:nvPr>
            <p:ph idx="1"/>
          </p:nvPr>
        </p:nvSpPr>
        <p:spPr/>
        <p:txBody>
          <a:bodyPr/>
          <a:lstStyle/>
          <a:p>
            <a:pPr algn="just"/>
            <a:r>
              <a:rPr lang="en-GB" sz="2000" dirty="0"/>
              <a:t>Statutory clarification that needs generated by domestic abuse can be reflected in a financial award may be particularly helpful for the majority of couples who do not use the courts and for whom clearer messages about the significance of domestic abuse as a relevant factor in arriving at a financial arrangement could be useful</a:t>
            </a:r>
          </a:p>
          <a:p>
            <a:pPr marL="0" indent="0">
              <a:buNone/>
            </a:pPr>
            <a:endParaRPr lang="en-GB" sz="1400" dirty="0"/>
          </a:p>
          <a:p>
            <a:pPr marL="0" indent="0">
              <a:buNone/>
            </a:pPr>
            <a:endParaRPr lang="en-GB" sz="1400" dirty="0"/>
          </a:p>
          <a:p>
            <a:pPr marL="0" indent="0">
              <a:buNone/>
            </a:pPr>
            <a:endParaRPr lang="en-GB" sz="1400" dirty="0"/>
          </a:p>
          <a:p>
            <a:pPr algn="just"/>
            <a:endParaRPr lang="en-US" dirty="0"/>
          </a:p>
        </p:txBody>
      </p:sp>
      <p:sp>
        <p:nvSpPr>
          <p:cNvPr id="4" name="Slide Number Placeholder 3">
            <a:extLst>
              <a:ext uri="{FF2B5EF4-FFF2-40B4-BE49-F238E27FC236}">
                <a16:creationId xmlns:a16="http://schemas.microsoft.com/office/drawing/2014/main" id="{09827776-2E0A-16F6-3519-6FA00E0EBEA0}"/>
              </a:ext>
            </a:extLst>
          </p:cNvPr>
          <p:cNvSpPr>
            <a:spLocks noGrp="1"/>
          </p:cNvSpPr>
          <p:nvPr>
            <p:ph type="sldNum" sz="quarter" idx="12"/>
          </p:nvPr>
        </p:nvSpPr>
        <p:spPr/>
        <p:txBody>
          <a:bodyPr/>
          <a:lstStyle/>
          <a:p>
            <a:fld id="{2A1334E1-6B77-4161-B9D5-325260C527F0}" type="slidenum">
              <a:rPr lang="en-GB" smtClean="0"/>
              <a:pPr/>
              <a:t>95</a:t>
            </a:fld>
            <a:endParaRPr lang="en-GB" dirty="0"/>
          </a:p>
        </p:txBody>
      </p:sp>
    </p:spTree>
    <p:extLst>
      <p:ext uri="{BB962C8B-B14F-4D97-AF65-F5344CB8AC3E}">
        <p14:creationId xmlns:p14="http://schemas.microsoft.com/office/powerpoint/2010/main" val="42258989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3BE52-8F1F-5304-B5E7-B0C725D3A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BC765-D908-1180-EE55-A027CC688EAE}"/>
              </a:ext>
            </a:extLst>
          </p:cNvPr>
          <p:cNvSpPr>
            <a:spLocks noGrp="1"/>
          </p:cNvSpPr>
          <p:nvPr>
            <p:ph type="title"/>
          </p:nvPr>
        </p:nvSpPr>
        <p:spPr/>
        <p:txBody>
          <a:bodyPr/>
          <a:lstStyle/>
          <a:p>
            <a:r>
              <a:rPr lang="en-US" dirty="0"/>
              <a:t>Fair Shares report</a:t>
            </a:r>
          </a:p>
        </p:txBody>
      </p:sp>
      <p:sp>
        <p:nvSpPr>
          <p:cNvPr id="3" name="Content Placeholder 2">
            <a:extLst>
              <a:ext uri="{FF2B5EF4-FFF2-40B4-BE49-F238E27FC236}">
                <a16:creationId xmlns:a16="http://schemas.microsoft.com/office/drawing/2014/main" id="{79679603-32E6-53D1-8404-A4AF9E2AA627}"/>
              </a:ext>
            </a:extLst>
          </p:cNvPr>
          <p:cNvSpPr>
            <a:spLocks noGrp="1"/>
          </p:cNvSpPr>
          <p:nvPr>
            <p:ph idx="1"/>
          </p:nvPr>
        </p:nvSpPr>
        <p:spPr>
          <a:xfrm>
            <a:off x="720725" y="1863524"/>
            <a:ext cx="7702550" cy="4262639"/>
          </a:xfrm>
        </p:spPr>
        <p:txBody>
          <a:bodyPr/>
          <a:lstStyle/>
          <a:p>
            <a:pPr marL="0" indent="0" algn="just">
              <a:buNone/>
            </a:pPr>
            <a:r>
              <a:rPr lang="en-GB" sz="1800" dirty="0"/>
              <a:t>“Whilst it is not the purpose of this report to make any proposals as to the potential way forward, our data does provide a key question for consideration in the context of this debate.</a:t>
            </a:r>
          </a:p>
          <a:p>
            <a:pPr marL="0" indent="0" algn="just">
              <a:buNone/>
            </a:pPr>
            <a:endParaRPr lang="en-GB" sz="1000" dirty="0"/>
          </a:p>
          <a:p>
            <a:pPr marL="0" indent="0" algn="just">
              <a:buNone/>
            </a:pPr>
            <a:r>
              <a:rPr lang="en-GB" sz="1800" dirty="0"/>
              <a:t>In light of the findings outlined here, a question can be raised as to the extent to which the strict position in relation to the lack of express consideration of domestic abuse remains appropriate, given that the overall picture demonstrated in this report is one of relative financial disadvantage for female survivors of domestic abuse during marriage and in the years following divorce compared with other female divorcees. </a:t>
            </a:r>
          </a:p>
          <a:p>
            <a:pPr marL="0" indent="0" algn="just">
              <a:buNone/>
            </a:pPr>
            <a:endParaRPr lang="en-GB" sz="1000" dirty="0"/>
          </a:p>
          <a:p>
            <a:pPr marL="0" indent="0" algn="just">
              <a:buNone/>
            </a:pPr>
            <a:r>
              <a:rPr lang="en-GB" sz="1800" dirty="0"/>
              <a:t>Not only do female domestic abuse survivors exit marriage with a range of financial vulnerabilities, but these financial disadvantages continue into the longer-term. Although, the role of family law is not to remedy poor socio-economic circumstances, it is difficult to ignore the poorer financial positioning of domestic abuse survivors emerging from a marriage.”</a:t>
            </a:r>
          </a:p>
          <a:p>
            <a:pPr marL="0" indent="0">
              <a:buNone/>
            </a:pPr>
            <a:endParaRPr lang="en-GB" sz="1400" dirty="0"/>
          </a:p>
          <a:p>
            <a:pPr marL="0" indent="0">
              <a:buNone/>
            </a:pPr>
            <a:endParaRPr lang="en-GB" sz="1400" dirty="0"/>
          </a:p>
          <a:p>
            <a:pPr algn="just"/>
            <a:endParaRPr lang="en-US" dirty="0"/>
          </a:p>
        </p:txBody>
      </p:sp>
      <p:sp>
        <p:nvSpPr>
          <p:cNvPr id="4" name="Slide Number Placeholder 3">
            <a:extLst>
              <a:ext uri="{FF2B5EF4-FFF2-40B4-BE49-F238E27FC236}">
                <a16:creationId xmlns:a16="http://schemas.microsoft.com/office/drawing/2014/main" id="{C79D3DB8-3608-0E55-5B87-FFF9FA9EDE3A}"/>
              </a:ext>
            </a:extLst>
          </p:cNvPr>
          <p:cNvSpPr>
            <a:spLocks noGrp="1"/>
          </p:cNvSpPr>
          <p:nvPr>
            <p:ph type="sldNum" sz="quarter" idx="12"/>
          </p:nvPr>
        </p:nvSpPr>
        <p:spPr/>
        <p:txBody>
          <a:bodyPr/>
          <a:lstStyle/>
          <a:p>
            <a:fld id="{2A1334E1-6B77-4161-B9D5-325260C527F0}" type="slidenum">
              <a:rPr lang="en-GB" smtClean="0"/>
              <a:pPr/>
              <a:t>96</a:t>
            </a:fld>
            <a:endParaRPr lang="en-GB" dirty="0"/>
          </a:p>
        </p:txBody>
      </p:sp>
    </p:spTree>
    <p:extLst>
      <p:ext uri="{BB962C8B-B14F-4D97-AF65-F5344CB8AC3E}">
        <p14:creationId xmlns:p14="http://schemas.microsoft.com/office/powerpoint/2010/main" val="41543996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6007-34C0-FF56-D236-998155DCA69F}"/>
              </a:ext>
            </a:extLst>
          </p:cNvPr>
          <p:cNvSpPr>
            <a:spLocks noGrp="1"/>
          </p:cNvSpPr>
          <p:nvPr>
            <p:ph type="title"/>
          </p:nvPr>
        </p:nvSpPr>
        <p:spPr/>
        <p:txBody>
          <a:bodyPr/>
          <a:lstStyle/>
          <a:p>
            <a:r>
              <a:rPr lang="en-US" dirty="0"/>
              <a:t>Law Commission scoping report</a:t>
            </a:r>
          </a:p>
        </p:txBody>
      </p:sp>
      <p:sp>
        <p:nvSpPr>
          <p:cNvPr id="3" name="Content Placeholder 2">
            <a:extLst>
              <a:ext uri="{FF2B5EF4-FFF2-40B4-BE49-F238E27FC236}">
                <a16:creationId xmlns:a16="http://schemas.microsoft.com/office/drawing/2014/main" id="{59EE24ED-7398-6837-DCF5-311B3AEEFFF7}"/>
              </a:ext>
            </a:extLst>
          </p:cNvPr>
          <p:cNvSpPr>
            <a:spLocks noGrp="1"/>
          </p:cNvSpPr>
          <p:nvPr>
            <p:ph idx="1"/>
          </p:nvPr>
        </p:nvSpPr>
        <p:spPr/>
        <p:txBody>
          <a:bodyPr/>
          <a:lstStyle/>
          <a:p>
            <a:pPr algn="just"/>
            <a:r>
              <a:rPr lang="en-US" sz="2000" dirty="0"/>
              <a:t>Published December 2024 </a:t>
            </a:r>
          </a:p>
          <a:p>
            <a:pPr marL="0" indent="0" algn="just">
              <a:buNone/>
            </a:pPr>
            <a:endParaRPr lang="en-US" sz="2000" dirty="0"/>
          </a:p>
          <a:p>
            <a:pPr algn="just"/>
            <a:r>
              <a:rPr lang="en-GB" sz="2000" dirty="0"/>
              <a:t>The Law Commission were tasked with considering whether the current law regarding financial remedy is fit for purpose</a:t>
            </a:r>
          </a:p>
          <a:p>
            <a:pPr algn="just"/>
            <a:endParaRPr lang="en-US" sz="2000" dirty="0"/>
          </a:p>
          <a:p>
            <a:pPr algn="just"/>
            <a:r>
              <a:rPr lang="en-GB" sz="2000" dirty="0"/>
              <a:t>The scoping report aimed to identify issues with the current law on financial remedies, assess the need for reform and propose models for potential changes</a:t>
            </a:r>
          </a:p>
          <a:p>
            <a:pPr marL="0" indent="0" algn="just">
              <a:buNone/>
            </a:pPr>
            <a:endParaRPr lang="en-GB" sz="2000" dirty="0"/>
          </a:p>
          <a:p>
            <a:pPr algn="just" fontAlgn="ctr"/>
            <a:r>
              <a:rPr lang="en-GB" sz="2000" dirty="0"/>
              <a:t>The report found that the current law lacks a cohesive framework, leading to uncertainty and potentially unfair outcomes for couples</a:t>
            </a:r>
            <a:br>
              <a:rPr lang="en-GB" sz="2000" dirty="0"/>
            </a:br>
            <a:endParaRPr lang="en-US" sz="2000" dirty="0"/>
          </a:p>
        </p:txBody>
      </p:sp>
      <p:sp>
        <p:nvSpPr>
          <p:cNvPr id="4" name="Slide Number Placeholder 3">
            <a:extLst>
              <a:ext uri="{FF2B5EF4-FFF2-40B4-BE49-F238E27FC236}">
                <a16:creationId xmlns:a16="http://schemas.microsoft.com/office/drawing/2014/main" id="{4006A3CC-C574-5503-2636-A3A6AC7AF0E5}"/>
              </a:ext>
            </a:extLst>
          </p:cNvPr>
          <p:cNvSpPr>
            <a:spLocks noGrp="1"/>
          </p:cNvSpPr>
          <p:nvPr>
            <p:ph type="sldNum" sz="quarter" idx="12"/>
          </p:nvPr>
        </p:nvSpPr>
        <p:spPr/>
        <p:txBody>
          <a:bodyPr/>
          <a:lstStyle/>
          <a:p>
            <a:fld id="{2A1334E1-6B77-4161-B9D5-325260C527F0}" type="slidenum">
              <a:rPr lang="en-GB" smtClean="0"/>
              <a:pPr/>
              <a:t>97</a:t>
            </a:fld>
            <a:endParaRPr lang="en-GB" dirty="0"/>
          </a:p>
        </p:txBody>
      </p:sp>
    </p:spTree>
    <p:extLst>
      <p:ext uri="{BB962C8B-B14F-4D97-AF65-F5344CB8AC3E}">
        <p14:creationId xmlns:p14="http://schemas.microsoft.com/office/powerpoint/2010/main" val="12048467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5D027-F2FA-4963-42D4-8F39625B68B4}"/>
              </a:ext>
            </a:extLst>
          </p:cNvPr>
          <p:cNvSpPr>
            <a:spLocks noGrp="1"/>
          </p:cNvSpPr>
          <p:nvPr>
            <p:ph type="title"/>
          </p:nvPr>
        </p:nvSpPr>
        <p:spPr/>
        <p:txBody>
          <a:bodyPr/>
          <a:lstStyle/>
          <a:p>
            <a:r>
              <a:rPr lang="en-US" dirty="0"/>
              <a:t>Law Commission scoping report</a:t>
            </a:r>
          </a:p>
        </p:txBody>
      </p:sp>
      <p:sp>
        <p:nvSpPr>
          <p:cNvPr id="3" name="Content Placeholder 2">
            <a:extLst>
              <a:ext uri="{FF2B5EF4-FFF2-40B4-BE49-F238E27FC236}">
                <a16:creationId xmlns:a16="http://schemas.microsoft.com/office/drawing/2014/main" id="{8EF3FC68-38F3-F3BD-15EE-155A08465A14}"/>
              </a:ext>
            </a:extLst>
          </p:cNvPr>
          <p:cNvSpPr>
            <a:spLocks noGrp="1"/>
          </p:cNvSpPr>
          <p:nvPr>
            <p:ph idx="1"/>
          </p:nvPr>
        </p:nvSpPr>
        <p:spPr/>
        <p:txBody>
          <a:bodyPr/>
          <a:lstStyle/>
          <a:p>
            <a:pPr marL="0" indent="0" algn="just">
              <a:buNone/>
            </a:pPr>
            <a:r>
              <a:rPr lang="en-GB" sz="1800" u="sng" dirty="0"/>
              <a:t>Problems identified </a:t>
            </a:r>
          </a:p>
          <a:p>
            <a:pPr marL="0" indent="0" algn="just">
              <a:buNone/>
            </a:pPr>
            <a:endParaRPr lang="en-GB" sz="1800" i="1" dirty="0"/>
          </a:p>
          <a:p>
            <a:pPr marL="0" indent="0" algn="just">
              <a:buNone/>
            </a:pPr>
            <a:r>
              <a:rPr lang="en-GB" sz="1800" i="1" dirty="0"/>
              <a:t>“The MCA 1973 does not reflect the significant developments to financial remedies law arising out of judicial decisions. Combined with the wide-ranging discretion contained in the current law, this means that it is not possible for an individual going through divorce to understand, by reading the statute, how their case will be decided. The law lacks certainty, and accessibility to an extent that it could be argued to be inconsistent with the rule of law”</a:t>
            </a:r>
          </a:p>
          <a:p>
            <a:pPr marL="0" indent="0" algn="just">
              <a:buNone/>
            </a:pPr>
            <a:endParaRPr lang="en-GB" sz="1800" i="1" u="sng" dirty="0"/>
          </a:p>
          <a:p>
            <a:pPr marL="0" indent="0" algn="just">
              <a:buNone/>
            </a:pPr>
            <a:r>
              <a:rPr lang="en-GB" sz="1800" dirty="0"/>
              <a:t>The current law </a:t>
            </a:r>
            <a:r>
              <a:rPr lang="en-GB" sz="1800" i="1" dirty="0"/>
              <a:t>“does not… provide a cohesive framework in which parties to a divorce or dissolution can expect fair and sufficiently certain outcomes”</a:t>
            </a:r>
          </a:p>
          <a:p>
            <a:pPr marL="0" indent="0" algn="just">
              <a:buNone/>
            </a:pPr>
            <a:endParaRPr lang="en-GB" sz="1800" i="1" u="sng" dirty="0"/>
          </a:p>
          <a:p>
            <a:pPr marL="0" indent="0" algn="just">
              <a:buNone/>
            </a:pPr>
            <a:r>
              <a:rPr lang="en-GB" sz="1800" dirty="0"/>
              <a:t>The law confers on the court a broad discretion. The resulting uncertainty operates to promote dispute rather than settlement</a:t>
            </a:r>
            <a:endParaRPr lang="en-GB" sz="1800" u="sng" dirty="0"/>
          </a:p>
          <a:p>
            <a:pPr marL="0" indent="0" algn="just">
              <a:buNone/>
            </a:pPr>
            <a:endParaRPr lang="en-GB" sz="1800" u="sng" dirty="0"/>
          </a:p>
          <a:p>
            <a:endParaRPr lang="en-US" dirty="0"/>
          </a:p>
        </p:txBody>
      </p:sp>
      <p:sp>
        <p:nvSpPr>
          <p:cNvPr id="4" name="Slide Number Placeholder 3">
            <a:extLst>
              <a:ext uri="{FF2B5EF4-FFF2-40B4-BE49-F238E27FC236}">
                <a16:creationId xmlns:a16="http://schemas.microsoft.com/office/drawing/2014/main" id="{A72E4604-135B-3539-DC26-8DBCF65BF91A}"/>
              </a:ext>
            </a:extLst>
          </p:cNvPr>
          <p:cNvSpPr>
            <a:spLocks noGrp="1"/>
          </p:cNvSpPr>
          <p:nvPr>
            <p:ph type="sldNum" sz="quarter" idx="12"/>
          </p:nvPr>
        </p:nvSpPr>
        <p:spPr/>
        <p:txBody>
          <a:bodyPr/>
          <a:lstStyle/>
          <a:p>
            <a:fld id="{2A1334E1-6B77-4161-B9D5-325260C527F0}" type="slidenum">
              <a:rPr lang="en-GB" smtClean="0"/>
              <a:pPr/>
              <a:t>98</a:t>
            </a:fld>
            <a:endParaRPr lang="en-GB" dirty="0"/>
          </a:p>
        </p:txBody>
      </p:sp>
    </p:spTree>
    <p:extLst>
      <p:ext uri="{BB962C8B-B14F-4D97-AF65-F5344CB8AC3E}">
        <p14:creationId xmlns:p14="http://schemas.microsoft.com/office/powerpoint/2010/main" val="38496855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9ABD-B051-95B9-A106-0E09D038EBE2}"/>
              </a:ext>
            </a:extLst>
          </p:cNvPr>
          <p:cNvSpPr>
            <a:spLocks noGrp="1"/>
          </p:cNvSpPr>
          <p:nvPr>
            <p:ph type="title"/>
          </p:nvPr>
        </p:nvSpPr>
        <p:spPr/>
        <p:txBody>
          <a:bodyPr/>
          <a:lstStyle/>
          <a:p>
            <a:r>
              <a:rPr lang="en-US" dirty="0"/>
              <a:t>Law Commission scoping report</a:t>
            </a:r>
          </a:p>
        </p:txBody>
      </p:sp>
      <p:sp>
        <p:nvSpPr>
          <p:cNvPr id="3" name="Content Placeholder 2">
            <a:extLst>
              <a:ext uri="{FF2B5EF4-FFF2-40B4-BE49-F238E27FC236}">
                <a16:creationId xmlns:a16="http://schemas.microsoft.com/office/drawing/2014/main" id="{5FF5B2ED-E96F-45EB-E499-362AE7FD136C}"/>
              </a:ext>
            </a:extLst>
          </p:cNvPr>
          <p:cNvSpPr>
            <a:spLocks noGrp="1"/>
          </p:cNvSpPr>
          <p:nvPr>
            <p:ph idx="1"/>
          </p:nvPr>
        </p:nvSpPr>
        <p:spPr>
          <a:xfrm>
            <a:off x="720725" y="1851949"/>
            <a:ext cx="7702550" cy="4274213"/>
          </a:xfrm>
        </p:spPr>
        <p:txBody>
          <a:bodyPr/>
          <a:lstStyle/>
          <a:p>
            <a:pPr marL="0" indent="0">
              <a:buNone/>
            </a:pPr>
            <a:r>
              <a:rPr lang="en-GB" sz="1800" dirty="0"/>
              <a:t>Considers potential reforms to the following specific areas:</a:t>
            </a:r>
          </a:p>
          <a:p>
            <a:pPr marL="0" indent="0">
              <a:buNone/>
            </a:pPr>
            <a:endParaRPr lang="en-GB" sz="1400" dirty="0"/>
          </a:p>
          <a:p>
            <a:r>
              <a:rPr lang="en-GB" sz="1800" dirty="0"/>
              <a:t>The introduction of binding nuptial agreements </a:t>
            </a:r>
          </a:p>
          <a:p>
            <a:pPr marL="0" indent="0">
              <a:buNone/>
            </a:pPr>
            <a:endParaRPr lang="en-GB" sz="1400" dirty="0"/>
          </a:p>
          <a:p>
            <a:r>
              <a:rPr lang="en-GB" sz="1800" dirty="0"/>
              <a:t>What consideration courts should give to the serious misconduct of separating parties, including domestic abuse, when making financial remedy orders</a:t>
            </a:r>
          </a:p>
          <a:p>
            <a:pPr marL="0" indent="0">
              <a:buNone/>
            </a:pPr>
            <a:endParaRPr lang="en-GB" sz="1400" dirty="0"/>
          </a:p>
          <a:p>
            <a:r>
              <a:rPr lang="en-GB" sz="1800" dirty="0"/>
              <a:t>Whether there should be wider powers given to the courts to make orders for children aged eighteen and over</a:t>
            </a:r>
          </a:p>
          <a:p>
            <a:pPr marL="0" indent="0">
              <a:buNone/>
            </a:pPr>
            <a:endParaRPr lang="en-GB" sz="1400" dirty="0"/>
          </a:p>
          <a:p>
            <a:r>
              <a:rPr lang="en-GB" sz="1800" dirty="0"/>
              <a:t>Whether there should be a time limit on how long a person can be required to pay maintenance for an ex-spouse </a:t>
            </a:r>
          </a:p>
          <a:p>
            <a:pPr marL="0" indent="0">
              <a:buNone/>
            </a:pPr>
            <a:endParaRPr lang="en-GB" sz="1400" dirty="0"/>
          </a:p>
          <a:p>
            <a:r>
              <a:rPr lang="en-GB" sz="1800" dirty="0"/>
              <a:t>Whether sufficient account is taken of pensions when dividing the divorcing parties’ assets.</a:t>
            </a:r>
          </a:p>
          <a:p>
            <a:endParaRPr lang="en-US" dirty="0"/>
          </a:p>
        </p:txBody>
      </p:sp>
      <p:sp>
        <p:nvSpPr>
          <p:cNvPr id="4" name="Slide Number Placeholder 3">
            <a:extLst>
              <a:ext uri="{FF2B5EF4-FFF2-40B4-BE49-F238E27FC236}">
                <a16:creationId xmlns:a16="http://schemas.microsoft.com/office/drawing/2014/main" id="{548AB97B-81A6-2F1E-CC2B-FD49A5AB4BC7}"/>
              </a:ext>
            </a:extLst>
          </p:cNvPr>
          <p:cNvSpPr>
            <a:spLocks noGrp="1"/>
          </p:cNvSpPr>
          <p:nvPr>
            <p:ph type="sldNum" sz="quarter" idx="12"/>
          </p:nvPr>
        </p:nvSpPr>
        <p:spPr/>
        <p:txBody>
          <a:bodyPr/>
          <a:lstStyle/>
          <a:p>
            <a:fld id="{2A1334E1-6B77-4161-B9D5-325260C527F0}" type="slidenum">
              <a:rPr lang="en-GB" smtClean="0"/>
              <a:pPr/>
              <a:t>99</a:t>
            </a:fld>
            <a:endParaRPr lang="en-GB" dirty="0"/>
          </a:p>
        </p:txBody>
      </p:sp>
    </p:spTree>
    <p:extLst>
      <p:ext uri="{BB962C8B-B14F-4D97-AF65-F5344CB8AC3E}">
        <p14:creationId xmlns:p14="http://schemas.microsoft.com/office/powerpoint/2010/main" val="2153560338"/>
      </p:ext>
    </p:extLst>
  </p:cSld>
  <p:clrMapOvr>
    <a:masterClrMapping/>
  </p:clrMapOvr>
</p:sld>
</file>

<file path=ppt/theme/theme1.xml><?xml version="1.0" encoding="utf-8"?>
<a:theme xmlns:a="http://schemas.openxmlformats.org/drawingml/2006/main" name="fenners">
  <a:themeElements>
    <a:clrScheme name="Custom 9">
      <a:dk1>
        <a:sysClr val="windowText" lastClr="000000"/>
      </a:dk1>
      <a:lt1>
        <a:sysClr val="window" lastClr="FFFFFF"/>
      </a:lt1>
      <a:dk2>
        <a:srgbClr val="303030"/>
      </a:dk2>
      <a:lt2>
        <a:srgbClr val="DEDEE0"/>
      </a:lt2>
      <a:accent1>
        <a:srgbClr val="03202F"/>
      </a:accent1>
      <a:accent2>
        <a:srgbClr val="8DB9E6"/>
      </a:accent2>
      <a:accent3>
        <a:srgbClr val="5F6971"/>
      </a:accent3>
      <a:accent4>
        <a:srgbClr val="808DA9"/>
      </a:accent4>
      <a:accent5>
        <a:srgbClr val="A90083"/>
      </a:accent5>
      <a:accent6>
        <a:srgbClr val="F32938"/>
      </a:accent6>
      <a:hlink>
        <a:srgbClr val="EF8200"/>
      </a:hlink>
      <a:folHlink>
        <a:srgbClr val="911C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3401</TotalTime>
  <Words>9778</Words>
  <Application>Microsoft Macintosh PowerPoint</Application>
  <PresentationFormat>On-screen Show (4:3)</PresentationFormat>
  <Paragraphs>1329</Paragraphs>
  <Slides>127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127</vt:i4>
      </vt:variant>
    </vt:vector>
  </HeadingPairs>
  <TitlesOfParts>
    <vt:vector size="134" baseType="lpstr">
      <vt:lpstr>Arial</vt:lpstr>
      <vt:lpstr>Calibri</vt:lpstr>
      <vt:lpstr>Helvetica</vt:lpstr>
      <vt:lpstr>Merriweather Sans</vt:lpstr>
      <vt:lpstr>Merriweather Sans Bold</vt:lpstr>
      <vt:lpstr>Merriweather Sans Light</vt:lpstr>
      <vt:lpstr>fenners</vt:lpstr>
      <vt:lpstr>PowerPoint Presentation</vt:lpstr>
      <vt:lpstr>HK v SS [2025] EWFC 5 (B)</vt:lpstr>
      <vt:lpstr>Facts </vt:lpstr>
      <vt:lpstr>Facts </vt:lpstr>
      <vt:lpstr>Issues </vt:lpstr>
      <vt:lpstr>The Law  </vt:lpstr>
      <vt:lpstr>Decision</vt:lpstr>
      <vt:lpstr>Decision</vt:lpstr>
      <vt:lpstr>Decision</vt:lpstr>
      <vt:lpstr>Decision</vt:lpstr>
      <vt:lpstr>Summary </vt:lpstr>
      <vt:lpstr>X v Y [2025] EWHC 727 (Fam)</vt:lpstr>
      <vt:lpstr>Facts  </vt:lpstr>
      <vt:lpstr>Facts  </vt:lpstr>
      <vt:lpstr>The Law   </vt:lpstr>
      <vt:lpstr>The Law   </vt:lpstr>
      <vt:lpstr>The Law   </vt:lpstr>
      <vt:lpstr>Decision and Reasoning </vt:lpstr>
      <vt:lpstr>Summary </vt:lpstr>
      <vt:lpstr>DSD v MJW (Costs of MPS) [2025] EWFC 119 </vt:lpstr>
      <vt:lpstr>Preamble  </vt:lpstr>
      <vt:lpstr>Preamble  </vt:lpstr>
      <vt:lpstr>Preamble  </vt:lpstr>
      <vt:lpstr>Background </vt:lpstr>
      <vt:lpstr>Background </vt:lpstr>
      <vt:lpstr>Costs  </vt:lpstr>
      <vt:lpstr>Discussion and Judgment </vt:lpstr>
      <vt:lpstr>Discussion and Judgment </vt:lpstr>
      <vt:lpstr>Discussion and Judgment </vt:lpstr>
      <vt:lpstr>Discussion and Judgment </vt:lpstr>
      <vt:lpstr>Discussion and Judgment </vt:lpstr>
      <vt:lpstr>Summary </vt:lpstr>
      <vt:lpstr>Vince  v Vince (Re Transparency) [2024] EWFC 406</vt:lpstr>
      <vt:lpstr>Facts  </vt:lpstr>
      <vt:lpstr>The Law   </vt:lpstr>
      <vt:lpstr>The Law   </vt:lpstr>
      <vt:lpstr>The Law   </vt:lpstr>
      <vt:lpstr>The Law   </vt:lpstr>
      <vt:lpstr>The Law   </vt:lpstr>
      <vt:lpstr>Discussion and reasons </vt:lpstr>
      <vt:lpstr>Discussion and reasons </vt:lpstr>
      <vt:lpstr>Summary </vt:lpstr>
      <vt:lpstr>ST v AR [2025] EWFC 4</vt:lpstr>
      <vt:lpstr>Facts  </vt:lpstr>
      <vt:lpstr>Assets   </vt:lpstr>
      <vt:lpstr>Party's positions    </vt:lpstr>
      <vt:lpstr>Discussion and decision</vt:lpstr>
      <vt:lpstr>Discussion and decision</vt:lpstr>
      <vt:lpstr>Discussion and decision</vt:lpstr>
      <vt:lpstr>Discussion and decision</vt:lpstr>
      <vt:lpstr>V v V [2024] EWFC 380 (B)</vt:lpstr>
      <vt:lpstr>Background</vt:lpstr>
      <vt:lpstr>Background</vt:lpstr>
      <vt:lpstr>Discussion</vt:lpstr>
      <vt:lpstr>Decision</vt:lpstr>
      <vt:lpstr>Lessons</vt:lpstr>
      <vt:lpstr>AH v BH [2024] EWFC 125</vt:lpstr>
      <vt:lpstr>Background</vt:lpstr>
      <vt:lpstr>Background</vt:lpstr>
      <vt:lpstr>Background</vt:lpstr>
      <vt:lpstr>Background</vt:lpstr>
      <vt:lpstr>Discussion</vt:lpstr>
      <vt:lpstr>Discussion</vt:lpstr>
      <vt:lpstr>Discussion</vt:lpstr>
      <vt:lpstr>Discussion</vt:lpstr>
      <vt:lpstr>Discussion</vt:lpstr>
      <vt:lpstr>Discussion</vt:lpstr>
      <vt:lpstr>Discussion</vt:lpstr>
      <vt:lpstr>Discussion</vt:lpstr>
      <vt:lpstr>Decision</vt:lpstr>
      <vt:lpstr>Decision</vt:lpstr>
      <vt:lpstr>Lessons</vt:lpstr>
      <vt:lpstr>N v J [2024] EWFC 184</vt:lpstr>
      <vt:lpstr>Background</vt:lpstr>
      <vt:lpstr>Discussion</vt:lpstr>
      <vt:lpstr>Discussion</vt:lpstr>
      <vt:lpstr>Discussion</vt:lpstr>
      <vt:lpstr>Discussion</vt:lpstr>
      <vt:lpstr>Discussion</vt:lpstr>
      <vt:lpstr>Discussion</vt:lpstr>
      <vt:lpstr>Discussion</vt:lpstr>
      <vt:lpstr>Discussion</vt:lpstr>
      <vt:lpstr>Discussion</vt:lpstr>
      <vt:lpstr>Decision</vt:lpstr>
      <vt:lpstr>Lessons</vt:lpstr>
      <vt:lpstr>Lessons</vt:lpstr>
      <vt:lpstr>Domestic abuse as conduct: subsequent developments</vt:lpstr>
      <vt:lpstr>Resolution report</vt:lpstr>
      <vt:lpstr>Resolution report</vt:lpstr>
      <vt:lpstr>Resolution report</vt:lpstr>
      <vt:lpstr>Resolution report</vt:lpstr>
      <vt:lpstr>Fair Shares report</vt:lpstr>
      <vt:lpstr>Fair Shares report</vt:lpstr>
      <vt:lpstr>Fair Shares report</vt:lpstr>
      <vt:lpstr>Fair Shares report</vt:lpstr>
      <vt:lpstr>Fair Shares report</vt:lpstr>
      <vt:lpstr>Law Commission scoping report</vt:lpstr>
      <vt:lpstr>Law Commission scoping report</vt:lpstr>
      <vt:lpstr>Law Commission scoping report</vt:lpstr>
      <vt:lpstr>Law Commission scoping report</vt:lpstr>
      <vt:lpstr>FI v DO [2024] EWFC 384 (B)</vt:lpstr>
      <vt:lpstr>Background</vt:lpstr>
      <vt:lpstr>Background</vt:lpstr>
      <vt:lpstr>Discussion</vt:lpstr>
      <vt:lpstr>Discussion</vt:lpstr>
      <vt:lpstr>Decision</vt:lpstr>
      <vt:lpstr>Lessons</vt:lpstr>
      <vt:lpstr>THE BEST OF THE REST</vt:lpstr>
      <vt:lpstr>XY v XX [2024] EWFC 387 (B)</vt:lpstr>
      <vt:lpstr>XY v XX [2024] EWFC 387 (B) continued…</vt:lpstr>
      <vt:lpstr>Go v YA [2024] EWFC 411</vt:lpstr>
      <vt:lpstr>Go v YA [2024] EWFC 411</vt:lpstr>
      <vt:lpstr>ON v ON [2024] EWFC 379</vt:lpstr>
      <vt:lpstr>ON v ON [2024] EWFC 379</vt:lpstr>
      <vt:lpstr>RN v TT [2024] EWFC 264 (B)</vt:lpstr>
      <vt:lpstr>RN v TT [2024] EWFC 264 (B)</vt:lpstr>
      <vt:lpstr>RN v TT [2024] EWFC 264 (B) continued…</vt:lpstr>
      <vt:lpstr>HJB v WPB [2024] EWFC 187</vt:lpstr>
      <vt:lpstr>HJB v WPB [2024] EWFC 187</vt:lpstr>
      <vt:lpstr>GH v GH [2024] EWHC 2547 (Fam)</vt:lpstr>
      <vt:lpstr>GH v GH [2024] EWHC 2547 (Fam)</vt:lpstr>
      <vt:lpstr>Standish v Standish</vt:lpstr>
      <vt:lpstr>Standish v Standish</vt:lpstr>
      <vt:lpstr>Duxbury Working Party Final Report</vt:lpstr>
      <vt:lpstr>Duxbury Working Party Final Report</vt:lpstr>
      <vt:lpstr>Duxbury Working Party Final Report</vt:lpstr>
      <vt:lpstr>Duxbury Working Party Final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Araba Taylor</dc:creator>
  <cp:lastModifiedBy>Laura McGinty</cp:lastModifiedBy>
  <cp:revision>37</cp:revision>
  <dcterms:created xsi:type="dcterms:W3CDTF">2020-05-12T16:33:35Z</dcterms:created>
  <dcterms:modified xsi:type="dcterms:W3CDTF">2025-06-26T00:15:32Z</dcterms:modified>
</cp:coreProperties>
</file>