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7" r:id="rId2"/>
    <p:sldId id="311" r:id="rId3"/>
    <p:sldId id="310" r:id="rId4"/>
    <p:sldId id="309" r:id="rId5"/>
    <p:sldId id="312" r:id="rId6"/>
    <p:sldId id="313" r:id="rId7"/>
    <p:sldId id="314" r:id="rId8"/>
    <p:sldId id="315" r:id="rId9"/>
    <p:sldId id="316" r:id="rId10"/>
    <p:sldId id="317" r:id="rId11"/>
    <p:sldId id="318" r:id="rId12"/>
    <p:sldId id="319" r:id="rId13"/>
    <p:sldId id="320" r:id="rId14"/>
    <p:sldId id="321" r:id="rId15"/>
    <p:sldId id="322" r:id="rId16"/>
    <p:sldId id="323" r:id="rId17"/>
    <p:sldId id="324" r:id="rId18"/>
    <p:sldId id="325" r:id="rId19"/>
    <p:sldId id="326" r:id="rId20"/>
    <p:sldId id="327" r:id="rId21"/>
    <p:sldId id="333" r:id="rId22"/>
    <p:sldId id="328" r:id="rId23"/>
    <p:sldId id="329" r:id="rId24"/>
    <p:sldId id="330" r:id="rId25"/>
    <p:sldId id="331" r:id="rId26"/>
    <p:sldId id="332" r:id="rId27"/>
    <p:sldId id="334" r:id="rId28"/>
    <p:sldId id="335" r:id="rId29"/>
    <p:sldId id="336" r:id="rId30"/>
    <p:sldId id="341" r:id="rId31"/>
    <p:sldId id="337" r:id="rId32"/>
    <p:sldId id="338" r:id="rId33"/>
    <p:sldId id="339" r:id="rId34"/>
    <p:sldId id="340" r:id="rId35"/>
    <p:sldId id="342" r:id="rId36"/>
    <p:sldId id="343" r:id="rId37"/>
    <p:sldId id="344" r:id="rId38"/>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292D"/>
    <a:srgbClr val="6C1D45"/>
    <a:srgbClr val="BD9B6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3E4FEB1-1B63-1DA3-50C7-C0070CD23EA9}" v="27" dt="2025-06-25T10:13:00.028"/>
    <p1510:client id="{67202A49-33DB-DE05-BBC5-ECF485F6FEB7}" v="65" dt="2025-06-25T09:55:25.734"/>
    <p1510:client id="{9FFD4185-3CDB-4850-BB30-78A92844FF5A}" v="3579" dt="2025-06-25T14:41:18.3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54"/>
  </p:normalViewPr>
  <p:slideViewPr>
    <p:cSldViewPr snapToGrid="0">
      <p:cViewPr varScale="1">
        <p:scale>
          <a:sx n="108" d="100"/>
          <a:sy n="108" d="100"/>
        </p:scale>
        <p:origin x="736"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GB"/>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948E8DB9-D7C0-45C6-B0FD-E59ECE31DFC9}" type="datetimeFigureOut">
              <a:rPr lang="en-GB" smtClean="0"/>
              <a:t>25/06/2025</a:t>
            </a:fld>
            <a:endParaRPr lang="en-GB"/>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GB"/>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GB"/>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C065522F-514E-4F36-A2A3-7371BBC8B19A}" type="slidenum">
              <a:rPr lang="en-GB" smtClean="0"/>
              <a:t>‹#›</a:t>
            </a:fld>
            <a:endParaRPr lang="en-GB"/>
          </a:p>
        </p:txBody>
      </p:sp>
    </p:spTree>
    <p:extLst>
      <p:ext uri="{BB962C8B-B14F-4D97-AF65-F5344CB8AC3E}">
        <p14:creationId xmlns:p14="http://schemas.microsoft.com/office/powerpoint/2010/main" val="3424699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065522F-514E-4F36-A2A3-7371BBC8B19A}" type="slidenum">
              <a:rPr lang="en-GB" smtClean="0"/>
              <a:t>1</a:t>
            </a:fld>
            <a:endParaRPr lang="en-GB"/>
          </a:p>
        </p:txBody>
      </p:sp>
    </p:spTree>
    <p:extLst>
      <p:ext uri="{BB962C8B-B14F-4D97-AF65-F5344CB8AC3E}">
        <p14:creationId xmlns:p14="http://schemas.microsoft.com/office/powerpoint/2010/main" val="15814107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FDAE82-9289-ED73-014B-32B0F4A5527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E2AAAC0-4181-B116-28B1-A5B66C594F4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B45B09C-3456-4210-ABEA-4977AC664D15}"/>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44B8AFD1-A005-0613-EC43-E759C4C519A2}"/>
              </a:ext>
            </a:extLst>
          </p:cNvPr>
          <p:cNvSpPr>
            <a:spLocks noGrp="1"/>
          </p:cNvSpPr>
          <p:nvPr>
            <p:ph type="sldNum" sz="quarter" idx="5"/>
          </p:nvPr>
        </p:nvSpPr>
        <p:spPr/>
        <p:txBody>
          <a:bodyPr/>
          <a:lstStyle/>
          <a:p>
            <a:fld id="{C065522F-514E-4F36-A2A3-7371BBC8B19A}" type="slidenum">
              <a:rPr lang="en-GB" smtClean="0"/>
              <a:t>10</a:t>
            </a:fld>
            <a:endParaRPr lang="en-GB"/>
          </a:p>
        </p:txBody>
      </p:sp>
    </p:spTree>
    <p:extLst>
      <p:ext uri="{BB962C8B-B14F-4D97-AF65-F5344CB8AC3E}">
        <p14:creationId xmlns:p14="http://schemas.microsoft.com/office/powerpoint/2010/main" val="38833520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69F754-9862-29E6-059F-F2C129DA76E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D18787D-39D8-A80C-25E2-DBD1EE1E7E7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E4D003A-DDF4-64BF-B3BD-48B8238CA872}"/>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E3DE7584-12FA-D0A4-B43C-E287883EB0BB}"/>
              </a:ext>
            </a:extLst>
          </p:cNvPr>
          <p:cNvSpPr>
            <a:spLocks noGrp="1"/>
          </p:cNvSpPr>
          <p:nvPr>
            <p:ph type="sldNum" sz="quarter" idx="5"/>
          </p:nvPr>
        </p:nvSpPr>
        <p:spPr/>
        <p:txBody>
          <a:bodyPr/>
          <a:lstStyle/>
          <a:p>
            <a:fld id="{C065522F-514E-4F36-A2A3-7371BBC8B19A}" type="slidenum">
              <a:rPr lang="en-GB" smtClean="0"/>
              <a:t>11</a:t>
            </a:fld>
            <a:endParaRPr lang="en-GB"/>
          </a:p>
        </p:txBody>
      </p:sp>
    </p:spTree>
    <p:extLst>
      <p:ext uri="{BB962C8B-B14F-4D97-AF65-F5344CB8AC3E}">
        <p14:creationId xmlns:p14="http://schemas.microsoft.com/office/powerpoint/2010/main" val="23239419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F95B2E-477C-49D2-1312-77ADF55D599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D500A17-DA38-5DFA-5DDF-B4D07AB061B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53E2024-D796-640C-F619-1B1F4B18CB96}"/>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AF26D6BA-F874-6001-1965-853B87DBBF05}"/>
              </a:ext>
            </a:extLst>
          </p:cNvPr>
          <p:cNvSpPr>
            <a:spLocks noGrp="1"/>
          </p:cNvSpPr>
          <p:nvPr>
            <p:ph type="sldNum" sz="quarter" idx="5"/>
          </p:nvPr>
        </p:nvSpPr>
        <p:spPr/>
        <p:txBody>
          <a:bodyPr/>
          <a:lstStyle/>
          <a:p>
            <a:fld id="{C065522F-514E-4F36-A2A3-7371BBC8B19A}" type="slidenum">
              <a:rPr lang="en-GB" smtClean="0"/>
              <a:t>12</a:t>
            </a:fld>
            <a:endParaRPr lang="en-GB"/>
          </a:p>
        </p:txBody>
      </p:sp>
    </p:spTree>
    <p:extLst>
      <p:ext uri="{BB962C8B-B14F-4D97-AF65-F5344CB8AC3E}">
        <p14:creationId xmlns:p14="http://schemas.microsoft.com/office/powerpoint/2010/main" val="15029478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BFD9AD-6682-D968-7A9F-0EA8A2DE432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9AE3E72-E251-50AF-64A8-3567F1E8281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EA4B542-1806-0F06-BCC8-FF4ADA1585D7}"/>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4573412B-0E02-C97E-A670-7991F3661DB0}"/>
              </a:ext>
            </a:extLst>
          </p:cNvPr>
          <p:cNvSpPr>
            <a:spLocks noGrp="1"/>
          </p:cNvSpPr>
          <p:nvPr>
            <p:ph type="sldNum" sz="quarter" idx="5"/>
          </p:nvPr>
        </p:nvSpPr>
        <p:spPr/>
        <p:txBody>
          <a:bodyPr/>
          <a:lstStyle/>
          <a:p>
            <a:fld id="{C065522F-514E-4F36-A2A3-7371BBC8B19A}" type="slidenum">
              <a:rPr lang="en-GB" smtClean="0"/>
              <a:t>13</a:t>
            </a:fld>
            <a:endParaRPr lang="en-GB"/>
          </a:p>
        </p:txBody>
      </p:sp>
    </p:spTree>
    <p:extLst>
      <p:ext uri="{BB962C8B-B14F-4D97-AF65-F5344CB8AC3E}">
        <p14:creationId xmlns:p14="http://schemas.microsoft.com/office/powerpoint/2010/main" val="32247935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F1C3DC-02BC-73FA-6DF7-606D0B9FE5D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C1D5EC9-C4AB-F757-646D-672407B0A28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6EA6F60-32CB-CF85-EA3E-10ED33DECFB5}"/>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99AC2A5C-EE52-7C70-E989-283AC2B3CC08}"/>
              </a:ext>
            </a:extLst>
          </p:cNvPr>
          <p:cNvSpPr>
            <a:spLocks noGrp="1"/>
          </p:cNvSpPr>
          <p:nvPr>
            <p:ph type="sldNum" sz="quarter" idx="5"/>
          </p:nvPr>
        </p:nvSpPr>
        <p:spPr/>
        <p:txBody>
          <a:bodyPr/>
          <a:lstStyle/>
          <a:p>
            <a:fld id="{C065522F-514E-4F36-A2A3-7371BBC8B19A}" type="slidenum">
              <a:rPr lang="en-GB" smtClean="0"/>
              <a:t>14</a:t>
            </a:fld>
            <a:endParaRPr lang="en-GB"/>
          </a:p>
        </p:txBody>
      </p:sp>
    </p:spTree>
    <p:extLst>
      <p:ext uri="{BB962C8B-B14F-4D97-AF65-F5344CB8AC3E}">
        <p14:creationId xmlns:p14="http://schemas.microsoft.com/office/powerpoint/2010/main" val="11222079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A35F2B-5C89-F3F8-C00F-B4C371FA57F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651F603-028D-4E97-D055-DEA4EB9E03A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2D96FF1-D0C8-5A4F-356B-B79DA5226D22}"/>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9283F24A-6AF6-D1B0-499E-7774A82C9F80}"/>
              </a:ext>
            </a:extLst>
          </p:cNvPr>
          <p:cNvSpPr>
            <a:spLocks noGrp="1"/>
          </p:cNvSpPr>
          <p:nvPr>
            <p:ph type="sldNum" sz="quarter" idx="5"/>
          </p:nvPr>
        </p:nvSpPr>
        <p:spPr/>
        <p:txBody>
          <a:bodyPr/>
          <a:lstStyle/>
          <a:p>
            <a:fld id="{C065522F-514E-4F36-A2A3-7371BBC8B19A}" type="slidenum">
              <a:rPr lang="en-GB" smtClean="0"/>
              <a:t>15</a:t>
            </a:fld>
            <a:endParaRPr lang="en-GB"/>
          </a:p>
        </p:txBody>
      </p:sp>
    </p:spTree>
    <p:extLst>
      <p:ext uri="{BB962C8B-B14F-4D97-AF65-F5344CB8AC3E}">
        <p14:creationId xmlns:p14="http://schemas.microsoft.com/office/powerpoint/2010/main" val="28391636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1910A9-23AF-D4E9-3AF7-6BBF2C0A612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179224D-62A3-BC94-E235-1E90D26CFD7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F1509BF-EEB1-53B7-97F0-56DED60E79C0}"/>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A635346B-855D-0ECD-890E-57CCBB375846}"/>
              </a:ext>
            </a:extLst>
          </p:cNvPr>
          <p:cNvSpPr>
            <a:spLocks noGrp="1"/>
          </p:cNvSpPr>
          <p:nvPr>
            <p:ph type="sldNum" sz="quarter" idx="5"/>
          </p:nvPr>
        </p:nvSpPr>
        <p:spPr/>
        <p:txBody>
          <a:bodyPr/>
          <a:lstStyle/>
          <a:p>
            <a:fld id="{C065522F-514E-4F36-A2A3-7371BBC8B19A}" type="slidenum">
              <a:rPr lang="en-GB" smtClean="0"/>
              <a:t>16</a:t>
            </a:fld>
            <a:endParaRPr lang="en-GB"/>
          </a:p>
        </p:txBody>
      </p:sp>
    </p:spTree>
    <p:extLst>
      <p:ext uri="{BB962C8B-B14F-4D97-AF65-F5344CB8AC3E}">
        <p14:creationId xmlns:p14="http://schemas.microsoft.com/office/powerpoint/2010/main" val="26480629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AE0CA6-C524-0240-5F93-5BEA595B5C1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1E83351-AF1D-BA1B-963E-CFC086E568B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CFF143A-7C60-950B-7597-5087FD41E5CD}"/>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893EE616-DA18-555D-8DC9-0F0340B3E377}"/>
              </a:ext>
            </a:extLst>
          </p:cNvPr>
          <p:cNvSpPr>
            <a:spLocks noGrp="1"/>
          </p:cNvSpPr>
          <p:nvPr>
            <p:ph type="sldNum" sz="quarter" idx="5"/>
          </p:nvPr>
        </p:nvSpPr>
        <p:spPr/>
        <p:txBody>
          <a:bodyPr/>
          <a:lstStyle/>
          <a:p>
            <a:fld id="{C065522F-514E-4F36-A2A3-7371BBC8B19A}" type="slidenum">
              <a:rPr lang="en-GB" smtClean="0"/>
              <a:t>17</a:t>
            </a:fld>
            <a:endParaRPr lang="en-GB"/>
          </a:p>
        </p:txBody>
      </p:sp>
    </p:spTree>
    <p:extLst>
      <p:ext uri="{BB962C8B-B14F-4D97-AF65-F5344CB8AC3E}">
        <p14:creationId xmlns:p14="http://schemas.microsoft.com/office/powerpoint/2010/main" val="34793648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2CBBEF-866E-94CB-BC3C-36D9F146264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1CB8937-9374-69F5-B79C-7317266C7F7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129328B-5997-DB6A-A0A2-6BB9D6E1804A}"/>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263A831F-5BA5-4F52-9D60-E5304CE1C7A5}"/>
              </a:ext>
            </a:extLst>
          </p:cNvPr>
          <p:cNvSpPr>
            <a:spLocks noGrp="1"/>
          </p:cNvSpPr>
          <p:nvPr>
            <p:ph type="sldNum" sz="quarter" idx="5"/>
          </p:nvPr>
        </p:nvSpPr>
        <p:spPr/>
        <p:txBody>
          <a:bodyPr/>
          <a:lstStyle/>
          <a:p>
            <a:fld id="{C065522F-514E-4F36-A2A3-7371BBC8B19A}" type="slidenum">
              <a:rPr lang="en-GB" smtClean="0"/>
              <a:t>18</a:t>
            </a:fld>
            <a:endParaRPr lang="en-GB"/>
          </a:p>
        </p:txBody>
      </p:sp>
    </p:spTree>
    <p:extLst>
      <p:ext uri="{BB962C8B-B14F-4D97-AF65-F5344CB8AC3E}">
        <p14:creationId xmlns:p14="http://schemas.microsoft.com/office/powerpoint/2010/main" val="17691141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4391F2-8424-69D4-6C46-4A5BE627571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E8BA6AC-6A63-5841-AD93-8AEB53F6A38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1228934-7B4A-E0E4-E898-61C5C7A10985}"/>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C8E89635-DB72-7580-6E0B-2914C33F4F9C}"/>
              </a:ext>
            </a:extLst>
          </p:cNvPr>
          <p:cNvSpPr>
            <a:spLocks noGrp="1"/>
          </p:cNvSpPr>
          <p:nvPr>
            <p:ph type="sldNum" sz="quarter" idx="5"/>
          </p:nvPr>
        </p:nvSpPr>
        <p:spPr/>
        <p:txBody>
          <a:bodyPr/>
          <a:lstStyle/>
          <a:p>
            <a:fld id="{C065522F-514E-4F36-A2A3-7371BBC8B19A}" type="slidenum">
              <a:rPr lang="en-GB" smtClean="0"/>
              <a:t>19</a:t>
            </a:fld>
            <a:endParaRPr lang="en-GB"/>
          </a:p>
        </p:txBody>
      </p:sp>
    </p:spTree>
    <p:extLst>
      <p:ext uri="{BB962C8B-B14F-4D97-AF65-F5344CB8AC3E}">
        <p14:creationId xmlns:p14="http://schemas.microsoft.com/office/powerpoint/2010/main" val="4272823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F958C7-0816-063F-3DC5-86A8696579D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2158095-897D-E16F-5E21-E2CFB0E9BF0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9E24F7B-7215-57D1-D2D7-63692B239DBC}"/>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8FE7B190-3529-7637-8C39-D4A3FF8C8C79}"/>
              </a:ext>
            </a:extLst>
          </p:cNvPr>
          <p:cNvSpPr>
            <a:spLocks noGrp="1"/>
          </p:cNvSpPr>
          <p:nvPr>
            <p:ph type="sldNum" sz="quarter" idx="5"/>
          </p:nvPr>
        </p:nvSpPr>
        <p:spPr/>
        <p:txBody>
          <a:bodyPr/>
          <a:lstStyle/>
          <a:p>
            <a:fld id="{C065522F-514E-4F36-A2A3-7371BBC8B19A}" type="slidenum">
              <a:rPr lang="en-GB" smtClean="0"/>
              <a:t>2</a:t>
            </a:fld>
            <a:endParaRPr lang="en-GB"/>
          </a:p>
        </p:txBody>
      </p:sp>
    </p:spTree>
    <p:extLst>
      <p:ext uri="{BB962C8B-B14F-4D97-AF65-F5344CB8AC3E}">
        <p14:creationId xmlns:p14="http://schemas.microsoft.com/office/powerpoint/2010/main" val="7901677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EAB45E-6191-653B-789B-9A4D8186F35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254736F-1D36-F086-216A-B8271327AE0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2717ED5-DD20-A4B4-162D-3677E0100C8B}"/>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87880649-6778-DBF5-AE3C-85281AAC4721}"/>
              </a:ext>
            </a:extLst>
          </p:cNvPr>
          <p:cNvSpPr>
            <a:spLocks noGrp="1"/>
          </p:cNvSpPr>
          <p:nvPr>
            <p:ph type="sldNum" sz="quarter" idx="5"/>
          </p:nvPr>
        </p:nvSpPr>
        <p:spPr/>
        <p:txBody>
          <a:bodyPr/>
          <a:lstStyle/>
          <a:p>
            <a:fld id="{C065522F-514E-4F36-A2A3-7371BBC8B19A}" type="slidenum">
              <a:rPr lang="en-GB" smtClean="0"/>
              <a:t>20</a:t>
            </a:fld>
            <a:endParaRPr lang="en-GB"/>
          </a:p>
        </p:txBody>
      </p:sp>
    </p:spTree>
    <p:extLst>
      <p:ext uri="{BB962C8B-B14F-4D97-AF65-F5344CB8AC3E}">
        <p14:creationId xmlns:p14="http://schemas.microsoft.com/office/powerpoint/2010/main" val="7773459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92458B-3EE4-1A0D-A6D4-3C6A915AD9C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72BD4A1-BC94-A621-74B9-98FE3717EFD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7D06603-41C7-D410-3D49-39BE5B7A72E5}"/>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C5805E1D-C017-0FE2-6C1D-8D64F297A8B7}"/>
              </a:ext>
            </a:extLst>
          </p:cNvPr>
          <p:cNvSpPr>
            <a:spLocks noGrp="1"/>
          </p:cNvSpPr>
          <p:nvPr>
            <p:ph type="sldNum" sz="quarter" idx="5"/>
          </p:nvPr>
        </p:nvSpPr>
        <p:spPr/>
        <p:txBody>
          <a:bodyPr/>
          <a:lstStyle/>
          <a:p>
            <a:fld id="{C065522F-514E-4F36-A2A3-7371BBC8B19A}" type="slidenum">
              <a:rPr lang="en-GB" smtClean="0"/>
              <a:t>21</a:t>
            </a:fld>
            <a:endParaRPr lang="en-GB"/>
          </a:p>
        </p:txBody>
      </p:sp>
    </p:spTree>
    <p:extLst>
      <p:ext uri="{BB962C8B-B14F-4D97-AF65-F5344CB8AC3E}">
        <p14:creationId xmlns:p14="http://schemas.microsoft.com/office/powerpoint/2010/main" val="37073652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EAB45E-6191-653B-789B-9A4D8186F35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254736F-1D36-F086-216A-B8271327AE0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2717ED5-DD20-A4B4-162D-3677E0100C8B}"/>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87880649-6778-DBF5-AE3C-85281AAC4721}"/>
              </a:ext>
            </a:extLst>
          </p:cNvPr>
          <p:cNvSpPr>
            <a:spLocks noGrp="1"/>
          </p:cNvSpPr>
          <p:nvPr>
            <p:ph type="sldNum" sz="quarter" idx="5"/>
          </p:nvPr>
        </p:nvSpPr>
        <p:spPr/>
        <p:txBody>
          <a:bodyPr/>
          <a:lstStyle/>
          <a:p>
            <a:fld id="{C065522F-514E-4F36-A2A3-7371BBC8B19A}" type="slidenum">
              <a:rPr lang="en-GB" smtClean="0"/>
              <a:t>22</a:t>
            </a:fld>
            <a:endParaRPr lang="en-GB"/>
          </a:p>
        </p:txBody>
      </p:sp>
    </p:spTree>
    <p:extLst>
      <p:ext uri="{BB962C8B-B14F-4D97-AF65-F5344CB8AC3E}">
        <p14:creationId xmlns:p14="http://schemas.microsoft.com/office/powerpoint/2010/main" val="38533930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EAB45E-6191-653B-789B-9A4D8186F35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254736F-1D36-F086-216A-B8271327AE0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2717ED5-DD20-A4B4-162D-3677E0100C8B}"/>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87880649-6778-DBF5-AE3C-85281AAC4721}"/>
              </a:ext>
            </a:extLst>
          </p:cNvPr>
          <p:cNvSpPr>
            <a:spLocks noGrp="1"/>
          </p:cNvSpPr>
          <p:nvPr>
            <p:ph type="sldNum" sz="quarter" idx="5"/>
          </p:nvPr>
        </p:nvSpPr>
        <p:spPr/>
        <p:txBody>
          <a:bodyPr/>
          <a:lstStyle/>
          <a:p>
            <a:fld id="{C065522F-514E-4F36-A2A3-7371BBC8B19A}" type="slidenum">
              <a:rPr lang="en-GB" smtClean="0"/>
              <a:t>23</a:t>
            </a:fld>
            <a:endParaRPr lang="en-GB"/>
          </a:p>
        </p:txBody>
      </p:sp>
    </p:spTree>
    <p:extLst>
      <p:ext uri="{BB962C8B-B14F-4D97-AF65-F5344CB8AC3E}">
        <p14:creationId xmlns:p14="http://schemas.microsoft.com/office/powerpoint/2010/main" val="6017601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EAB45E-6191-653B-789B-9A4D8186F35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254736F-1D36-F086-216A-B8271327AE0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2717ED5-DD20-A4B4-162D-3677E0100C8B}"/>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87880649-6778-DBF5-AE3C-85281AAC4721}"/>
              </a:ext>
            </a:extLst>
          </p:cNvPr>
          <p:cNvSpPr>
            <a:spLocks noGrp="1"/>
          </p:cNvSpPr>
          <p:nvPr>
            <p:ph type="sldNum" sz="quarter" idx="5"/>
          </p:nvPr>
        </p:nvSpPr>
        <p:spPr/>
        <p:txBody>
          <a:bodyPr/>
          <a:lstStyle/>
          <a:p>
            <a:fld id="{C065522F-514E-4F36-A2A3-7371BBC8B19A}" type="slidenum">
              <a:rPr lang="en-GB" smtClean="0"/>
              <a:t>24</a:t>
            </a:fld>
            <a:endParaRPr lang="en-GB"/>
          </a:p>
        </p:txBody>
      </p:sp>
    </p:spTree>
    <p:extLst>
      <p:ext uri="{BB962C8B-B14F-4D97-AF65-F5344CB8AC3E}">
        <p14:creationId xmlns:p14="http://schemas.microsoft.com/office/powerpoint/2010/main" val="9324533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EAB45E-6191-653B-789B-9A4D8186F35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254736F-1D36-F086-216A-B8271327AE0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2717ED5-DD20-A4B4-162D-3677E0100C8B}"/>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87880649-6778-DBF5-AE3C-85281AAC4721}"/>
              </a:ext>
            </a:extLst>
          </p:cNvPr>
          <p:cNvSpPr>
            <a:spLocks noGrp="1"/>
          </p:cNvSpPr>
          <p:nvPr>
            <p:ph type="sldNum" sz="quarter" idx="5"/>
          </p:nvPr>
        </p:nvSpPr>
        <p:spPr/>
        <p:txBody>
          <a:bodyPr/>
          <a:lstStyle/>
          <a:p>
            <a:fld id="{C065522F-514E-4F36-A2A3-7371BBC8B19A}" type="slidenum">
              <a:rPr lang="en-GB" smtClean="0"/>
              <a:t>25</a:t>
            </a:fld>
            <a:endParaRPr lang="en-GB"/>
          </a:p>
        </p:txBody>
      </p:sp>
    </p:spTree>
    <p:extLst>
      <p:ext uri="{BB962C8B-B14F-4D97-AF65-F5344CB8AC3E}">
        <p14:creationId xmlns:p14="http://schemas.microsoft.com/office/powerpoint/2010/main" val="23188569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EAB45E-6191-653B-789B-9A4D8186F35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254736F-1D36-F086-216A-B8271327AE0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2717ED5-DD20-A4B4-162D-3677E0100C8B}"/>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87880649-6778-DBF5-AE3C-85281AAC4721}"/>
              </a:ext>
            </a:extLst>
          </p:cNvPr>
          <p:cNvSpPr>
            <a:spLocks noGrp="1"/>
          </p:cNvSpPr>
          <p:nvPr>
            <p:ph type="sldNum" sz="quarter" idx="5"/>
          </p:nvPr>
        </p:nvSpPr>
        <p:spPr/>
        <p:txBody>
          <a:bodyPr/>
          <a:lstStyle/>
          <a:p>
            <a:fld id="{C065522F-514E-4F36-A2A3-7371BBC8B19A}" type="slidenum">
              <a:rPr lang="en-GB" smtClean="0"/>
              <a:t>26</a:t>
            </a:fld>
            <a:endParaRPr lang="en-GB"/>
          </a:p>
        </p:txBody>
      </p:sp>
    </p:spTree>
    <p:extLst>
      <p:ext uri="{BB962C8B-B14F-4D97-AF65-F5344CB8AC3E}">
        <p14:creationId xmlns:p14="http://schemas.microsoft.com/office/powerpoint/2010/main" val="13614887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EAB45E-6191-653B-789B-9A4D8186F35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254736F-1D36-F086-216A-B8271327AE0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2717ED5-DD20-A4B4-162D-3677E0100C8B}"/>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87880649-6778-DBF5-AE3C-85281AAC4721}"/>
              </a:ext>
            </a:extLst>
          </p:cNvPr>
          <p:cNvSpPr>
            <a:spLocks noGrp="1"/>
          </p:cNvSpPr>
          <p:nvPr>
            <p:ph type="sldNum" sz="quarter" idx="5"/>
          </p:nvPr>
        </p:nvSpPr>
        <p:spPr/>
        <p:txBody>
          <a:bodyPr/>
          <a:lstStyle/>
          <a:p>
            <a:fld id="{C065522F-514E-4F36-A2A3-7371BBC8B19A}" type="slidenum">
              <a:rPr lang="en-GB" smtClean="0"/>
              <a:t>27</a:t>
            </a:fld>
            <a:endParaRPr lang="en-GB"/>
          </a:p>
        </p:txBody>
      </p:sp>
    </p:spTree>
    <p:extLst>
      <p:ext uri="{BB962C8B-B14F-4D97-AF65-F5344CB8AC3E}">
        <p14:creationId xmlns:p14="http://schemas.microsoft.com/office/powerpoint/2010/main" val="28125056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EAB45E-6191-653B-789B-9A4D8186F35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254736F-1D36-F086-216A-B8271327AE0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2717ED5-DD20-A4B4-162D-3677E0100C8B}"/>
              </a:ext>
            </a:extLst>
          </p:cNvPr>
          <p:cNvSpPr>
            <a:spLocks noGrp="1"/>
          </p:cNvSpPr>
          <p:nvPr>
            <p:ph type="body" idx="1"/>
          </p:nvPr>
        </p:nvSpPr>
        <p:spPr/>
        <p:txBody>
          <a:bodyPr/>
          <a:lstStyle/>
          <a:p>
            <a:r>
              <a:rPr lang="en-GB" dirty="0"/>
              <a:t>https://</a:t>
            </a:r>
            <a:r>
              <a:rPr lang="en-GB" dirty="0" err="1"/>
              <a:t>www.judiciary.uk</a:t>
            </a:r>
            <a:r>
              <a:rPr lang="en-GB" dirty="0"/>
              <a:t>/guidance-and-resources/practice-guidance-by-the-pfd-the-use-of-intermediaries-lay-advocates-and-cognitive-assessments-in-the-family-court/#:~:text=An%20assessment%20by%20an%20intermediary%20should%20normally%20be%20directed%20where,engage%20with%20the%20proceedings%20fairly </a:t>
            </a:r>
          </a:p>
        </p:txBody>
      </p:sp>
      <p:sp>
        <p:nvSpPr>
          <p:cNvPr id="4" name="Slide Number Placeholder 3">
            <a:extLst>
              <a:ext uri="{FF2B5EF4-FFF2-40B4-BE49-F238E27FC236}">
                <a16:creationId xmlns:a16="http://schemas.microsoft.com/office/drawing/2014/main" id="{87880649-6778-DBF5-AE3C-85281AAC4721}"/>
              </a:ext>
            </a:extLst>
          </p:cNvPr>
          <p:cNvSpPr>
            <a:spLocks noGrp="1"/>
          </p:cNvSpPr>
          <p:nvPr>
            <p:ph type="sldNum" sz="quarter" idx="5"/>
          </p:nvPr>
        </p:nvSpPr>
        <p:spPr/>
        <p:txBody>
          <a:bodyPr/>
          <a:lstStyle/>
          <a:p>
            <a:fld id="{C065522F-514E-4F36-A2A3-7371BBC8B19A}" type="slidenum">
              <a:rPr lang="en-GB" smtClean="0"/>
              <a:t>28</a:t>
            </a:fld>
            <a:endParaRPr lang="en-GB"/>
          </a:p>
        </p:txBody>
      </p:sp>
    </p:spTree>
    <p:extLst>
      <p:ext uri="{BB962C8B-B14F-4D97-AF65-F5344CB8AC3E}">
        <p14:creationId xmlns:p14="http://schemas.microsoft.com/office/powerpoint/2010/main" val="220099193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EAB45E-6191-653B-789B-9A4D8186F35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254736F-1D36-F086-216A-B8271327AE0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2717ED5-DD20-A4B4-162D-3677E0100C8B}"/>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87880649-6778-DBF5-AE3C-85281AAC4721}"/>
              </a:ext>
            </a:extLst>
          </p:cNvPr>
          <p:cNvSpPr>
            <a:spLocks noGrp="1"/>
          </p:cNvSpPr>
          <p:nvPr>
            <p:ph type="sldNum" sz="quarter" idx="5"/>
          </p:nvPr>
        </p:nvSpPr>
        <p:spPr/>
        <p:txBody>
          <a:bodyPr/>
          <a:lstStyle/>
          <a:p>
            <a:fld id="{C065522F-514E-4F36-A2A3-7371BBC8B19A}" type="slidenum">
              <a:rPr lang="en-GB" smtClean="0"/>
              <a:t>29</a:t>
            </a:fld>
            <a:endParaRPr lang="en-GB"/>
          </a:p>
        </p:txBody>
      </p:sp>
    </p:spTree>
    <p:extLst>
      <p:ext uri="{BB962C8B-B14F-4D97-AF65-F5344CB8AC3E}">
        <p14:creationId xmlns:p14="http://schemas.microsoft.com/office/powerpoint/2010/main" val="2161513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92458B-3EE4-1A0D-A6D4-3C6A915AD9C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72BD4A1-BC94-A621-74B9-98FE3717EFD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7D06603-41C7-D410-3D49-39BE5B7A72E5}"/>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C5805E1D-C017-0FE2-6C1D-8D64F297A8B7}"/>
              </a:ext>
            </a:extLst>
          </p:cNvPr>
          <p:cNvSpPr>
            <a:spLocks noGrp="1"/>
          </p:cNvSpPr>
          <p:nvPr>
            <p:ph type="sldNum" sz="quarter" idx="5"/>
          </p:nvPr>
        </p:nvSpPr>
        <p:spPr/>
        <p:txBody>
          <a:bodyPr/>
          <a:lstStyle/>
          <a:p>
            <a:fld id="{C065522F-514E-4F36-A2A3-7371BBC8B19A}" type="slidenum">
              <a:rPr lang="en-GB" smtClean="0"/>
              <a:t>3</a:t>
            </a:fld>
            <a:endParaRPr lang="en-GB"/>
          </a:p>
        </p:txBody>
      </p:sp>
    </p:spTree>
    <p:extLst>
      <p:ext uri="{BB962C8B-B14F-4D97-AF65-F5344CB8AC3E}">
        <p14:creationId xmlns:p14="http://schemas.microsoft.com/office/powerpoint/2010/main" val="96048980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EAB45E-6191-653B-789B-9A4D8186F35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254736F-1D36-F086-216A-B8271327AE0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2717ED5-DD20-A4B4-162D-3677E0100C8B}"/>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87880649-6778-DBF5-AE3C-85281AAC4721}"/>
              </a:ext>
            </a:extLst>
          </p:cNvPr>
          <p:cNvSpPr>
            <a:spLocks noGrp="1"/>
          </p:cNvSpPr>
          <p:nvPr>
            <p:ph type="sldNum" sz="quarter" idx="5"/>
          </p:nvPr>
        </p:nvSpPr>
        <p:spPr/>
        <p:txBody>
          <a:bodyPr/>
          <a:lstStyle/>
          <a:p>
            <a:fld id="{C065522F-514E-4F36-A2A3-7371BBC8B19A}" type="slidenum">
              <a:rPr lang="en-GB" smtClean="0"/>
              <a:t>30</a:t>
            </a:fld>
            <a:endParaRPr lang="en-GB"/>
          </a:p>
        </p:txBody>
      </p:sp>
    </p:spTree>
    <p:extLst>
      <p:ext uri="{BB962C8B-B14F-4D97-AF65-F5344CB8AC3E}">
        <p14:creationId xmlns:p14="http://schemas.microsoft.com/office/powerpoint/2010/main" val="6190423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EAB45E-6191-653B-789B-9A4D8186F35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254736F-1D36-F086-216A-B8271327AE0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2717ED5-DD20-A4B4-162D-3677E0100C8B}"/>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87880649-6778-DBF5-AE3C-85281AAC4721}"/>
              </a:ext>
            </a:extLst>
          </p:cNvPr>
          <p:cNvSpPr>
            <a:spLocks noGrp="1"/>
          </p:cNvSpPr>
          <p:nvPr>
            <p:ph type="sldNum" sz="quarter" idx="5"/>
          </p:nvPr>
        </p:nvSpPr>
        <p:spPr/>
        <p:txBody>
          <a:bodyPr/>
          <a:lstStyle/>
          <a:p>
            <a:fld id="{C065522F-514E-4F36-A2A3-7371BBC8B19A}" type="slidenum">
              <a:rPr lang="en-GB" smtClean="0"/>
              <a:t>31</a:t>
            </a:fld>
            <a:endParaRPr lang="en-GB"/>
          </a:p>
        </p:txBody>
      </p:sp>
    </p:spTree>
    <p:extLst>
      <p:ext uri="{BB962C8B-B14F-4D97-AF65-F5344CB8AC3E}">
        <p14:creationId xmlns:p14="http://schemas.microsoft.com/office/powerpoint/2010/main" val="27465105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EAB45E-6191-653B-789B-9A4D8186F35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254736F-1D36-F086-216A-B8271327AE0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2717ED5-DD20-A4B4-162D-3677E0100C8B}"/>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87880649-6778-DBF5-AE3C-85281AAC4721}"/>
              </a:ext>
            </a:extLst>
          </p:cNvPr>
          <p:cNvSpPr>
            <a:spLocks noGrp="1"/>
          </p:cNvSpPr>
          <p:nvPr>
            <p:ph type="sldNum" sz="quarter" idx="5"/>
          </p:nvPr>
        </p:nvSpPr>
        <p:spPr/>
        <p:txBody>
          <a:bodyPr/>
          <a:lstStyle/>
          <a:p>
            <a:fld id="{C065522F-514E-4F36-A2A3-7371BBC8B19A}" type="slidenum">
              <a:rPr lang="en-GB" smtClean="0"/>
              <a:t>32</a:t>
            </a:fld>
            <a:endParaRPr lang="en-GB"/>
          </a:p>
        </p:txBody>
      </p:sp>
    </p:spTree>
    <p:extLst>
      <p:ext uri="{BB962C8B-B14F-4D97-AF65-F5344CB8AC3E}">
        <p14:creationId xmlns:p14="http://schemas.microsoft.com/office/powerpoint/2010/main" val="395967884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EAB45E-6191-653B-789B-9A4D8186F35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254736F-1D36-F086-216A-B8271327AE0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2717ED5-DD20-A4B4-162D-3677E0100C8B}"/>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87880649-6778-DBF5-AE3C-85281AAC4721}"/>
              </a:ext>
            </a:extLst>
          </p:cNvPr>
          <p:cNvSpPr>
            <a:spLocks noGrp="1"/>
          </p:cNvSpPr>
          <p:nvPr>
            <p:ph type="sldNum" sz="quarter" idx="5"/>
          </p:nvPr>
        </p:nvSpPr>
        <p:spPr/>
        <p:txBody>
          <a:bodyPr/>
          <a:lstStyle/>
          <a:p>
            <a:fld id="{C065522F-514E-4F36-A2A3-7371BBC8B19A}" type="slidenum">
              <a:rPr lang="en-GB" smtClean="0"/>
              <a:t>33</a:t>
            </a:fld>
            <a:endParaRPr lang="en-GB"/>
          </a:p>
        </p:txBody>
      </p:sp>
    </p:spTree>
    <p:extLst>
      <p:ext uri="{BB962C8B-B14F-4D97-AF65-F5344CB8AC3E}">
        <p14:creationId xmlns:p14="http://schemas.microsoft.com/office/powerpoint/2010/main" val="32256736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92458B-3EE4-1A0D-A6D4-3C6A915AD9C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72BD4A1-BC94-A621-74B9-98FE3717EFD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7D06603-41C7-D410-3D49-39BE5B7A72E5}"/>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C5805E1D-C017-0FE2-6C1D-8D64F297A8B7}"/>
              </a:ext>
            </a:extLst>
          </p:cNvPr>
          <p:cNvSpPr>
            <a:spLocks noGrp="1"/>
          </p:cNvSpPr>
          <p:nvPr>
            <p:ph type="sldNum" sz="quarter" idx="5"/>
          </p:nvPr>
        </p:nvSpPr>
        <p:spPr/>
        <p:txBody>
          <a:bodyPr/>
          <a:lstStyle/>
          <a:p>
            <a:fld id="{C065522F-514E-4F36-A2A3-7371BBC8B19A}" type="slidenum">
              <a:rPr lang="en-GB" smtClean="0"/>
              <a:t>34</a:t>
            </a:fld>
            <a:endParaRPr lang="en-GB"/>
          </a:p>
        </p:txBody>
      </p:sp>
    </p:spTree>
    <p:extLst>
      <p:ext uri="{BB962C8B-B14F-4D97-AF65-F5344CB8AC3E}">
        <p14:creationId xmlns:p14="http://schemas.microsoft.com/office/powerpoint/2010/main" val="9155176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EAB45E-6191-653B-789B-9A4D8186F35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254736F-1D36-F086-216A-B8271327AE0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2717ED5-DD20-A4B4-162D-3677E0100C8B}"/>
              </a:ext>
            </a:extLst>
          </p:cNvPr>
          <p:cNvSpPr>
            <a:spLocks noGrp="1"/>
          </p:cNvSpPr>
          <p:nvPr>
            <p:ph type="body" idx="1"/>
          </p:nvPr>
        </p:nvSpPr>
        <p:spPr/>
        <p:txBody>
          <a:bodyPr/>
          <a:lstStyle/>
          <a:p>
            <a:r>
              <a:rPr lang="en-GB" dirty="0"/>
              <a:t> </a:t>
            </a:r>
          </a:p>
        </p:txBody>
      </p:sp>
      <p:sp>
        <p:nvSpPr>
          <p:cNvPr id="4" name="Slide Number Placeholder 3">
            <a:extLst>
              <a:ext uri="{FF2B5EF4-FFF2-40B4-BE49-F238E27FC236}">
                <a16:creationId xmlns:a16="http://schemas.microsoft.com/office/drawing/2014/main" id="{87880649-6778-DBF5-AE3C-85281AAC4721}"/>
              </a:ext>
            </a:extLst>
          </p:cNvPr>
          <p:cNvSpPr>
            <a:spLocks noGrp="1"/>
          </p:cNvSpPr>
          <p:nvPr>
            <p:ph type="sldNum" sz="quarter" idx="5"/>
          </p:nvPr>
        </p:nvSpPr>
        <p:spPr/>
        <p:txBody>
          <a:bodyPr/>
          <a:lstStyle/>
          <a:p>
            <a:fld id="{C065522F-514E-4F36-A2A3-7371BBC8B19A}" type="slidenum">
              <a:rPr lang="en-GB" smtClean="0"/>
              <a:t>35</a:t>
            </a:fld>
            <a:endParaRPr lang="en-GB"/>
          </a:p>
        </p:txBody>
      </p:sp>
    </p:spTree>
    <p:extLst>
      <p:ext uri="{BB962C8B-B14F-4D97-AF65-F5344CB8AC3E}">
        <p14:creationId xmlns:p14="http://schemas.microsoft.com/office/powerpoint/2010/main" val="221605694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EAB45E-6191-653B-789B-9A4D8186F35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254736F-1D36-F086-216A-B8271327AE0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2717ED5-DD20-A4B4-162D-3677E0100C8B}"/>
              </a:ext>
            </a:extLst>
          </p:cNvPr>
          <p:cNvSpPr>
            <a:spLocks noGrp="1"/>
          </p:cNvSpPr>
          <p:nvPr>
            <p:ph type="body" idx="1"/>
          </p:nvPr>
        </p:nvSpPr>
        <p:spPr/>
        <p:txBody>
          <a:bodyPr/>
          <a:lstStyle/>
          <a:p>
            <a:r>
              <a:rPr lang="en-GB" dirty="0"/>
              <a:t>https://</a:t>
            </a:r>
            <a:r>
              <a:rPr lang="en-GB" dirty="0" err="1"/>
              <a:t>www.communitycare.co.uk</a:t>
            </a:r>
            <a:r>
              <a:rPr lang="en-GB" dirty="0"/>
              <a:t>/2024/11/20/government-to-create-new-type-of-accommodation-for-children-at-risk-of-deprivation-of-liberty/ </a:t>
            </a:r>
          </a:p>
          <a:p>
            <a:endParaRPr lang="en-GB" dirty="0"/>
          </a:p>
          <a:p>
            <a:r>
              <a:rPr lang="en-GB" dirty="0"/>
              <a:t>https://</a:t>
            </a:r>
            <a:r>
              <a:rPr lang="en-GB" dirty="0" err="1"/>
              <a:t>lawcom.gov.uk</a:t>
            </a:r>
            <a:r>
              <a:rPr lang="en-GB" dirty="0"/>
              <a:t>/project/kinship-care/ </a:t>
            </a:r>
          </a:p>
        </p:txBody>
      </p:sp>
      <p:sp>
        <p:nvSpPr>
          <p:cNvPr id="4" name="Slide Number Placeholder 3">
            <a:extLst>
              <a:ext uri="{FF2B5EF4-FFF2-40B4-BE49-F238E27FC236}">
                <a16:creationId xmlns:a16="http://schemas.microsoft.com/office/drawing/2014/main" id="{87880649-6778-DBF5-AE3C-85281AAC4721}"/>
              </a:ext>
            </a:extLst>
          </p:cNvPr>
          <p:cNvSpPr>
            <a:spLocks noGrp="1"/>
          </p:cNvSpPr>
          <p:nvPr>
            <p:ph type="sldNum" sz="quarter" idx="5"/>
          </p:nvPr>
        </p:nvSpPr>
        <p:spPr/>
        <p:txBody>
          <a:bodyPr/>
          <a:lstStyle/>
          <a:p>
            <a:fld id="{C065522F-514E-4F36-A2A3-7371BBC8B19A}" type="slidenum">
              <a:rPr lang="en-GB" smtClean="0"/>
              <a:t>36</a:t>
            </a:fld>
            <a:endParaRPr lang="en-GB"/>
          </a:p>
        </p:txBody>
      </p:sp>
    </p:spTree>
    <p:extLst>
      <p:ext uri="{BB962C8B-B14F-4D97-AF65-F5344CB8AC3E}">
        <p14:creationId xmlns:p14="http://schemas.microsoft.com/office/powerpoint/2010/main" val="161822188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FCDB75-BEA5-09C9-68F8-EFAE630F5F2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DD5620F-ED6C-41D4-9094-CC43D35606F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258F689-88ED-5B77-905C-23906A08FEB1}"/>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9ED4A96D-C5DE-9B8B-0880-8D89364C1D8B}"/>
              </a:ext>
            </a:extLst>
          </p:cNvPr>
          <p:cNvSpPr>
            <a:spLocks noGrp="1"/>
          </p:cNvSpPr>
          <p:nvPr>
            <p:ph type="sldNum" sz="quarter" idx="5"/>
          </p:nvPr>
        </p:nvSpPr>
        <p:spPr/>
        <p:txBody>
          <a:bodyPr/>
          <a:lstStyle/>
          <a:p>
            <a:fld id="{C065522F-514E-4F36-A2A3-7371BBC8B19A}" type="slidenum">
              <a:rPr lang="en-GB" smtClean="0"/>
              <a:t>37</a:t>
            </a:fld>
            <a:endParaRPr lang="en-GB"/>
          </a:p>
        </p:txBody>
      </p:sp>
    </p:spTree>
    <p:extLst>
      <p:ext uri="{BB962C8B-B14F-4D97-AF65-F5344CB8AC3E}">
        <p14:creationId xmlns:p14="http://schemas.microsoft.com/office/powerpoint/2010/main" val="18471946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7C7EB3-005C-950D-BE70-92CD4785F4C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5839986-EEFB-7DDB-D822-B056D152BFC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5E27F6C-0ADE-C68D-8E30-DA71D2EFAD6F}"/>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2886300E-EB6C-F767-B900-94920F240181}"/>
              </a:ext>
            </a:extLst>
          </p:cNvPr>
          <p:cNvSpPr>
            <a:spLocks noGrp="1"/>
          </p:cNvSpPr>
          <p:nvPr>
            <p:ph type="sldNum" sz="quarter" idx="5"/>
          </p:nvPr>
        </p:nvSpPr>
        <p:spPr/>
        <p:txBody>
          <a:bodyPr/>
          <a:lstStyle/>
          <a:p>
            <a:fld id="{C065522F-514E-4F36-A2A3-7371BBC8B19A}" type="slidenum">
              <a:rPr lang="en-GB" smtClean="0"/>
              <a:t>4</a:t>
            </a:fld>
            <a:endParaRPr lang="en-GB"/>
          </a:p>
        </p:txBody>
      </p:sp>
    </p:spTree>
    <p:extLst>
      <p:ext uri="{BB962C8B-B14F-4D97-AF65-F5344CB8AC3E}">
        <p14:creationId xmlns:p14="http://schemas.microsoft.com/office/powerpoint/2010/main" val="38052794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5198F0-91F7-825F-5674-D17C5569519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929A57F-E98B-D5E6-5A08-C1E528B14AC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F9B8084-08BE-EB4D-919D-24522770856A}"/>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38B38AAE-1E62-C3E3-80CF-E77EF6476B8C}"/>
              </a:ext>
            </a:extLst>
          </p:cNvPr>
          <p:cNvSpPr>
            <a:spLocks noGrp="1"/>
          </p:cNvSpPr>
          <p:nvPr>
            <p:ph type="sldNum" sz="quarter" idx="5"/>
          </p:nvPr>
        </p:nvSpPr>
        <p:spPr/>
        <p:txBody>
          <a:bodyPr/>
          <a:lstStyle/>
          <a:p>
            <a:fld id="{C065522F-514E-4F36-A2A3-7371BBC8B19A}" type="slidenum">
              <a:rPr lang="en-GB" smtClean="0"/>
              <a:t>5</a:t>
            </a:fld>
            <a:endParaRPr lang="en-GB"/>
          </a:p>
        </p:txBody>
      </p:sp>
    </p:spTree>
    <p:extLst>
      <p:ext uri="{BB962C8B-B14F-4D97-AF65-F5344CB8AC3E}">
        <p14:creationId xmlns:p14="http://schemas.microsoft.com/office/powerpoint/2010/main" val="15053351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9C5BE4-E9A0-6FC2-478E-B85F9BA70A5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FF2366E-9DAB-06C3-5F63-E1D172FE85B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8513E30-D88A-5B30-83D7-DA7F3E3C121B}"/>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01470DED-9CB7-2BD0-51C9-8DB5D6221A18}"/>
              </a:ext>
            </a:extLst>
          </p:cNvPr>
          <p:cNvSpPr>
            <a:spLocks noGrp="1"/>
          </p:cNvSpPr>
          <p:nvPr>
            <p:ph type="sldNum" sz="quarter" idx="5"/>
          </p:nvPr>
        </p:nvSpPr>
        <p:spPr/>
        <p:txBody>
          <a:bodyPr/>
          <a:lstStyle/>
          <a:p>
            <a:fld id="{C065522F-514E-4F36-A2A3-7371BBC8B19A}" type="slidenum">
              <a:rPr lang="en-GB" smtClean="0"/>
              <a:t>6</a:t>
            </a:fld>
            <a:endParaRPr lang="en-GB"/>
          </a:p>
        </p:txBody>
      </p:sp>
    </p:spTree>
    <p:extLst>
      <p:ext uri="{BB962C8B-B14F-4D97-AF65-F5344CB8AC3E}">
        <p14:creationId xmlns:p14="http://schemas.microsoft.com/office/powerpoint/2010/main" val="6132997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E01FFE-46B1-AB4A-9344-D58A4CAF954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1A9BFE2-EB61-408A-4F04-A61717EB262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9D503D2-EDF8-B617-AD5A-C1613C248C6F}"/>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B896241C-2702-21AD-2B13-D21AF69BF279}"/>
              </a:ext>
            </a:extLst>
          </p:cNvPr>
          <p:cNvSpPr>
            <a:spLocks noGrp="1"/>
          </p:cNvSpPr>
          <p:nvPr>
            <p:ph type="sldNum" sz="quarter" idx="5"/>
          </p:nvPr>
        </p:nvSpPr>
        <p:spPr/>
        <p:txBody>
          <a:bodyPr/>
          <a:lstStyle/>
          <a:p>
            <a:fld id="{C065522F-514E-4F36-A2A3-7371BBC8B19A}" type="slidenum">
              <a:rPr lang="en-GB" smtClean="0"/>
              <a:t>7</a:t>
            </a:fld>
            <a:endParaRPr lang="en-GB"/>
          </a:p>
        </p:txBody>
      </p:sp>
    </p:spTree>
    <p:extLst>
      <p:ext uri="{BB962C8B-B14F-4D97-AF65-F5344CB8AC3E}">
        <p14:creationId xmlns:p14="http://schemas.microsoft.com/office/powerpoint/2010/main" val="21107224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5A44A8-6855-A1C8-1E22-10EC66328C7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4DAB048-3064-8FC7-BAC9-B39C8763DDE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F941440-1131-BBC6-269E-A66AB0A97735}"/>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EFA53EF2-B051-40A1-E84F-74FE44494B13}"/>
              </a:ext>
            </a:extLst>
          </p:cNvPr>
          <p:cNvSpPr>
            <a:spLocks noGrp="1"/>
          </p:cNvSpPr>
          <p:nvPr>
            <p:ph type="sldNum" sz="quarter" idx="5"/>
          </p:nvPr>
        </p:nvSpPr>
        <p:spPr/>
        <p:txBody>
          <a:bodyPr/>
          <a:lstStyle/>
          <a:p>
            <a:fld id="{C065522F-514E-4F36-A2A3-7371BBC8B19A}" type="slidenum">
              <a:rPr lang="en-GB" smtClean="0"/>
              <a:t>8</a:t>
            </a:fld>
            <a:endParaRPr lang="en-GB"/>
          </a:p>
        </p:txBody>
      </p:sp>
    </p:spTree>
    <p:extLst>
      <p:ext uri="{BB962C8B-B14F-4D97-AF65-F5344CB8AC3E}">
        <p14:creationId xmlns:p14="http://schemas.microsoft.com/office/powerpoint/2010/main" val="34211826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A185F7-E640-B3BD-3475-A3138632B7E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70BEC45-C002-06FE-2E17-9F0EC08D18C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7B7A903-098F-877D-D59F-08DDBE68EA99}"/>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90181B73-6CA1-D348-9E94-87A6A4E5510E}"/>
              </a:ext>
            </a:extLst>
          </p:cNvPr>
          <p:cNvSpPr>
            <a:spLocks noGrp="1"/>
          </p:cNvSpPr>
          <p:nvPr>
            <p:ph type="sldNum" sz="quarter" idx="5"/>
          </p:nvPr>
        </p:nvSpPr>
        <p:spPr/>
        <p:txBody>
          <a:bodyPr/>
          <a:lstStyle/>
          <a:p>
            <a:fld id="{C065522F-514E-4F36-A2A3-7371BBC8B19A}" type="slidenum">
              <a:rPr lang="en-GB" smtClean="0"/>
              <a:t>9</a:t>
            </a:fld>
            <a:endParaRPr lang="en-GB"/>
          </a:p>
        </p:txBody>
      </p:sp>
    </p:spTree>
    <p:extLst>
      <p:ext uri="{BB962C8B-B14F-4D97-AF65-F5344CB8AC3E}">
        <p14:creationId xmlns:p14="http://schemas.microsoft.com/office/powerpoint/2010/main" val="2031801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D03F2-6A10-F1F8-5434-6FD8EDB7FBC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2529E68-7EAE-932F-78FC-1AD3C026974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A5C05D2-5DB1-5727-02CA-4A151A56B1B6}"/>
              </a:ext>
            </a:extLst>
          </p:cNvPr>
          <p:cNvSpPr>
            <a:spLocks noGrp="1"/>
          </p:cNvSpPr>
          <p:nvPr>
            <p:ph type="dt" sz="half" idx="10"/>
          </p:nvPr>
        </p:nvSpPr>
        <p:spPr/>
        <p:txBody>
          <a:bodyPr/>
          <a:lstStyle/>
          <a:p>
            <a:fld id="{948F1544-FCE6-4B59-81F3-0F1838E13F9D}" type="datetime1">
              <a:rPr lang="en-GB" smtClean="0"/>
              <a:t>25/06/2025</a:t>
            </a:fld>
            <a:endParaRPr lang="en-GB"/>
          </a:p>
        </p:txBody>
      </p:sp>
      <p:sp>
        <p:nvSpPr>
          <p:cNvPr id="5" name="Footer Placeholder 4">
            <a:extLst>
              <a:ext uri="{FF2B5EF4-FFF2-40B4-BE49-F238E27FC236}">
                <a16:creationId xmlns:a16="http://schemas.microsoft.com/office/drawing/2014/main" id="{B108C377-933F-A3BF-8FE5-A7D7B97BD8D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1AB601-D035-7B7B-5C93-75EEB9C5FD32}"/>
              </a:ext>
            </a:extLst>
          </p:cNvPr>
          <p:cNvSpPr>
            <a:spLocks noGrp="1"/>
          </p:cNvSpPr>
          <p:nvPr>
            <p:ph type="sldNum" sz="quarter" idx="12"/>
          </p:nvPr>
        </p:nvSpPr>
        <p:spPr/>
        <p:txBody>
          <a:bodyPr/>
          <a:lstStyle/>
          <a:p>
            <a:fld id="{DBBA1B4E-F5F2-431B-8E33-7EBE3726D570}" type="slidenum">
              <a:rPr lang="en-GB" smtClean="0"/>
              <a:t>‹#›</a:t>
            </a:fld>
            <a:endParaRPr lang="en-GB"/>
          </a:p>
        </p:txBody>
      </p:sp>
    </p:spTree>
    <p:extLst>
      <p:ext uri="{BB962C8B-B14F-4D97-AF65-F5344CB8AC3E}">
        <p14:creationId xmlns:p14="http://schemas.microsoft.com/office/powerpoint/2010/main" val="1381976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B628C-20F0-40C1-E6CA-BF828FBFB79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597CE76-0188-8D6A-2B88-A7B3B3A9726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EE8E56B-0914-A056-15FD-C1AD0691E1F3}"/>
              </a:ext>
            </a:extLst>
          </p:cNvPr>
          <p:cNvSpPr>
            <a:spLocks noGrp="1"/>
          </p:cNvSpPr>
          <p:nvPr>
            <p:ph type="dt" sz="half" idx="10"/>
          </p:nvPr>
        </p:nvSpPr>
        <p:spPr/>
        <p:txBody>
          <a:bodyPr/>
          <a:lstStyle/>
          <a:p>
            <a:fld id="{40430075-A750-4E72-AB0B-F2CA4982A251}" type="datetime1">
              <a:rPr lang="en-GB" smtClean="0"/>
              <a:t>25/06/2025</a:t>
            </a:fld>
            <a:endParaRPr lang="en-GB"/>
          </a:p>
        </p:txBody>
      </p:sp>
      <p:sp>
        <p:nvSpPr>
          <p:cNvPr id="5" name="Footer Placeholder 4">
            <a:extLst>
              <a:ext uri="{FF2B5EF4-FFF2-40B4-BE49-F238E27FC236}">
                <a16:creationId xmlns:a16="http://schemas.microsoft.com/office/drawing/2014/main" id="{35A5797F-29A3-682D-A001-F8232E8104A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0721F18-B8AF-B84F-3CD2-BD38B5A7294A}"/>
              </a:ext>
            </a:extLst>
          </p:cNvPr>
          <p:cNvSpPr>
            <a:spLocks noGrp="1"/>
          </p:cNvSpPr>
          <p:nvPr>
            <p:ph type="sldNum" sz="quarter" idx="12"/>
          </p:nvPr>
        </p:nvSpPr>
        <p:spPr/>
        <p:txBody>
          <a:bodyPr/>
          <a:lstStyle/>
          <a:p>
            <a:fld id="{DBBA1B4E-F5F2-431B-8E33-7EBE3726D570}" type="slidenum">
              <a:rPr lang="en-GB" smtClean="0"/>
              <a:t>‹#›</a:t>
            </a:fld>
            <a:endParaRPr lang="en-GB"/>
          </a:p>
        </p:txBody>
      </p:sp>
    </p:spTree>
    <p:extLst>
      <p:ext uri="{BB962C8B-B14F-4D97-AF65-F5344CB8AC3E}">
        <p14:creationId xmlns:p14="http://schemas.microsoft.com/office/powerpoint/2010/main" val="395376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D2993B-5668-445E-FEE6-F2C39FB0EF6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999F2C6-BCF2-7745-87A0-24E3FC1C557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E27C36E-FF34-5ACD-2621-38371131DD09}"/>
              </a:ext>
            </a:extLst>
          </p:cNvPr>
          <p:cNvSpPr>
            <a:spLocks noGrp="1"/>
          </p:cNvSpPr>
          <p:nvPr>
            <p:ph type="dt" sz="half" idx="10"/>
          </p:nvPr>
        </p:nvSpPr>
        <p:spPr/>
        <p:txBody>
          <a:bodyPr/>
          <a:lstStyle/>
          <a:p>
            <a:fld id="{EF8903E8-8B50-4752-B082-6136DD48E61E}" type="datetime1">
              <a:rPr lang="en-GB" smtClean="0"/>
              <a:t>25/06/2025</a:t>
            </a:fld>
            <a:endParaRPr lang="en-GB"/>
          </a:p>
        </p:txBody>
      </p:sp>
      <p:sp>
        <p:nvSpPr>
          <p:cNvPr id="5" name="Footer Placeholder 4">
            <a:extLst>
              <a:ext uri="{FF2B5EF4-FFF2-40B4-BE49-F238E27FC236}">
                <a16:creationId xmlns:a16="http://schemas.microsoft.com/office/drawing/2014/main" id="{5D2B4BBF-70CE-8B4D-D04E-FB9E9C4B9D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B290C8F-8A42-FBDF-97A0-7F7517D177E5}"/>
              </a:ext>
            </a:extLst>
          </p:cNvPr>
          <p:cNvSpPr>
            <a:spLocks noGrp="1"/>
          </p:cNvSpPr>
          <p:nvPr>
            <p:ph type="sldNum" sz="quarter" idx="12"/>
          </p:nvPr>
        </p:nvSpPr>
        <p:spPr/>
        <p:txBody>
          <a:bodyPr/>
          <a:lstStyle/>
          <a:p>
            <a:fld id="{DBBA1B4E-F5F2-431B-8E33-7EBE3726D570}" type="slidenum">
              <a:rPr lang="en-GB" smtClean="0"/>
              <a:t>‹#›</a:t>
            </a:fld>
            <a:endParaRPr lang="en-GB"/>
          </a:p>
        </p:txBody>
      </p:sp>
    </p:spTree>
    <p:extLst>
      <p:ext uri="{BB962C8B-B14F-4D97-AF65-F5344CB8AC3E}">
        <p14:creationId xmlns:p14="http://schemas.microsoft.com/office/powerpoint/2010/main" val="4236369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5D180-76DF-70C5-99CA-A3F233637F1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D7A2D93-ECB8-EBF9-D899-8B284CC5737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E6155AC-7538-CF00-3224-313EB332C14A}"/>
              </a:ext>
            </a:extLst>
          </p:cNvPr>
          <p:cNvSpPr>
            <a:spLocks noGrp="1"/>
          </p:cNvSpPr>
          <p:nvPr>
            <p:ph type="dt" sz="half" idx="10"/>
          </p:nvPr>
        </p:nvSpPr>
        <p:spPr/>
        <p:txBody>
          <a:bodyPr/>
          <a:lstStyle/>
          <a:p>
            <a:fld id="{40E050AB-4912-4FC1-B4D5-5797E010E9FE}" type="datetime1">
              <a:rPr lang="en-GB" smtClean="0"/>
              <a:t>25/06/2025</a:t>
            </a:fld>
            <a:endParaRPr lang="en-GB"/>
          </a:p>
        </p:txBody>
      </p:sp>
      <p:sp>
        <p:nvSpPr>
          <p:cNvPr id="5" name="Footer Placeholder 4">
            <a:extLst>
              <a:ext uri="{FF2B5EF4-FFF2-40B4-BE49-F238E27FC236}">
                <a16:creationId xmlns:a16="http://schemas.microsoft.com/office/drawing/2014/main" id="{3C1F6128-D749-173D-96F1-CDCCBCBE6E7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F47AC2B-0DA0-97F5-4635-77AECD62337F}"/>
              </a:ext>
            </a:extLst>
          </p:cNvPr>
          <p:cNvSpPr>
            <a:spLocks noGrp="1"/>
          </p:cNvSpPr>
          <p:nvPr>
            <p:ph type="sldNum" sz="quarter" idx="12"/>
          </p:nvPr>
        </p:nvSpPr>
        <p:spPr/>
        <p:txBody>
          <a:bodyPr/>
          <a:lstStyle/>
          <a:p>
            <a:fld id="{DBBA1B4E-F5F2-431B-8E33-7EBE3726D570}" type="slidenum">
              <a:rPr lang="en-GB" smtClean="0"/>
              <a:t>‹#›</a:t>
            </a:fld>
            <a:endParaRPr lang="en-GB"/>
          </a:p>
        </p:txBody>
      </p:sp>
    </p:spTree>
    <p:extLst>
      <p:ext uri="{BB962C8B-B14F-4D97-AF65-F5344CB8AC3E}">
        <p14:creationId xmlns:p14="http://schemas.microsoft.com/office/powerpoint/2010/main" val="359501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0C5A2-BC98-834B-FAD8-72FE79B286B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3DBCD4B-5761-1D5C-830C-37FA09FCC79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2E7FAC-3DF3-C295-C6D3-636C23907988}"/>
              </a:ext>
            </a:extLst>
          </p:cNvPr>
          <p:cNvSpPr>
            <a:spLocks noGrp="1"/>
          </p:cNvSpPr>
          <p:nvPr>
            <p:ph type="dt" sz="half" idx="10"/>
          </p:nvPr>
        </p:nvSpPr>
        <p:spPr/>
        <p:txBody>
          <a:bodyPr/>
          <a:lstStyle/>
          <a:p>
            <a:fld id="{2853FC77-43F9-4C7A-B82C-7062F3BE391E}" type="datetime1">
              <a:rPr lang="en-GB" smtClean="0"/>
              <a:t>25/06/2025</a:t>
            </a:fld>
            <a:endParaRPr lang="en-GB"/>
          </a:p>
        </p:txBody>
      </p:sp>
      <p:sp>
        <p:nvSpPr>
          <p:cNvPr id="5" name="Footer Placeholder 4">
            <a:extLst>
              <a:ext uri="{FF2B5EF4-FFF2-40B4-BE49-F238E27FC236}">
                <a16:creationId xmlns:a16="http://schemas.microsoft.com/office/drawing/2014/main" id="{6BF81061-08F9-67DC-86A2-7F6A946D83E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3E5495F-AABD-5290-E00A-2952C3A73551}"/>
              </a:ext>
            </a:extLst>
          </p:cNvPr>
          <p:cNvSpPr>
            <a:spLocks noGrp="1"/>
          </p:cNvSpPr>
          <p:nvPr>
            <p:ph type="sldNum" sz="quarter" idx="12"/>
          </p:nvPr>
        </p:nvSpPr>
        <p:spPr/>
        <p:txBody>
          <a:bodyPr/>
          <a:lstStyle/>
          <a:p>
            <a:fld id="{DBBA1B4E-F5F2-431B-8E33-7EBE3726D570}" type="slidenum">
              <a:rPr lang="en-GB" smtClean="0"/>
              <a:t>‹#›</a:t>
            </a:fld>
            <a:endParaRPr lang="en-GB"/>
          </a:p>
        </p:txBody>
      </p:sp>
    </p:spTree>
    <p:extLst>
      <p:ext uri="{BB962C8B-B14F-4D97-AF65-F5344CB8AC3E}">
        <p14:creationId xmlns:p14="http://schemas.microsoft.com/office/powerpoint/2010/main" val="1604139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12E0E-14C6-D71C-4430-22EE69143DE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E656EED-F2E8-D06F-C3A8-CB889E86043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9D5576F-8819-F741-5990-0FD25A7AEF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89D9033-2BA8-D9CC-0C80-E3C190EB071A}"/>
              </a:ext>
            </a:extLst>
          </p:cNvPr>
          <p:cNvSpPr>
            <a:spLocks noGrp="1"/>
          </p:cNvSpPr>
          <p:nvPr>
            <p:ph type="dt" sz="half" idx="10"/>
          </p:nvPr>
        </p:nvSpPr>
        <p:spPr/>
        <p:txBody>
          <a:bodyPr/>
          <a:lstStyle/>
          <a:p>
            <a:fld id="{C0C98634-C50D-4B02-B0BE-2D087A213599}" type="datetime1">
              <a:rPr lang="en-GB" smtClean="0"/>
              <a:t>25/06/2025</a:t>
            </a:fld>
            <a:endParaRPr lang="en-GB"/>
          </a:p>
        </p:txBody>
      </p:sp>
      <p:sp>
        <p:nvSpPr>
          <p:cNvPr id="6" name="Footer Placeholder 5">
            <a:extLst>
              <a:ext uri="{FF2B5EF4-FFF2-40B4-BE49-F238E27FC236}">
                <a16:creationId xmlns:a16="http://schemas.microsoft.com/office/drawing/2014/main" id="{8298F0AB-7CE6-B8BB-9F1F-C2178026AE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B3A185E-0F3A-3FB2-70ED-1E46046482A9}"/>
              </a:ext>
            </a:extLst>
          </p:cNvPr>
          <p:cNvSpPr>
            <a:spLocks noGrp="1"/>
          </p:cNvSpPr>
          <p:nvPr>
            <p:ph type="sldNum" sz="quarter" idx="12"/>
          </p:nvPr>
        </p:nvSpPr>
        <p:spPr/>
        <p:txBody>
          <a:bodyPr/>
          <a:lstStyle/>
          <a:p>
            <a:fld id="{DBBA1B4E-F5F2-431B-8E33-7EBE3726D570}" type="slidenum">
              <a:rPr lang="en-GB" smtClean="0"/>
              <a:t>‹#›</a:t>
            </a:fld>
            <a:endParaRPr lang="en-GB"/>
          </a:p>
        </p:txBody>
      </p:sp>
    </p:spTree>
    <p:extLst>
      <p:ext uri="{BB962C8B-B14F-4D97-AF65-F5344CB8AC3E}">
        <p14:creationId xmlns:p14="http://schemas.microsoft.com/office/powerpoint/2010/main" val="1409255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28487-7289-906A-5F1F-678F7D8BCBA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B8EB54C-325E-838B-9BBA-2DBBE8FD87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9C58AC2-DFF8-6FDD-796B-D89507E6226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546B200-C643-1120-E068-7A939B0C1B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107FF17-2454-ADBD-15FA-5EEAAAC88FE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BE52DA4-8BDB-56C8-E52E-DEDEB98263FA}"/>
              </a:ext>
            </a:extLst>
          </p:cNvPr>
          <p:cNvSpPr>
            <a:spLocks noGrp="1"/>
          </p:cNvSpPr>
          <p:nvPr>
            <p:ph type="dt" sz="half" idx="10"/>
          </p:nvPr>
        </p:nvSpPr>
        <p:spPr/>
        <p:txBody>
          <a:bodyPr/>
          <a:lstStyle/>
          <a:p>
            <a:fld id="{F2A7CEDB-2140-4743-8E70-69B602CA716A}" type="datetime1">
              <a:rPr lang="en-GB" smtClean="0"/>
              <a:t>25/06/2025</a:t>
            </a:fld>
            <a:endParaRPr lang="en-GB"/>
          </a:p>
        </p:txBody>
      </p:sp>
      <p:sp>
        <p:nvSpPr>
          <p:cNvPr id="8" name="Footer Placeholder 7">
            <a:extLst>
              <a:ext uri="{FF2B5EF4-FFF2-40B4-BE49-F238E27FC236}">
                <a16:creationId xmlns:a16="http://schemas.microsoft.com/office/drawing/2014/main" id="{4F3872D6-8A46-1677-FD1D-1D442038F9B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46EAB1E-B8BC-9D5A-6E94-298DCD39BD45}"/>
              </a:ext>
            </a:extLst>
          </p:cNvPr>
          <p:cNvSpPr>
            <a:spLocks noGrp="1"/>
          </p:cNvSpPr>
          <p:nvPr>
            <p:ph type="sldNum" sz="quarter" idx="12"/>
          </p:nvPr>
        </p:nvSpPr>
        <p:spPr/>
        <p:txBody>
          <a:bodyPr/>
          <a:lstStyle/>
          <a:p>
            <a:fld id="{DBBA1B4E-F5F2-431B-8E33-7EBE3726D570}" type="slidenum">
              <a:rPr lang="en-GB" smtClean="0"/>
              <a:t>‹#›</a:t>
            </a:fld>
            <a:endParaRPr lang="en-GB"/>
          </a:p>
        </p:txBody>
      </p:sp>
    </p:spTree>
    <p:extLst>
      <p:ext uri="{BB962C8B-B14F-4D97-AF65-F5344CB8AC3E}">
        <p14:creationId xmlns:p14="http://schemas.microsoft.com/office/powerpoint/2010/main" val="2959846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744FA-A2AE-78E9-C5EB-779E6B32E1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BFE923F-E856-39B6-FF07-1AA2740336E4}"/>
              </a:ext>
            </a:extLst>
          </p:cNvPr>
          <p:cNvSpPr>
            <a:spLocks noGrp="1"/>
          </p:cNvSpPr>
          <p:nvPr>
            <p:ph type="dt" sz="half" idx="10"/>
          </p:nvPr>
        </p:nvSpPr>
        <p:spPr/>
        <p:txBody>
          <a:bodyPr/>
          <a:lstStyle/>
          <a:p>
            <a:fld id="{139C8F33-85CD-49D2-9B33-E4345A18765E}" type="datetime1">
              <a:rPr lang="en-GB" smtClean="0"/>
              <a:t>25/06/2025</a:t>
            </a:fld>
            <a:endParaRPr lang="en-GB"/>
          </a:p>
        </p:txBody>
      </p:sp>
      <p:sp>
        <p:nvSpPr>
          <p:cNvPr id="4" name="Footer Placeholder 3">
            <a:extLst>
              <a:ext uri="{FF2B5EF4-FFF2-40B4-BE49-F238E27FC236}">
                <a16:creationId xmlns:a16="http://schemas.microsoft.com/office/drawing/2014/main" id="{272ACED9-BFA4-D09B-E71F-361E667BF0E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3B7094-66B7-0793-00B6-69F9CE65A900}"/>
              </a:ext>
            </a:extLst>
          </p:cNvPr>
          <p:cNvSpPr>
            <a:spLocks noGrp="1"/>
          </p:cNvSpPr>
          <p:nvPr>
            <p:ph type="sldNum" sz="quarter" idx="12"/>
          </p:nvPr>
        </p:nvSpPr>
        <p:spPr/>
        <p:txBody>
          <a:bodyPr/>
          <a:lstStyle/>
          <a:p>
            <a:fld id="{DBBA1B4E-F5F2-431B-8E33-7EBE3726D570}" type="slidenum">
              <a:rPr lang="en-GB" smtClean="0"/>
              <a:t>‹#›</a:t>
            </a:fld>
            <a:endParaRPr lang="en-GB"/>
          </a:p>
        </p:txBody>
      </p:sp>
    </p:spTree>
    <p:extLst>
      <p:ext uri="{BB962C8B-B14F-4D97-AF65-F5344CB8AC3E}">
        <p14:creationId xmlns:p14="http://schemas.microsoft.com/office/powerpoint/2010/main" val="3748277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DB91D3-5401-0D14-5626-85CD433439AD}"/>
              </a:ext>
            </a:extLst>
          </p:cNvPr>
          <p:cNvSpPr>
            <a:spLocks noGrp="1"/>
          </p:cNvSpPr>
          <p:nvPr>
            <p:ph type="dt" sz="half" idx="10"/>
          </p:nvPr>
        </p:nvSpPr>
        <p:spPr/>
        <p:txBody>
          <a:bodyPr/>
          <a:lstStyle/>
          <a:p>
            <a:fld id="{5173ED26-4AA7-48DB-997C-5C6579079687}" type="datetime1">
              <a:rPr lang="en-GB" smtClean="0"/>
              <a:t>25/06/2025</a:t>
            </a:fld>
            <a:endParaRPr lang="en-GB"/>
          </a:p>
        </p:txBody>
      </p:sp>
      <p:sp>
        <p:nvSpPr>
          <p:cNvPr id="3" name="Footer Placeholder 2">
            <a:extLst>
              <a:ext uri="{FF2B5EF4-FFF2-40B4-BE49-F238E27FC236}">
                <a16:creationId xmlns:a16="http://schemas.microsoft.com/office/drawing/2014/main" id="{8E89D764-1D8D-8E91-8DB7-04800091CCE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95FA32A-1ADB-8D07-FB68-9984ECE6B2EC}"/>
              </a:ext>
            </a:extLst>
          </p:cNvPr>
          <p:cNvSpPr>
            <a:spLocks noGrp="1"/>
          </p:cNvSpPr>
          <p:nvPr>
            <p:ph type="sldNum" sz="quarter" idx="12"/>
          </p:nvPr>
        </p:nvSpPr>
        <p:spPr/>
        <p:txBody>
          <a:bodyPr/>
          <a:lstStyle/>
          <a:p>
            <a:fld id="{DBBA1B4E-F5F2-431B-8E33-7EBE3726D570}" type="slidenum">
              <a:rPr lang="en-GB" smtClean="0"/>
              <a:t>‹#›</a:t>
            </a:fld>
            <a:endParaRPr lang="en-GB"/>
          </a:p>
        </p:txBody>
      </p:sp>
    </p:spTree>
    <p:extLst>
      <p:ext uri="{BB962C8B-B14F-4D97-AF65-F5344CB8AC3E}">
        <p14:creationId xmlns:p14="http://schemas.microsoft.com/office/powerpoint/2010/main" val="287407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088D6-2976-97FF-B1AC-D794C0CBEC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658A383-CE31-F7E7-7C5B-9EAB92A318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211D26A-7976-4C9E-81C1-48F7C5BFEB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0A06EE-ECC2-664B-19E7-A3A48051E887}"/>
              </a:ext>
            </a:extLst>
          </p:cNvPr>
          <p:cNvSpPr>
            <a:spLocks noGrp="1"/>
          </p:cNvSpPr>
          <p:nvPr>
            <p:ph type="dt" sz="half" idx="10"/>
          </p:nvPr>
        </p:nvSpPr>
        <p:spPr/>
        <p:txBody>
          <a:bodyPr/>
          <a:lstStyle/>
          <a:p>
            <a:fld id="{6E71288B-6FF2-4A39-994F-49F332FF9990}" type="datetime1">
              <a:rPr lang="en-GB" smtClean="0"/>
              <a:t>25/06/2025</a:t>
            </a:fld>
            <a:endParaRPr lang="en-GB"/>
          </a:p>
        </p:txBody>
      </p:sp>
      <p:sp>
        <p:nvSpPr>
          <p:cNvPr id="6" name="Footer Placeholder 5">
            <a:extLst>
              <a:ext uri="{FF2B5EF4-FFF2-40B4-BE49-F238E27FC236}">
                <a16:creationId xmlns:a16="http://schemas.microsoft.com/office/drawing/2014/main" id="{07E02DB2-A1CC-8D47-E49F-B711BEC9F6C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D5AA6D3-2274-5553-2FBC-50CA571DDAA3}"/>
              </a:ext>
            </a:extLst>
          </p:cNvPr>
          <p:cNvSpPr>
            <a:spLocks noGrp="1"/>
          </p:cNvSpPr>
          <p:nvPr>
            <p:ph type="sldNum" sz="quarter" idx="12"/>
          </p:nvPr>
        </p:nvSpPr>
        <p:spPr/>
        <p:txBody>
          <a:bodyPr/>
          <a:lstStyle/>
          <a:p>
            <a:fld id="{DBBA1B4E-F5F2-431B-8E33-7EBE3726D570}" type="slidenum">
              <a:rPr lang="en-GB" smtClean="0"/>
              <a:t>‹#›</a:t>
            </a:fld>
            <a:endParaRPr lang="en-GB"/>
          </a:p>
        </p:txBody>
      </p:sp>
    </p:spTree>
    <p:extLst>
      <p:ext uri="{BB962C8B-B14F-4D97-AF65-F5344CB8AC3E}">
        <p14:creationId xmlns:p14="http://schemas.microsoft.com/office/powerpoint/2010/main" val="3083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1A9F1-5650-701B-D447-034ACAE083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58CCF3E-BA49-6319-F59F-0474DFBE9F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3DA8D5C-7ED5-9B01-8DAC-18167874A9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2F7496-EE1F-E764-9B8D-4B0D8F2BBD7B}"/>
              </a:ext>
            </a:extLst>
          </p:cNvPr>
          <p:cNvSpPr>
            <a:spLocks noGrp="1"/>
          </p:cNvSpPr>
          <p:nvPr>
            <p:ph type="dt" sz="half" idx="10"/>
          </p:nvPr>
        </p:nvSpPr>
        <p:spPr/>
        <p:txBody>
          <a:bodyPr/>
          <a:lstStyle/>
          <a:p>
            <a:fld id="{2BC0CE6A-BA2F-43C3-ACD3-7803DE2F7166}" type="datetime1">
              <a:rPr lang="en-GB" smtClean="0"/>
              <a:t>25/06/2025</a:t>
            </a:fld>
            <a:endParaRPr lang="en-GB"/>
          </a:p>
        </p:txBody>
      </p:sp>
      <p:sp>
        <p:nvSpPr>
          <p:cNvPr id="6" name="Footer Placeholder 5">
            <a:extLst>
              <a:ext uri="{FF2B5EF4-FFF2-40B4-BE49-F238E27FC236}">
                <a16:creationId xmlns:a16="http://schemas.microsoft.com/office/drawing/2014/main" id="{DABD8015-19BA-2FE9-1586-F010542483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E6036C9-C2D1-2DEF-A24E-9D2607933C76}"/>
              </a:ext>
            </a:extLst>
          </p:cNvPr>
          <p:cNvSpPr>
            <a:spLocks noGrp="1"/>
          </p:cNvSpPr>
          <p:nvPr>
            <p:ph type="sldNum" sz="quarter" idx="12"/>
          </p:nvPr>
        </p:nvSpPr>
        <p:spPr/>
        <p:txBody>
          <a:bodyPr/>
          <a:lstStyle/>
          <a:p>
            <a:fld id="{DBBA1B4E-F5F2-431B-8E33-7EBE3726D570}" type="slidenum">
              <a:rPr lang="en-GB" smtClean="0"/>
              <a:t>‹#›</a:t>
            </a:fld>
            <a:endParaRPr lang="en-GB"/>
          </a:p>
        </p:txBody>
      </p:sp>
    </p:spTree>
    <p:extLst>
      <p:ext uri="{BB962C8B-B14F-4D97-AF65-F5344CB8AC3E}">
        <p14:creationId xmlns:p14="http://schemas.microsoft.com/office/powerpoint/2010/main" val="2818173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1F7224-F965-4716-95DE-4F8CE17444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DF81C6E-6CCC-C72F-E23A-658FC706FD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8C02B8A-FA40-30E7-FC03-225E7D8A4F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6D78B9B-97A4-439D-9F64-A42B2A576DC6}" type="datetime1">
              <a:rPr lang="en-GB" smtClean="0"/>
              <a:t>25/06/2025</a:t>
            </a:fld>
            <a:endParaRPr lang="en-GB"/>
          </a:p>
        </p:txBody>
      </p:sp>
      <p:sp>
        <p:nvSpPr>
          <p:cNvPr id="5" name="Footer Placeholder 4">
            <a:extLst>
              <a:ext uri="{FF2B5EF4-FFF2-40B4-BE49-F238E27FC236}">
                <a16:creationId xmlns:a16="http://schemas.microsoft.com/office/drawing/2014/main" id="{032E9A63-EDD7-F45B-6645-7CCBEC8F89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6FEC68CC-55B8-882F-D7C3-1FFEBEFA9ED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BBA1B4E-F5F2-431B-8E33-7EBE3726D570}" type="slidenum">
              <a:rPr lang="en-GB" smtClean="0"/>
              <a:t>‹#›</a:t>
            </a:fld>
            <a:endParaRPr lang="en-GB"/>
          </a:p>
        </p:txBody>
      </p:sp>
    </p:spTree>
    <p:extLst>
      <p:ext uri="{BB962C8B-B14F-4D97-AF65-F5344CB8AC3E}">
        <p14:creationId xmlns:p14="http://schemas.microsoft.com/office/powerpoint/2010/main" val="1825583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hyperlink" Target="https://www.bailii.org/ew/cases/EWCA/Civ/2025/214.html" TargetMode="Externa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www.bailii.org/ew/cases/EWCA/Civ/2025/470.html" TargetMode="Externa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https://www.bailii.org/ew/cases/EWCA/Civ/2025/440.html" TargetMode="Externa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hyperlink" Target="https://www.bailii.org/ew/cases/EWCA/Civ/2025/478.html" TargetMode="Externa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hyperlink" Target="https://www.bailii.org/ew/cases/EWHC/Fam/2025/1264.html" TargetMode="Externa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hyperlink" Target="mailto:CivilPriorAuthorityRequests@Justice.gov.uk" TargetMode="Externa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xml"/><Relationship Id="rId5" Type="http://schemas.openxmlformats.org/officeDocument/2006/relationships/hyperlink" Target="https://www.judiciary.uk/wp-content/uploads/2025/02/Writing-to-Children--A-Judges-Toolkit-V1.7-1.pdf"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www.judiciary.uk/wp-content/uploads/2025/01/Family-Justice-Council-Guidance-on-Neurodiversity-in-the-Family-Justice-System-for-Practitioners.pdf"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6" Type="http://schemas.openxmlformats.org/officeDocument/2006/relationships/hyperlink" Target="https://www.judiciary.uk/wp-content/uploads/2025/05/Covert-recordings-in-Family-Law-proceedings-concerning-children-Family-Justice-Council-Guidance.pdf" TargetMode="External"/><Relationship Id="rId5" Type="http://schemas.openxmlformats.org/officeDocument/2006/relationships/hyperlink" Target="https://www.cafcass.gov.uk/sites/default/files/2024-10/Domestic%20Abuse%20Practice%20Policy.pdf" TargetMode="Externa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xml"/><Relationship Id="rId5" Type="http://schemas.openxmlformats.org/officeDocument/2006/relationships/hyperlink" Target="https://www.judiciary.uk/wp-content/uploads/2025/04/A-View-from-The-Presidents-Chambers-15-April-2025-FINAL.pdf" TargetMode="External"/><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www.bailii.org/ew/cases/EWCA/Civ/2024/1302.html" TargetMode="Externa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hyperlink" Target="https://www.bailii.org/ew/cases/EWCA/Civ/2025/2.html" TargetMode="Externa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C1D45"/>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5D332CE-14A1-0554-685B-4E03631A9B4A}"/>
              </a:ext>
            </a:extLst>
          </p:cNvPr>
          <p:cNvSpPr txBox="1"/>
          <p:nvPr/>
        </p:nvSpPr>
        <p:spPr>
          <a:xfrm>
            <a:off x="4261287" y="2044007"/>
            <a:ext cx="3894977" cy="2862322"/>
          </a:xfrm>
          <a:prstGeom prst="rect">
            <a:avLst/>
          </a:prstGeom>
          <a:noFill/>
        </p:spPr>
        <p:txBody>
          <a:bodyPr wrap="none" lIns="91440" tIns="45720" rIns="91440" bIns="45720" rtlCol="0" anchor="t">
            <a:spAutoFit/>
          </a:bodyPr>
          <a:lstStyle/>
          <a:p>
            <a:pPr algn="ctr"/>
            <a:r>
              <a:rPr lang="en-GB" sz="3600">
                <a:solidFill>
                  <a:schemeClr val="bg1"/>
                </a:solidFill>
                <a:latin typeface="Aptos"/>
                <a:cs typeface="Courier New"/>
              </a:rPr>
              <a:t>LFJB Training Day</a:t>
            </a:r>
          </a:p>
          <a:p>
            <a:pPr algn="ctr"/>
            <a:r>
              <a:rPr lang="en-GB" sz="3600">
                <a:solidFill>
                  <a:schemeClr val="bg1"/>
                </a:solidFill>
                <a:latin typeface="Aptos"/>
                <a:cs typeface="Courier New"/>
              </a:rPr>
              <a:t>Public Law Update</a:t>
            </a:r>
          </a:p>
          <a:p>
            <a:pPr algn="ctr"/>
            <a:endParaRPr lang="en-GB" sz="3600">
              <a:solidFill>
                <a:schemeClr val="bg1"/>
              </a:solidFill>
              <a:latin typeface="Aptos"/>
              <a:cs typeface="Courier New" panose="02070309020205020404" pitchFamily="49" charset="0"/>
            </a:endParaRPr>
          </a:p>
          <a:p>
            <a:pPr algn="ctr"/>
            <a:r>
              <a:rPr lang="en-GB" sz="3200">
                <a:solidFill>
                  <a:schemeClr val="bg1"/>
                </a:solidFill>
                <a:latin typeface="Aptos"/>
                <a:cs typeface="Courier New"/>
              </a:rPr>
              <a:t>27 June 2025</a:t>
            </a:r>
            <a:endParaRPr lang="en-GB" sz="2800">
              <a:solidFill>
                <a:schemeClr val="bg1"/>
              </a:solidFill>
              <a:latin typeface="Aptos"/>
              <a:cs typeface="Courier New"/>
            </a:endParaRPr>
          </a:p>
          <a:p>
            <a:endParaRPr lang="en-GB" sz="3600" b="1">
              <a:solidFill>
                <a:schemeClr val="bg1"/>
              </a:solidFill>
              <a:latin typeface="Courier New" panose="02070309020205020404" pitchFamily="49" charset="0"/>
              <a:cs typeface="Courier New" panose="02070309020205020404" pitchFamily="49" charset="0"/>
            </a:endParaRPr>
          </a:p>
        </p:txBody>
      </p:sp>
      <p:pic>
        <p:nvPicPr>
          <p:cNvPr id="5" name="Picture 4" descr="A black and white sign with white text&#10;&#10;Description automatically generated">
            <a:extLst>
              <a:ext uri="{FF2B5EF4-FFF2-40B4-BE49-F238E27FC236}">
                <a16:creationId xmlns:a16="http://schemas.microsoft.com/office/drawing/2014/main" id="{F5CA8541-9E68-2483-C72A-F92F8191A56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sp>
        <p:nvSpPr>
          <p:cNvPr id="8" name="TextBox 7">
            <a:extLst>
              <a:ext uri="{FF2B5EF4-FFF2-40B4-BE49-F238E27FC236}">
                <a16:creationId xmlns:a16="http://schemas.microsoft.com/office/drawing/2014/main" id="{949DD70C-5890-ED25-0D6B-478103047090}"/>
              </a:ext>
            </a:extLst>
          </p:cNvPr>
          <p:cNvSpPr txBox="1"/>
          <p:nvPr/>
        </p:nvSpPr>
        <p:spPr>
          <a:xfrm>
            <a:off x="3752771" y="4326198"/>
            <a:ext cx="4686458" cy="923330"/>
          </a:xfrm>
          <a:prstGeom prst="rect">
            <a:avLst/>
          </a:prstGeom>
          <a:noFill/>
        </p:spPr>
        <p:txBody>
          <a:bodyPr wrap="square" rtlCol="0">
            <a:spAutoFit/>
          </a:bodyPr>
          <a:lstStyle/>
          <a:p>
            <a:r>
              <a:rPr lang="en-US">
                <a:solidFill>
                  <a:schemeClr val="bg1"/>
                </a:solidFill>
              </a:rPr>
              <a:t>		</a:t>
            </a:r>
          </a:p>
          <a:p>
            <a:pPr algn="ctr"/>
            <a:r>
              <a:rPr lang="en-US">
                <a:solidFill>
                  <a:schemeClr val="bg1"/>
                </a:solidFill>
              </a:rPr>
              <a:t>Patrick Freer and Rebecca Clarke</a:t>
            </a:r>
          </a:p>
          <a:p>
            <a:pPr algn="ctr"/>
            <a:endParaRPr lang="en-GB">
              <a:solidFill>
                <a:schemeClr val="bg1"/>
              </a:solidFill>
            </a:endParaRPr>
          </a:p>
        </p:txBody>
      </p:sp>
      <p:sp>
        <p:nvSpPr>
          <p:cNvPr id="2" name="Slide Number Placeholder 1">
            <a:extLst>
              <a:ext uri="{FF2B5EF4-FFF2-40B4-BE49-F238E27FC236}">
                <a16:creationId xmlns:a16="http://schemas.microsoft.com/office/drawing/2014/main" id="{73C7DD3A-176E-D572-63D5-CFA509C90165}"/>
              </a:ext>
            </a:extLst>
          </p:cNvPr>
          <p:cNvSpPr>
            <a:spLocks noGrp="1"/>
          </p:cNvSpPr>
          <p:nvPr>
            <p:ph type="sldNum" sz="quarter" idx="12"/>
          </p:nvPr>
        </p:nvSpPr>
        <p:spPr/>
        <p:txBody>
          <a:bodyPr/>
          <a:lstStyle/>
          <a:p>
            <a:fld id="{DBBA1B4E-F5F2-431B-8E33-7EBE3726D570}" type="slidenum">
              <a:rPr lang="en-GB" smtClean="0"/>
              <a:t>1</a:t>
            </a:fld>
            <a:endParaRPr lang="en-GB"/>
          </a:p>
        </p:txBody>
      </p:sp>
    </p:spTree>
    <p:extLst>
      <p:ext uri="{BB962C8B-B14F-4D97-AF65-F5344CB8AC3E}">
        <p14:creationId xmlns:p14="http://schemas.microsoft.com/office/powerpoint/2010/main" val="15472052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938B97-856A-FCAD-0936-782EEED798BE}"/>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E5F0A8AE-5AD8-6784-8A7B-920D3BA670CE}"/>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r>
              <a:rPr lang="en-US" sz="2400" b="1">
                <a:latin typeface="+mj-lt"/>
              </a:rPr>
              <a:t>	M (A Child) (Placement Order) [2025] EWCA Civ 214</a:t>
            </a:r>
            <a:endParaRPr lang="en-GB" sz="1800" b="1">
              <a:latin typeface="+mj-lt"/>
            </a:endParaRPr>
          </a:p>
        </p:txBody>
      </p:sp>
      <p:pic>
        <p:nvPicPr>
          <p:cNvPr id="5" name="Picture 4" descr="A black and white sign with white text&#10;&#10;Description automatically generated">
            <a:extLst>
              <a:ext uri="{FF2B5EF4-FFF2-40B4-BE49-F238E27FC236}">
                <a16:creationId xmlns:a16="http://schemas.microsoft.com/office/drawing/2014/main" id="{8113C8A3-9570-6724-CC51-95AD82EC46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8AB742AE-00BC-B8B8-88E9-281DC72A1B4D}"/>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pic>
        <p:nvPicPr>
          <p:cNvPr id="4" name="Picture 3" descr="A purple and white background&#10;&#10;Description automatically generated">
            <a:extLst>
              <a:ext uri="{FF2B5EF4-FFF2-40B4-BE49-F238E27FC236}">
                <a16:creationId xmlns:a16="http://schemas.microsoft.com/office/drawing/2014/main" id="{B22E1254-5062-9EE8-D172-589BB36EA9B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89629" y="5663080"/>
            <a:ext cx="7602371" cy="1194920"/>
          </a:xfrm>
          <a:prstGeom prst="rect">
            <a:avLst/>
          </a:prstGeom>
        </p:spPr>
      </p:pic>
      <p:sp>
        <p:nvSpPr>
          <p:cNvPr id="3" name="TextBox 2">
            <a:extLst>
              <a:ext uri="{FF2B5EF4-FFF2-40B4-BE49-F238E27FC236}">
                <a16:creationId xmlns:a16="http://schemas.microsoft.com/office/drawing/2014/main" id="{E0970176-2538-6E47-1090-8F479C7A6D98}"/>
              </a:ext>
            </a:extLst>
          </p:cNvPr>
          <p:cNvSpPr txBox="1"/>
          <p:nvPr/>
        </p:nvSpPr>
        <p:spPr>
          <a:xfrm>
            <a:off x="2951644" y="1899308"/>
            <a:ext cx="6288712" cy="646331"/>
          </a:xfrm>
          <a:prstGeom prst="rect">
            <a:avLst/>
          </a:prstGeom>
          <a:noFill/>
        </p:spPr>
        <p:txBody>
          <a:bodyPr wrap="square" rtlCol="0">
            <a:spAutoFit/>
          </a:bodyPr>
          <a:lstStyle/>
          <a:p>
            <a:endParaRPr lang="en-US" b="1"/>
          </a:p>
          <a:p>
            <a:endParaRPr lang="en-GB" b="1"/>
          </a:p>
        </p:txBody>
      </p:sp>
      <p:sp>
        <p:nvSpPr>
          <p:cNvPr id="7" name="Slide Number Placeholder 6">
            <a:extLst>
              <a:ext uri="{FF2B5EF4-FFF2-40B4-BE49-F238E27FC236}">
                <a16:creationId xmlns:a16="http://schemas.microsoft.com/office/drawing/2014/main" id="{4A8FAB30-D79A-5D61-23F4-25F2C951C93F}"/>
              </a:ext>
            </a:extLst>
          </p:cNvPr>
          <p:cNvSpPr>
            <a:spLocks noGrp="1"/>
          </p:cNvSpPr>
          <p:nvPr>
            <p:ph type="sldNum" sz="quarter" idx="12"/>
          </p:nvPr>
        </p:nvSpPr>
        <p:spPr/>
        <p:txBody>
          <a:bodyPr/>
          <a:lstStyle/>
          <a:p>
            <a:fld id="{DBBA1B4E-F5F2-431B-8E33-7EBE3726D570}" type="slidenum">
              <a:rPr lang="en-GB" smtClean="0"/>
              <a:t>10</a:t>
            </a:fld>
            <a:endParaRPr lang="en-GB"/>
          </a:p>
        </p:txBody>
      </p:sp>
      <p:sp>
        <p:nvSpPr>
          <p:cNvPr id="9" name="TextBox 8">
            <a:extLst>
              <a:ext uri="{FF2B5EF4-FFF2-40B4-BE49-F238E27FC236}">
                <a16:creationId xmlns:a16="http://schemas.microsoft.com/office/drawing/2014/main" id="{E33D5523-D09C-738E-5165-6B5BA2F8F30E}"/>
              </a:ext>
            </a:extLst>
          </p:cNvPr>
          <p:cNvSpPr txBox="1"/>
          <p:nvPr/>
        </p:nvSpPr>
        <p:spPr>
          <a:xfrm>
            <a:off x="1263316" y="1899308"/>
            <a:ext cx="9907788" cy="3416320"/>
          </a:xfrm>
          <a:prstGeom prst="rect">
            <a:avLst/>
          </a:prstGeom>
          <a:noFill/>
        </p:spPr>
        <p:txBody>
          <a:bodyPr wrap="square" rtlCol="0">
            <a:spAutoFit/>
          </a:bodyPr>
          <a:lstStyle/>
          <a:p>
            <a:pPr marL="285750" indent="-285750">
              <a:buFont typeface="Arial" panose="020B0604020202020204" pitchFamily="34" charset="0"/>
              <a:buChar char="•"/>
            </a:pPr>
            <a:r>
              <a:rPr lang="en-US"/>
              <a:t>The mother appealed citing that the analysis of the judge in respect of whether this was a realistic option was overly pessimistic (along with other grounds).</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Court of Appeal held that, notwithstanding the positives of the CFAB assessment, “optimism is all well and good but when considering the future of [the child], a hard-edged evidential approach is necessary”.  The appeal was dismissed.</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Also reasserted from Re W: the right or presumption that a child should be brought up by his natural birth family does not exist in law.</a:t>
            </a:r>
          </a:p>
          <a:p>
            <a:pPr marL="285750" indent="-285750">
              <a:buFont typeface="Arial" panose="020B0604020202020204" pitchFamily="34" charset="0"/>
              <a:buChar char="•"/>
            </a:pPr>
            <a:endParaRPr lang="en-US"/>
          </a:p>
          <a:p>
            <a:pPr marL="285750" indent="-285750">
              <a:buFont typeface="Arial" panose="020B0604020202020204" pitchFamily="34" charset="0"/>
              <a:buChar char="•"/>
            </a:pPr>
            <a:endParaRPr lang="en-US"/>
          </a:p>
          <a:p>
            <a:pPr marL="285750" indent="-285750">
              <a:buFont typeface="Arial" panose="020B0604020202020204" pitchFamily="34" charset="0"/>
              <a:buChar char="•"/>
            </a:pPr>
            <a:endParaRPr lang="en-US"/>
          </a:p>
        </p:txBody>
      </p:sp>
    </p:spTree>
    <p:extLst>
      <p:ext uri="{BB962C8B-B14F-4D97-AF65-F5344CB8AC3E}">
        <p14:creationId xmlns:p14="http://schemas.microsoft.com/office/powerpoint/2010/main" val="29263654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8BFB35-4FB8-DA88-426F-7F6BBDC82113}"/>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327EC9B9-C63D-7E2A-FE81-BC81DE984B37}"/>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r>
              <a:rPr lang="en-US" sz="2400" b="1">
                <a:latin typeface="+mj-lt"/>
              </a:rPr>
              <a:t>	M (A Child) (Placement Order) [2025] EWCA Civ 214</a:t>
            </a:r>
            <a:endParaRPr lang="en-GB" sz="1800" b="1">
              <a:latin typeface="+mj-lt"/>
            </a:endParaRPr>
          </a:p>
        </p:txBody>
      </p:sp>
      <p:pic>
        <p:nvPicPr>
          <p:cNvPr id="5" name="Picture 4" descr="A black and white sign with white text&#10;&#10;Description automatically generated">
            <a:extLst>
              <a:ext uri="{FF2B5EF4-FFF2-40B4-BE49-F238E27FC236}">
                <a16:creationId xmlns:a16="http://schemas.microsoft.com/office/drawing/2014/main" id="{BBB0D289-4FBD-2331-EECC-B0A994EB431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E38C6645-2D06-73A9-20A0-5B1D9DA42CB0}"/>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pic>
        <p:nvPicPr>
          <p:cNvPr id="4" name="Picture 3" descr="A purple and white background&#10;&#10;Description automatically generated">
            <a:extLst>
              <a:ext uri="{FF2B5EF4-FFF2-40B4-BE49-F238E27FC236}">
                <a16:creationId xmlns:a16="http://schemas.microsoft.com/office/drawing/2014/main" id="{7536EF82-884B-B14D-7F66-6591BA372A3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89629" y="5663080"/>
            <a:ext cx="7602371" cy="1194920"/>
          </a:xfrm>
          <a:prstGeom prst="rect">
            <a:avLst/>
          </a:prstGeom>
        </p:spPr>
      </p:pic>
      <p:sp>
        <p:nvSpPr>
          <p:cNvPr id="3" name="TextBox 2">
            <a:extLst>
              <a:ext uri="{FF2B5EF4-FFF2-40B4-BE49-F238E27FC236}">
                <a16:creationId xmlns:a16="http://schemas.microsoft.com/office/drawing/2014/main" id="{8C8DFC8D-5BE0-6B01-28A9-E2653E205BB0}"/>
              </a:ext>
            </a:extLst>
          </p:cNvPr>
          <p:cNvSpPr txBox="1"/>
          <p:nvPr/>
        </p:nvSpPr>
        <p:spPr>
          <a:xfrm>
            <a:off x="2951644" y="1899308"/>
            <a:ext cx="6288712" cy="646331"/>
          </a:xfrm>
          <a:prstGeom prst="rect">
            <a:avLst/>
          </a:prstGeom>
          <a:noFill/>
        </p:spPr>
        <p:txBody>
          <a:bodyPr wrap="square" rtlCol="0">
            <a:spAutoFit/>
          </a:bodyPr>
          <a:lstStyle/>
          <a:p>
            <a:endParaRPr lang="en-US" b="1"/>
          </a:p>
          <a:p>
            <a:endParaRPr lang="en-GB" b="1"/>
          </a:p>
        </p:txBody>
      </p:sp>
      <p:sp>
        <p:nvSpPr>
          <p:cNvPr id="7" name="Slide Number Placeholder 6">
            <a:extLst>
              <a:ext uri="{FF2B5EF4-FFF2-40B4-BE49-F238E27FC236}">
                <a16:creationId xmlns:a16="http://schemas.microsoft.com/office/drawing/2014/main" id="{84FBCA05-1D7A-1211-E7F7-D6396265C6EA}"/>
              </a:ext>
            </a:extLst>
          </p:cNvPr>
          <p:cNvSpPr>
            <a:spLocks noGrp="1"/>
          </p:cNvSpPr>
          <p:nvPr>
            <p:ph type="sldNum" sz="quarter" idx="12"/>
          </p:nvPr>
        </p:nvSpPr>
        <p:spPr/>
        <p:txBody>
          <a:bodyPr/>
          <a:lstStyle/>
          <a:p>
            <a:fld id="{DBBA1B4E-F5F2-431B-8E33-7EBE3726D570}" type="slidenum">
              <a:rPr lang="en-GB" smtClean="0"/>
              <a:t>11</a:t>
            </a:fld>
            <a:endParaRPr lang="en-GB"/>
          </a:p>
        </p:txBody>
      </p:sp>
      <p:sp>
        <p:nvSpPr>
          <p:cNvPr id="9" name="TextBox 8">
            <a:extLst>
              <a:ext uri="{FF2B5EF4-FFF2-40B4-BE49-F238E27FC236}">
                <a16:creationId xmlns:a16="http://schemas.microsoft.com/office/drawing/2014/main" id="{4CCAD884-86D7-F7FC-2CE4-E960A43DC2B1}"/>
              </a:ext>
            </a:extLst>
          </p:cNvPr>
          <p:cNvSpPr txBox="1"/>
          <p:nvPr/>
        </p:nvSpPr>
        <p:spPr>
          <a:xfrm>
            <a:off x="1263316" y="1899308"/>
            <a:ext cx="9907788" cy="3693319"/>
          </a:xfrm>
          <a:prstGeom prst="rect">
            <a:avLst/>
          </a:prstGeom>
          <a:noFill/>
        </p:spPr>
        <p:txBody>
          <a:bodyPr wrap="square" rtlCol="0">
            <a:spAutoFit/>
          </a:bodyPr>
          <a:lstStyle/>
          <a:p>
            <a:r>
              <a:rPr lang="en-US" b="1"/>
              <a:t>Principles</a:t>
            </a:r>
          </a:p>
          <a:p>
            <a:endParaRPr lang="en-US" b="1"/>
          </a:p>
          <a:p>
            <a:pPr marL="285750" indent="-285750">
              <a:buFont typeface="Arial" panose="020B0604020202020204" pitchFamily="34" charset="0"/>
              <a:buChar char="•"/>
            </a:pPr>
            <a:r>
              <a:rPr lang="en-US"/>
              <a:t>There is often a tension between concluding care matters in a timely manner and exhausting all options for a child.  </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There is no right or presumption for a child to be brought up by his birth family.</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It is proper to consider the likelihood of a positive assessment, and the certainty or otherwise of timescales of such assessment when balancing against principles of no delay for children.</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Consider the realistic options in circumstances such as these </a:t>
            </a:r>
            <a:r>
              <a:rPr lang="en-US" b="1" u="sng"/>
              <a:t>early</a:t>
            </a:r>
            <a:r>
              <a:rPr lang="en-US"/>
              <a:t> in proceedings.</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Link </a:t>
            </a:r>
            <a:r>
              <a:rPr lang="en-US">
                <a:hlinkClick r:id="rId5"/>
              </a:rPr>
              <a:t>M (A Child) (Placement Order) [2025] EWCA Civ 214 (06 March 2025)</a:t>
            </a:r>
            <a:endParaRPr lang="en-US"/>
          </a:p>
        </p:txBody>
      </p:sp>
    </p:spTree>
    <p:extLst>
      <p:ext uri="{BB962C8B-B14F-4D97-AF65-F5344CB8AC3E}">
        <p14:creationId xmlns:p14="http://schemas.microsoft.com/office/powerpoint/2010/main" val="31316827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B36517-AAF8-F021-0632-8BDB637B88DB}"/>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1687FE14-999E-359D-6D16-260106F16CD2}"/>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r>
              <a:rPr lang="en-US" sz="2400" b="1">
                <a:latin typeface="+mj-lt"/>
              </a:rPr>
              <a:t>	</a:t>
            </a:r>
            <a:r>
              <a:rPr lang="fr-FR" sz="2400" b="1">
                <a:latin typeface="+mj-lt"/>
              </a:rPr>
              <a:t>E (Section 37 Direction) [2025] EWCA </a:t>
            </a:r>
            <a:r>
              <a:rPr lang="fr-FR" sz="2400" b="1" err="1">
                <a:latin typeface="+mj-lt"/>
              </a:rPr>
              <a:t>Civ</a:t>
            </a:r>
            <a:r>
              <a:rPr lang="fr-FR" sz="2400" b="1">
                <a:latin typeface="+mj-lt"/>
              </a:rPr>
              <a:t> 470</a:t>
            </a:r>
            <a:endParaRPr lang="en-GB" sz="1800" b="1">
              <a:latin typeface="+mj-lt"/>
            </a:endParaRPr>
          </a:p>
        </p:txBody>
      </p:sp>
      <p:pic>
        <p:nvPicPr>
          <p:cNvPr id="5" name="Picture 4" descr="A black and white sign with white text&#10;&#10;Description automatically generated">
            <a:extLst>
              <a:ext uri="{FF2B5EF4-FFF2-40B4-BE49-F238E27FC236}">
                <a16:creationId xmlns:a16="http://schemas.microsoft.com/office/drawing/2014/main" id="{FBB51065-CF47-446F-88C2-19554F9580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E45A91B0-A2E0-DCAE-73A2-F82159722F34}"/>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pic>
        <p:nvPicPr>
          <p:cNvPr id="4" name="Picture 3" descr="A purple and white background&#10;&#10;Description automatically generated">
            <a:extLst>
              <a:ext uri="{FF2B5EF4-FFF2-40B4-BE49-F238E27FC236}">
                <a16:creationId xmlns:a16="http://schemas.microsoft.com/office/drawing/2014/main" id="{29CDDFAE-AAB2-E514-0462-90A41A99177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89629" y="5663080"/>
            <a:ext cx="7602371" cy="1194920"/>
          </a:xfrm>
          <a:prstGeom prst="rect">
            <a:avLst/>
          </a:prstGeom>
        </p:spPr>
      </p:pic>
      <p:sp>
        <p:nvSpPr>
          <p:cNvPr id="3" name="TextBox 2">
            <a:extLst>
              <a:ext uri="{FF2B5EF4-FFF2-40B4-BE49-F238E27FC236}">
                <a16:creationId xmlns:a16="http://schemas.microsoft.com/office/drawing/2014/main" id="{3A15101F-E86A-E05B-2778-A10E609EB22D}"/>
              </a:ext>
            </a:extLst>
          </p:cNvPr>
          <p:cNvSpPr txBox="1"/>
          <p:nvPr/>
        </p:nvSpPr>
        <p:spPr>
          <a:xfrm>
            <a:off x="2951644" y="1899308"/>
            <a:ext cx="6288712" cy="646331"/>
          </a:xfrm>
          <a:prstGeom prst="rect">
            <a:avLst/>
          </a:prstGeom>
          <a:noFill/>
        </p:spPr>
        <p:txBody>
          <a:bodyPr wrap="square" rtlCol="0">
            <a:spAutoFit/>
          </a:bodyPr>
          <a:lstStyle/>
          <a:p>
            <a:endParaRPr lang="en-US" b="1"/>
          </a:p>
          <a:p>
            <a:endParaRPr lang="en-GB" b="1"/>
          </a:p>
        </p:txBody>
      </p:sp>
      <p:sp>
        <p:nvSpPr>
          <p:cNvPr id="7" name="Slide Number Placeholder 6">
            <a:extLst>
              <a:ext uri="{FF2B5EF4-FFF2-40B4-BE49-F238E27FC236}">
                <a16:creationId xmlns:a16="http://schemas.microsoft.com/office/drawing/2014/main" id="{BAFB6438-D090-C3EE-AC37-AA0713E838D2}"/>
              </a:ext>
            </a:extLst>
          </p:cNvPr>
          <p:cNvSpPr>
            <a:spLocks noGrp="1"/>
          </p:cNvSpPr>
          <p:nvPr>
            <p:ph type="sldNum" sz="quarter" idx="12"/>
          </p:nvPr>
        </p:nvSpPr>
        <p:spPr/>
        <p:txBody>
          <a:bodyPr/>
          <a:lstStyle/>
          <a:p>
            <a:fld id="{DBBA1B4E-F5F2-431B-8E33-7EBE3726D570}" type="slidenum">
              <a:rPr lang="en-GB" smtClean="0"/>
              <a:t>12</a:t>
            </a:fld>
            <a:endParaRPr lang="en-GB"/>
          </a:p>
        </p:txBody>
      </p:sp>
      <p:sp>
        <p:nvSpPr>
          <p:cNvPr id="9" name="TextBox 8">
            <a:extLst>
              <a:ext uri="{FF2B5EF4-FFF2-40B4-BE49-F238E27FC236}">
                <a16:creationId xmlns:a16="http://schemas.microsoft.com/office/drawing/2014/main" id="{CE7414E2-F9D0-7C5A-A41B-9B5B36080BEF}"/>
              </a:ext>
            </a:extLst>
          </p:cNvPr>
          <p:cNvSpPr txBox="1"/>
          <p:nvPr/>
        </p:nvSpPr>
        <p:spPr>
          <a:xfrm>
            <a:off x="1263316" y="1899308"/>
            <a:ext cx="9907788" cy="3970318"/>
          </a:xfrm>
          <a:prstGeom prst="rect">
            <a:avLst/>
          </a:prstGeom>
          <a:noFill/>
        </p:spPr>
        <p:txBody>
          <a:bodyPr wrap="square" rtlCol="0">
            <a:spAutoFit/>
          </a:bodyPr>
          <a:lstStyle/>
          <a:p>
            <a:pPr marL="285750" indent="-285750">
              <a:buFont typeface="Arial" panose="020B0604020202020204" pitchFamily="34" charset="0"/>
              <a:buChar char="•"/>
            </a:pPr>
            <a:r>
              <a:rPr lang="en-US"/>
              <a:t>Appeal from Family Court in Yeovil in respect of a decision by HH Judge Davis to direct a local authority to undertake Section 37 reports in respect of three non-subject children.</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Perhaps more applicable to Private Law proceedings, however this arose in the course of care proceedings involving one child.  The question arose at appeal: Can the court make a section 37 direction in respect of non-subject children?</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The court became very concerned about the welfare of three other children in a household where conditions and risk factors had clearly increased.  Pressure was put on the local authority to issue care proceedings, however it declined to do so on the basis that threshold was not met to do so.</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The guardian for the subject child was also very concerned and instructed her legal representative to seek interim supervision orders for the other children.</a:t>
            </a:r>
          </a:p>
        </p:txBody>
      </p:sp>
    </p:spTree>
    <p:extLst>
      <p:ext uri="{BB962C8B-B14F-4D97-AF65-F5344CB8AC3E}">
        <p14:creationId xmlns:p14="http://schemas.microsoft.com/office/powerpoint/2010/main" val="12426243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81F88D-56E1-D934-C17A-7C631395C449}"/>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F6FBA59C-919C-96D9-F99C-313A284FF465}"/>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r>
              <a:rPr lang="en-US" sz="2400" b="1">
                <a:latin typeface="+mj-lt"/>
              </a:rPr>
              <a:t>	</a:t>
            </a:r>
            <a:r>
              <a:rPr lang="fr-FR" sz="2400" b="1">
                <a:latin typeface="+mj-lt"/>
              </a:rPr>
              <a:t>E (Section 37 Direction) [2025] EWCA </a:t>
            </a:r>
            <a:r>
              <a:rPr lang="fr-FR" sz="2400" b="1" err="1">
                <a:latin typeface="+mj-lt"/>
              </a:rPr>
              <a:t>Civ</a:t>
            </a:r>
            <a:r>
              <a:rPr lang="fr-FR" sz="2400" b="1">
                <a:latin typeface="+mj-lt"/>
              </a:rPr>
              <a:t> 470</a:t>
            </a:r>
            <a:endParaRPr lang="en-GB" sz="1800" b="1">
              <a:latin typeface="+mj-lt"/>
            </a:endParaRPr>
          </a:p>
        </p:txBody>
      </p:sp>
      <p:pic>
        <p:nvPicPr>
          <p:cNvPr id="5" name="Picture 4" descr="A black and white sign with white text&#10;&#10;Description automatically generated">
            <a:extLst>
              <a:ext uri="{FF2B5EF4-FFF2-40B4-BE49-F238E27FC236}">
                <a16:creationId xmlns:a16="http://schemas.microsoft.com/office/drawing/2014/main" id="{B4359C77-F739-7669-1F60-2517CB3D569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53A08BC1-61F0-23F5-1AB7-FEBC83BF41F4}"/>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pic>
        <p:nvPicPr>
          <p:cNvPr id="4" name="Picture 3" descr="A purple and white background&#10;&#10;Description automatically generated">
            <a:extLst>
              <a:ext uri="{FF2B5EF4-FFF2-40B4-BE49-F238E27FC236}">
                <a16:creationId xmlns:a16="http://schemas.microsoft.com/office/drawing/2014/main" id="{CC8B41DC-EDF7-7243-D7E5-10BA071232F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89629" y="5663080"/>
            <a:ext cx="7602371" cy="1194920"/>
          </a:xfrm>
          <a:prstGeom prst="rect">
            <a:avLst/>
          </a:prstGeom>
        </p:spPr>
      </p:pic>
      <p:sp>
        <p:nvSpPr>
          <p:cNvPr id="3" name="TextBox 2">
            <a:extLst>
              <a:ext uri="{FF2B5EF4-FFF2-40B4-BE49-F238E27FC236}">
                <a16:creationId xmlns:a16="http://schemas.microsoft.com/office/drawing/2014/main" id="{D0C1318C-7EF6-399F-1F35-0A48A56DEBCD}"/>
              </a:ext>
            </a:extLst>
          </p:cNvPr>
          <p:cNvSpPr txBox="1"/>
          <p:nvPr/>
        </p:nvSpPr>
        <p:spPr>
          <a:xfrm>
            <a:off x="2951644" y="1899308"/>
            <a:ext cx="6288712" cy="646331"/>
          </a:xfrm>
          <a:prstGeom prst="rect">
            <a:avLst/>
          </a:prstGeom>
          <a:noFill/>
        </p:spPr>
        <p:txBody>
          <a:bodyPr wrap="square" rtlCol="0">
            <a:spAutoFit/>
          </a:bodyPr>
          <a:lstStyle/>
          <a:p>
            <a:endParaRPr lang="en-US" b="1"/>
          </a:p>
          <a:p>
            <a:endParaRPr lang="en-GB" b="1"/>
          </a:p>
        </p:txBody>
      </p:sp>
      <p:sp>
        <p:nvSpPr>
          <p:cNvPr id="7" name="Slide Number Placeholder 6">
            <a:extLst>
              <a:ext uri="{FF2B5EF4-FFF2-40B4-BE49-F238E27FC236}">
                <a16:creationId xmlns:a16="http://schemas.microsoft.com/office/drawing/2014/main" id="{AA5CCACF-3387-9A68-30DC-AE8F0BC99555}"/>
              </a:ext>
            </a:extLst>
          </p:cNvPr>
          <p:cNvSpPr>
            <a:spLocks noGrp="1"/>
          </p:cNvSpPr>
          <p:nvPr>
            <p:ph type="sldNum" sz="quarter" idx="12"/>
          </p:nvPr>
        </p:nvSpPr>
        <p:spPr/>
        <p:txBody>
          <a:bodyPr/>
          <a:lstStyle/>
          <a:p>
            <a:fld id="{DBBA1B4E-F5F2-431B-8E33-7EBE3726D570}" type="slidenum">
              <a:rPr lang="en-GB" smtClean="0"/>
              <a:t>13</a:t>
            </a:fld>
            <a:endParaRPr lang="en-GB"/>
          </a:p>
        </p:txBody>
      </p:sp>
      <p:sp>
        <p:nvSpPr>
          <p:cNvPr id="9" name="TextBox 8">
            <a:extLst>
              <a:ext uri="{FF2B5EF4-FFF2-40B4-BE49-F238E27FC236}">
                <a16:creationId xmlns:a16="http://schemas.microsoft.com/office/drawing/2014/main" id="{840BCDD7-A99B-9500-94DE-55408A9E0C3B}"/>
              </a:ext>
            </a:extLst>
          </p:cNvPr>
          <p:cNvSpPr txBox="1"/>
          <p:nvPr/>
        </p:nvSpPr>
        <p:spPr>
          <a:xfrm>
            <a:off x="1263316" y="1899308"/>
            <a:ext cx="9907788" cy="4247317"/>
          </a:xfrm>
          <a:prstGeom prst="rect">
            <a:avLst/>
          </a:prstGeom>
          <a:noFill/>
        </p:spPr>
        <p:txBody>
          <a:bodyPr wrap="square" rtlCol="0">
            <a:spAutoFit/>
          </a:bodyPr>
          <a:lstStyle/>
          <a:p>
            <a:pPr marL="285750" indent="-285750">
              <a:buFont typeface="Arial" panose="020B0604020202020204" pitchFamily="34" charset="0"/>
              <a:buChar char="•"/>
            </a:pPr>
            <a:r>
              <a:rPr lang="en-US"/>
              <a:t>Section 37(1) reads: </a:t>
            </a:r>
            <a:r>
              <a:rPr lang="en-US" i="1"/>
              <a:t>Where, in any family proceedings in which a question arises with respect to the welfare of </a:t>
            </a:r>
            <a:r>
              <a:rPr lang="en-US" b="1" i="1"/>
              <a:t>any</a:t>
            </a:r>
            <a:r>
              <a:rPr lang="en-US" i="1"/>
              <a:t> child, it appears to the court that it may be appropriate for a care or supervision order to be made with respect to him, the court may direct the appropriate authority to undertake an investigation of </a:t>
            </a:r>
            <a:r>
              <a:rPr lang="en-US" b="1" i="1"/>
              <a:t>the</a:t>
            </a:r>
            <a:r>
              <a:rPr lang="en-US" i="1"/>
              <a:t> child's circumstances.</a:t>
            </a:r>
          </a:p>
          <a:p>
            <a:pPr marL="285750" indent="-285750">
              <a:buFont typeface="Arial" panose="020B0604020202020204" pitchFamily="34" charset="0"/>
              <a:buChar char="•"/>
            </a:pPr>
            <a:endParaRPr lang="en-US" i="1"/>
          </a:p>
          <a:p>
            <a:pPr marL="285750" indent="-285750">
              <a:buFont typeface="Arial" panose="020B0604020202020204" pitchFamily="34" charset="0"/>
              <a:buChar char="•"/>
            </a:pPr>
            <a:r>
              <a:rPr lang="en-US"/>
              <a:t>Para 66 “</a:t>
            </a:r>
            <a:r>
              <a:rPr lang="en-US" i="1"/>
              <a:t>First, there is the language in the subsection. If one focuses only on the words "any child", one might conclude that the power extends to any child who comes to the court's attention during the proceedings. But it is necessary to look at the whole phrase – "any family proceedings in which a question arises with respect to the welfare of any child". In my view, that plainly means "proceedings in which a question arises for determination about the welfare of a child". It does not mean "proceedings in which the court becomes aware of a concern about the welfare of a child".”   </a:t>
            </a:r>
            <a:r>
              <a:rPr lang="en-US"/>
              <a:t>In short: No.</a:t>
            </a:r>
          </a:p>
          <a:p>
            <a:pPr marL="285750" indent="-285750">
              <a:buFont typeface="Arial" panose="020B0604020202020204" pitchFamily="34" charset="0"/>
              <a:buChar char="•"/>
            </a:pPr>
            <a:endParaRPr lang="en-US" i="1"/>
          </a:p>
          <a:p>
            <a:pPr marL="285750" indent="-285750">
              <a:buFont typeface="Arial" panose="020B0604020202020204" pitchFamily="34" charset="0"/>
              <a:buChar char="•"/>
            </a:pPr>
            <a:r>
              <a:rPr lang="en-US"/>
              <a:t>Link </a:t>
            </a:r>
            <a:r>
              <a:rPr lang="en-GB">
                <a:hlinkClick r:id="rId5"/>
              </a:rPr>
              <a:t>E (Section 37 Direction) [2025] EWCA </a:t>
            </a:r>
            <a:r>
              <a:rPr lang="en-GB" err="1">
                <a:hlinkClick r:id="rId5"/>
              </a:rPr>
              <a:t>Civ</a:t>
            </a:r>
            <a:r>
              <a:rPr lang="en-GB">
                <a:hlinkClick r:id="rId5"/>
              </a:rPr>
              <a:t> 470 (16 April 2025)</a:t>
            </a:r>
            <a:endParaRPr lang="en-US"/>
          </a:p>
          <a:p>
            <a:pPr marL="285750" indent="-285750">
              <a:buFont typeface="Arial" panose="020B0604020202020204" pitchFamily="34" charset="0"/>
              <a:buChar char="•"/>
            </a:pPr>
            <a:endParaRPr lang="en-US"/>
          </a:p>
        </p:txBody>
      </p:sp>
    </p:spTree>
    <p:extLst>
      <p:ext uri="{BB962C8B-B14F-4D97-AF65-F5344CB8AC3E}">
        <p14:creationId xmlns:p14="http://schemas.microsoft.com/office/powerpoint/2010/main" val="24040018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BDBDA8-D3F6-E455-6D4C-2E1C9922D9CA}"/>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10F22478-2D35-1EC4-8B62-E0DDC5A71798}"/>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r>
              <a:rPr lang="en-US" sz="2400" b="1">
                <a:latin typeface="+mj-lt"/>
              </a:rPr>
              <a:t>	M (A Child: Intermediaries) [2025] EWCA Civ 440</a:t>
            </a:r>
            <a:endParaRPr lang="en-GB" sz="1800" b="1">
              <a:latin typeface="+mj-lt"/>
            </a:endParaRPr>
          </a:p>
        </p:txBody>
      </p:sp>
      <p:pic>
        <p:nvPicPr>
          <p:cNvPr id="5" name="Picture 4" descr="A black and white sign with white text&#10;&#10;Description automatically generated">
            <a:extLst>
              <a:ext uri="{FF2B5EF4-FFF2-40B4-BE49-F238E27FC236}">
                <a16:creationId xmlns:a16="http://schemas.microsoft.com/office/drawing/2014/main" id="{809A3322-A63B-6CFC-5F10-8E7A0D8DF8B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A85E6B53-963C-E889-8CF2-A1E08BC2E785}"/>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pic>
        <p:nvPicPr>
          <p:cNvPr id="4" name="Picture 3" descr="A purple and white background&#10;&#10;Description automatically generated">
            <a:extLst>
              <a:ext uri="{FF2B5EF4-FFF2-40B4-BE49-F238E27FC236}">
                <a16:creationId xmlns:a16="http://schemas.microsoft.com/office/drawing/2014/main" id="{27034211-07DA-4BC3-D5E2-87EC3307FB4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89629" y="5663080"/>
            <a:ext cx="7602371" cy="1194920"/>
          </a:xfrm>
          <a:prstGeom prst="rect">
            <a:avLst/>
          </a:prstGeom>
        </p:spPr>
      </p:pic>
      <p:sp>
        <p:nvSpPr>
          <p:cNvPr id="3" name="TextBox 2">
            <a:extLst>
              <a:ext uri="{FF2B5EF4-FFF2-40B4-BE49-F238E27FC236}">
                <a16:creationId xmlns:a16="http://schemas.microsoft.com/office/drawing/2014/main" id="{832A4858-D722-EE3E-3176-3D6F1B83F3B3}"/>
              </a:ext>
            </a:extLst>
          </p:cNvPr>
          <p:cNvSpPr txBox="1"/>
          <p:nvPr/>
        </p:nvSpPr>
        <p:spPr>
          <a:xfrm>
            <a:off x="2951644" y="1899308"/>
            <a:ext cx="6288712" cy="646331"/>
          </a:xfrm>
          <a:prstGeom prst="rect">
            <a:avLst/>
          </a:prstGeom>
          <a:noFill/>
        </p:spPr>
        <p:txBody>
          <a:bodyPr wrap="square" rtlCol="0">
            <a:spAutoFit/>
          </a:bodyPr>
          <a:lstStyle/>
          <a:p>
            <a:endParaRPr lang="en-US" b="1"/>
          </a:p>
          <a:p>
            <a:endParaRPr lang="en-GB" b="1"/>
          </a:p>
        </p:txBody>
      </p:sp>
      <p:sp>
        <p:nvSpPr>
          <p:cNvPr id="7" name="Slide Number Placeholder 6">
            <a:extLst>
              <a:ext uri="{FF2B5EF4-FFF2-40B4-BE49-F238E27FC236}">
                <a16:creationId xmlns:a16="http://schemas.microsoft.com/office/drawing/2014/main" id="{FA6E7C94-686C-AA00-102E-AB8EFA2EE98D}"/>
              </a:ext>
            </a:extLst>
          </p:cNvPr>
          <p:cNvSpPr>
            <a:spLocks noGrp="1"/>
          </p:cNvSpPr>
          <p:nvPr>
            <p:ph type="sldNum" sz="quarter" idx="12"/>
          </p:nvPr>
        </p:nvSpPr>
        <p:spPr/>
        <p:txBody>
          <a:bodyPr/>
          <a:lstStyle/>
          <a:p>
            <a:fld id="{DBBA1B4E-F5F2-431B-8E33-7EBE3726D570}" type="slidenum">
              <a:rPr lang="en-GB" smtClean="0"/>
              <a:t>14</a:t>
            </a:fld>
            <a:endParaRPr lang="en-GB"/>
          </a:p>
        </p:txBody>
      </p:sp>
      <p:sp>
        <p:nvSpPr>
          <p:cNvPr id="9" name="TextBox 8">
            <a:extLst>
              <a:ext uri="{FF2B5EF4-FFF2-40B4-BE49-F238E27FC236}">
                <a16:creationId xmlns:a16="http://schemas.microsoft.com/office/drawing/2014/main" id="{12A1C1C0-242B-8C33-11A0-F28D8B2F3BA9}"/>
              </a:ext>
            </a:extLst>
          </p:cNvPr>
          <p:cNvSpPr txBox="1"/>
          <p:nvPr/>
        </p:nvSpPr>
        <p:spPr>
          <a:xfrm>
            <a:off x="1263316" y="1899308"/>
            <a:ext cx="9907788" cy="1754326"/>
          </a:xfrm>
          <a:prstGeom prst="rect">
            <a:avLst/>
          </a:prstGeom>
          <a:noFill/>
        </p:spPr>
        <p:txBody>
          <a:bodyPr wrap="square" rtlCol="0">
            <a:spAutoFit/>
          </a:bodyPr>
          <a:lstStyle/>
          <a:p>
            <a:pPr marL="285750" indent="-285750">
              <a:buFont typeface="Arial" panose="020B0604020202020204" pitchFamily="34" charset="0"/>
              <a:buChar char="•"/>
            </a:pPr>
            <a:r>
              <a:rPr lang="en-US"/>
              <a:t>A case clarifying the principles to be adopted in respect of the test for the appointment of an intermediary or direction for cognitive assessment.</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Dealt with in more detail by Rebecca shortly.</a:t>
            </a:r>
          </a:p>
          <a:p>
            <a:pPr marL="285750" indent="-285750">
              <a:buFont typeface="Arial" panose="020B0604020202020204" pitchFamily="34" charset="0"/>
              <a:buChar char="•"/>
            </a:pPr>
            <a:endParaRPr lang="en-US" i="1"/>
          </a:p>
          <a:p>
            <a:pPr marL="285750" indent="-285750">
              <a:buFont typeface="Arial" panose="020B0604020202020204" pitchFamily="34" charset="0"/>
              <a:buChar char="•"/>
            </a:pPr>
            <a:r>
              <a:rPr lang="en-US"/>
              <a:t>Link </a:t>
            </a:r>
            <a:r>
              <a:rPr lang="en-US">
                <a:hlinkClick r:id="rId5"/>
              </a:rPr>
              <a:t>M (A Child: Intermediaries) [2025] EWCA Civ 440 (10 April 2025)</a:t>
            </a:r>
            <a:endParaRPr lang="en-US"/>
          </a:p>
        </p:txBody>
      </p:sp>
    </p:spTree>
    <p:extLst>
      <p:ext uri="{BB962C8B-B14F-4D97-AF65-F5344CB8AC3E}">
        <p14:creationId xmlns:p14="http://schemas.microsoft.com/office/powerpoint/2010/main" val="37066925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E6E501-28CE-BAF7-C1CD-AACA0EA767CE}"/>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12662CBF-BF38-E2C2-FF04-48F3802D7DF6}"/>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r>
              <a:rPr lang="en-US" sz="2400" b="1">
                <a:latin typeface="+mj-lt"/>
              </a:rPr>
              <a:t>	J v Bath and North East Somerset Council &amp; Ors </a:t>
            </a:r>
            <a:br>
              <a:rPr lang="en-US" sz="2400" b="1">
                <a:latin typeface="+mj-lt"/>
              </a:rPr>
            </a:br>
            <a:r>
              <a:rPr lang="en-US" sz="2400" b="1">
                <a:latin typeface="+mj-lt"/>
              </a:rPr>
              <a:t>	[2025] EWCA Civ 478</a:t>
            </a:r>
            <a:endParaRPr lang="en-GB" sz="1800" b="1">
              <a:latin typeface="+mj-lt"/>
            </a:endParaRPr>
          </a:p>
        </p:txBody>
      </p:sp>
      <p:pic>
        <p:nvPicPr>
          <p:cNvPr id="5" name="Picture 4" descr="A black and white sign with white text&#10;&#10;Description automatically generated">
            <a:extLst>
              <a:ext uri="{FF2B5EF4-FFF2-40B4-BE49-F238E27FC236}">
                <a16:creationId xmlns:a16="http://schemas.microsoft.com/office/drawing/2014/main" id="{3761FFF8-3745-5DBF-3044-64C49234DCD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E73917E4-A17F-FE27-1632-A6CC73D3F673}"/>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pic>
        <p:nvPicPr>
          <p:cNvPr id="4" name="Picture 3" descr="A purple and white background&#10;&#10;Description automatically generated">
            <a:extLst>
              <a:ext uri="{FF2B5EF4-FFF2-40B4-BE49-F238E27FC236}">
                <a16:creationId xmlns:a16="http://schemas.microsoft.com/office/drawing/2014/main" id="{0639192B-BACD-C44E-B9FF-7280C10DBC1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89629" y="5663080"/>
            <a:ext cx="7602371" cy="1194920"/>
          </a:xfrm>
          <a:prstGeom prst="rect">
            <a:avLst/>
          </a:prstGeom>
        </p:spPr>
      </p:pic>
      <p:sp>
        <p:nvSpPr>
          <p:cNvPr id="3" name="TextBox 2">
            <a:extLst>
              <a:ext uri="{FF2B5EF4-FFF2-40B4-BE49-F238E27FC236}">
                <a16:creationId xmlns:a16="http://schemas.microsoft.com/office/drawing/2014/main" id="{189BC592-6AC1-8C7C-458D-D0CEA5BEFAA5}"/>
              </a:ext>
            </a:extLst>
          </p:cNvPr>
          <p:cNvSpPr txBox="1"/>
          <p:nvPr/>
        </p:nvSpPr>
        <p:spPr>
          <a:xfrm>
            <a:off x="2951644" y="1899308"/>
            <a:ext cx="6288712" cy="646331"/>
          </a:xfrm>
          <a:prstGeom prst="rect">
            <a:avLst/>
          </a:prstGeom>
          <a:noFill/>
        </p:spPr>
        <p:txBody>
          <a:bodyPr wrap="square" rtlCol="0">
            <a:spAutoFit/>
          </a:bodyPr>
          <a:lstStyle/>
          <a:p>
            <a:endParaRPr lang="en-US" b="1"/>
          </a:p>
          <a:p>
            <a:endParaRPr lang="en-GB" b="1"/>
          </a:p>
        </p:txBody>
      </p:sp>
      <p:sp>
        <p:nvSpPr>
          <p:cNvPr id="7" name="Slide Number Placeholder 6">
            <a:extLst>
              <a:ext uri="{FF2B5EF4-FFF2-40B4-BE49-F238E27FC236}">
                <a16:creationId xmlns:a16="http://schemas.microsoft.com/office/drawing/2014/main" id="{19A71CA2-115F-AB88-2AE0-F39F9711E552}"/>
              </a:ext>
            </a:extLst>
          </p:cNvPr>
          <p:cNvSpPr>
            <a:spLocks noGrp="1"/>
          </p:cNvSpPr>
          <p:nvPr>
            <p:ph type="sldNum" sz="quarter" idx="12"/>
          </p:nvPr>
        </p:nvSpPr>
        <p:spPr/>
        <p:txBody>
          <a:bodyPr/>
          <a:lstStyle/>
          <a:p>
            <a:fld id="{DBBA1B4E-F5F2-431B-8E33-7EBE3726D570}" type="slidenum">
              <a:rPr lang="en-GB" smtClean="0"/>
              <a:t>15</a:t>
            </a:fld>
            <a:endParaRPr lang="en-GB"/>
          </a:p>
        </p:txBody>
      </p:sp>
      <p:sp>
        <p:nvSpPr>
          <p:cNvPr id="9" name="TextBox 8">
            <a:extLst>
              <a:ext uri="{FF2B5EF4-FFF2-40B4-BE49-F238E27FC236}">
                <a16:creationId xmlns:a16="http://schemas.microsoft.com/office/drawing/2014/main" id="{F4247256-F614-B796-D313-3781638D735E}"/>
              </a:ext>
            </a:extLst>
          </p:cNvPr>
          <p:cNvSpPr txBox="1"/>
          <p:nvPr/>
        </p:nvSpPr>
        <p:spPr>
          <a:xfrm>
            <a:off x="1263316" y="1899308"/>
            <a:ext cx="9907788" cy="3693319"/>
          </a:xfrm>
          <a:prstGeom prst="rect">
            <a:avLst/>
          </a:prstGeom>
          <a:noFill/>
        </p:spPr>
        <p:txBody>
          <a:bodyPr wrap="square" rtlCol="0">
            <a:spAutoFit/>
          </a:bodyPr>
          <a:lstStyle/>
          <a:p>
            <a:pPr marL="285750" indent="-285750">
              <a:buFont typeface="Arial" panose="020B0604020202020204" pitchFamily="34" charset="0"/>
              <a:buChar char="•"/>
            </a:pPr>
            <a:r>
              <a:rPr lang="en-US"/>
              <a:t>Another appeal serving to further clarify a decision of Lieven J.  Considering the question of whether, under a care order, a local authority can deprive a child of his or her liberty under its own PR (in clear cases) in a similar way to consenting to vaccinations.</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Since </a:t>
            </a:r>
            <a:r>
              <a:rPr lang="en-US" i="1"/>
              <a:t>Storck v Germany (App No 61603/00) </a:t>
            </a:r>
            <a:r>
              <a:rPr lang="en-US"/>
              <a:t>(2006) 43 EHRR 6, for Article 5 to be engaged three elements must be present – objective, subjective and that the state is responsible for the deprivation.</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Lieven J concluded that it was lawful for the local authority, in the discharge of its parental responsibility, to consent to the continued restriction of J's liberty, so that limb (ii) of </a:t>
            </a:r>
            <a:r>
              <a:rPr lang="en-US" i="1"/>
              <a:t>Storck</a:t>
            </a:r>
            <a:r>
              <a:rPr lang="en-US"/>
              <a:t> was not met and a DOLs order was not required.  In other words – could the LA consent?</a:t>
            </a:r>
          </a:p>
          <a:p>
            <a:pPr marL="285750" indent="-285750">
              <a:buFont typeface="Arial" panose="020B0604020202020204" pitchFamily="34" charset="0"/>
              <a:buChar char="•"/>
            </a:pPr>
            <a:endParaRPr lang="en-US"/>
          </a:p>
          <a:p>
            <a:pPr marL="285750" indent="-285750">
              <a:buFont typeface="Arial" panose="020B0604020202020204" pitchFamily="34" charset="0"/>
              <a:buChar char="•"/>
            </a:pPr>
            <a:endParaRPr lang="en-US"/>
          </a:p>
        </p:txBody>
      </p:sp>
    </p:spTree>
    <p:extLst>
      <p:ext uri="{BB962C8B-B14F-4D97-AF65-F5344CB8AC3E}">
        <p14:creationId xmlns:p14="http://schemas.microsoft.com/office/powerpoint/2010/main" val="37721509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8270A1-1992-C97F-7FA3-798925A0384D}"/>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CEEBC4C8-6CD8-3CA6-6BA0-A35708DFEFE9}"/>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r>
              <a:rPr lang="en-US" sz="2400" b="1">
                <a:latin typeface="+mj-lt"/>
              </a:rPr>
              <a:t>	J v Bath and North East Somerset Council &amp; Ors </a:t>
            </a:r>
            <a:br>
              <a:rPr lang="en-US" sz="2400" b="1">
                <a:latin typeface="+mj-lt"/>
              </a:rPr>
            </a:br>
            <a:r>
              <a:rPr lang="en-US" sz="2400" b="1">
                <a:latin typeface="+mj-lt"/>
              </a:rPr>
              <a:t>	[2025] EWCA Civ 478</a:t>
            </a:r>
            <a:endParaRPr lang="en-GB" sz="1800" b="1">
              <a:latin typeface="+mj-lt"/>
            </a:endParaRPr>
          </a:p>
        </p:txBody>
      </p:sp>
      <p:pic>
        <p:nvPicPr>
          <p:cNvPr id="5" name="Picture 4" descr="A black and white sign with white text&#10;&#10;Description automatically generated">
            <a:extLst>
              <a:ext uri="{FF2B5EF4-FFF2-40B4-BE49-F238E27FC236}">
                <a16:creationId xmlns:a16="http://schemas.microsoft.com/office/drawing/2014/main" id="{B40C79FA-ABE2-098A-CE46-EC934309DD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E631B650-6C88-F50E-A4D6-4253DAF4EDDA}"/>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pic>
        <p:nvPicPr>
          <p:cNvPr id="4" name="Picture 3" descr="A purple and white background&#10;&#10;Description automatically generated">
            <a:extLst>
              <a:ext uri="{FF2B5EF4-FFF2-40B4-BE49-F238E27FC236}">
                <a16:creationId xmlns:a16="http://schemas.microsoft.com/office/drawing/2014/main" id="{571A6066-7335-F160-30EA-53BC3993C08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89629" y="5663080"/>
            <a:ext cx="7602371" cy="1194920"/>
          </a:xfrm>
          <a:prstGeom prst="rect">
            <a:avLst/>
          </a:prstGeom>
        </p:spPr>
      </p:pic>
      <p:sp>
        <p:nvSpPr>
          <p:cNvPr id="3" name="TextBox 2">
            <a:extLst>
              <a:ext uri="{FF2B5EF4-FFF2-40B4-BE49-F238E27FC236}">
                <a16:creationId xmlns:a16="http://schemas.microsoft.com/office/drawing/2014/main" id="{5AA8990F-65F4-702C-F2FE-471E786672A5}"/>
              </a:ext>
            </a:extLst>
          </p:cNvPr>
          <p:cNvSpPr txBox="1"/>
          <p:nvPr/>
        </p:nvSpPr>
        <p:spPr>
          <a:xfrm>
            <a:off x="2951644" y="1899308"/>
            <a:ext cx="6288712" cy="646331"/>
          </a:xfrm>
          <a:prstGeom prst="rect">
            <a:avLst/>
          </a:prstGeom>
          <a:noFill/>
        </p:spPr>
        <p:txBody>
          <a:bodyPr wrap="square" rtlCol="0">
            <a:spAutoFit/>
          </a:bodyPr>
          <a:lstStyle/>
          <a:p>
            <a:endParaRPr lang="en-US" b="1"/>
          </a:p>
          <a:p>
            <a:endParaRPr lang="en-GB" b="1"/>
          </a:p>
        </p:txBody>
      </p:sp>
      <p:sp>
        <p:nvSpPr>
          <p:cNvPr id="7" name="Slide Number Placeholder 6">
            <a:extLst>
              <a:ext uri="{FF2B5EF4-FFF2-40B4-BE49-F238E27FC236}">
                <a16:creationId xmlns:a16="http://schemas.microsoft.com/office/drawing/2014/main" id="{13B54A7A-2666-C2C2-70D0-AE98E920D860}"/>
              </a:ext>
            </a:extLst>
          </p:cNvPr>
          <p:cNvSpPr>
            <a:spLocks noGrp="1"/>
          </p:cNvSpPr>
          <p:nvPr>
            <p:ph type="sldNum" sz="quarter" idx="12"/>
          </p:nvPr>
        </p:nvSpPr>
        <p:spPr/>
        <p:txBody>
          <a:bodyPr/>
          <a:lstStyle/>
          <a:p>
            <a:fld id="{DBBA1B4E-F5F2-431B-8E33-7EBE3726D570}" type="slidenum">
              <a:rPr lang="en-GB" smtClean="0"/>
              <a:t>16</a:t>
            </a:fld>
            <a:endParaRPr lang="en-GB"/>
          </a:p>
        </p:txBody>
      </p:sp>
      <p:sp>
        <p:nvSpPr>
          <p:cNvPr id="9" name="TextBox 8">
            <a:extLst>
              <a:ext uri="{FF2B5EF4-FFF2-40B4-BE49-F238E27FC236}">
                <a16:creationId xmlns:a16="http://schemas.microsoft.com/office/drawing/2014/main" id="{2DD374F6-7942-DA57-6176-F530C110C480}"/>
              </a:ext>
            </a:extLst>
          </p:cNvPr>
          <p:cNvSpPr txBox="1"/>
          <p:nvPr/>
        </p:nvSpPr>
        <p:spPr>
          <a:xfrm>
            <a:off x="1263316" y="1899308"/>
            <a:ext cx="9907788" cy="3693319"/>
          </a:xfrm>
          <a:prstGeom prst="rect">
            <a:avLst/>
          </a:prstGeom>
          <a:noFill/>
        </p:spPr>
        <p:txBody>
          <a:bodyPr wrap="square" rtlCol="0">
            <a:spAutoFit/>
          </a:bodyPr>
          <a:lstStyle/>
          <a:p>
            <a:pPr marL="285750" indent="-285750">
              <a:buFont typeface="Arial" panose="020B0604020202020204" pitchFamily="34" charset="0"/>
              <a:buChar char="•"/>
            </a:pPr>
            <a:r>
              <a:rPr lang="en-US"/>
              <a:t>Para 52: “</a:t>
            </a:r>
            <a:r>
              <a:rPr lang="en-US" i="1"/>
              <a:t>It follows that Keehan J was entirely correct to hold, as he did, in Re D (No 2) that </a:t>
            </a:r>
            <a:r>
              <a:rPr lang="en-US" b="1" i="1"/>
              <a:t>the answer to this central question is 'an emphatic "no"', </a:t>
            </a:r>
            <a:r>
              <a:rPr lang="en-US" i="1"/>
              <a:t>and that Lieven J's analysis in the present case, was in error. That error, in short, was to focus on whether, as a matter of domestic law, a local authority may provide 'valid consent' in order to avoid engaging limb (ii) of Storck. If, instead, the focus had been, as it should have been, upon the overarching purpose of Art 5, as determined by HL v UK and Cheshire West, the inevitable conclusion would have been that, irrespective of the domestic law relating to parental responsibility, </a:t>
            </a:r>
            <a:r>
              <a:rPr lang="en-US" b="1" i="1"/>
              <a:t>the State can never give valid consent in these circumstances.</a:t>
            </a:r>
            <a:r>
              <a:rPr lang="en-US" i="1"/>
              <a:t>”</a:t>
            </a:r>
          </a:p>
          <a:p>
            <a:pPr marL="285750" indent="-285750">
              <a:buFont typeface="Arial" panose="020B0604020202020204" pitchFamily="34" charset="0"/>
              <a:buChar char="•"/>
            </a:pPr>
            <a:endParaRPr lang="en-US" i="1"/>
          </a:p>
          <a:p>
            <a:pPr marL="285750" indent="-285750">
              <a:buFont typeface="Arial" panose="020B0604020202020204" pitchFamily="34" charset="0"/>
              <a:buChar char="•"/>
            </a:pPr>
            <a:r>
              <a:rPr lang="en-US"/>
              <a:t>The appeal was allowed and a DOLS order duly made in agreed terms.</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Link: </a:t>
            </a:r>
            <a:r>
              <a:rPr lang="en-US">
                <a:hlinkClick r:id="rId5"/>
              </a:rPr>
              <a:t>J v Bath and North East Somerset Council &amp; Ors [2025] EWCA Civ 478 (29 April 2025)</a:t>
            </a:r>
            <a:endParaRPr lang="en-US"/>
          </a:p>
          <a:p>
            <a:pPr marL="285750" indent="-285750">
              <a:buFont typeface="Arial" panose="020B0604020202020204" pitchFamily="34" charset="0"/>
              <a:buChar char="•"/>
            </a:pPr>
            <a:endParaRPr lang="en-US"/>
          </a:p>
        </p:txBody>
      </p:sp>
    </p:spTree>
    <p:extLst>
      <p:ext uri="{BB962C8B-B14F-4D97-AF65-F5344CB8AC3E}">
        <p14:creationId xmlns:p14="http://schemas.microsoft.com/office/powerpoint/2010/main" val="4186218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11ABAE-C283-D628-3765-7EE6AC15A157}"/>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083EA571-8758-E1EA-46D7-2FDD3BB3A0D0}"/>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r>
              <a:rPr lang="en-US" sz="2400" b="1">
                <a:latin typeface="+mj-lt"/>
              </a:rPr>
              <a:t>	A Local Authority v LB &amp; Ors [2025] EWHC 1264 (Fam)</a:t>
            </a:r>
            <a:endParaRPr lang="en-GB" sz="1800" b="1">
              <a:latin typeface="+mj-lt"/>
            </a:endParaRPr>
          </a:p>
        </p:txBody>
      </p:sp>
      <p:pic>
        <p:nvPicPr>
          <p:cNvPr id="5" name="Picture 4" descr="A black and white sign with white text&#10;&#10;Description automatically generated">
            <a:extLst>
              <a:ext uri="{FF2B5EF4-FFF2-40B4-BE49-F238E27FC236}">
                <a16:creationId xmlns:a16="http://schemas.microsoft.com/office/drawing/2014/main" id="{1F3F10ED-4F49-F489-FC7D-6D42910EB47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4E16FA52-C5D8-D322-E120-2080CA92CEBA}"/>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pic>
        <p:nvPicPr>
          <p:cNvPr id="4" name="Picture 3" descr="A purple and white background&#10;&#10;Description automatically generated">
            <a:extLst>
              <a:ext uri="{FF2B5EF4-FFF2-40B4-BE49-F238E27FC236}">
                <a16:creationId xmlns:a16="http://schemas.microsoft.com/office/drawing/2014/main" id="{81E43460-B9B9-6F7B-C8E3-A9D6634C6C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89629" y="5663080"/>
            <a:ext cx="7602371" cy="1194920"/>
          </a:xfrm>
          <a:prstGeom prst="rect">
            <a:avLst/>
          </a:prstGeom>
        </p:spPr>
      </p:pic>
      <p:sp>
        <p:nvSpPr>
          <p:cNvPr id="3" name="TextBox 2">
            <a:extLst>
              <a:ext uri="{FF2B5EF4-FFF2-40B4-BE49-F238E27FC236}">
                <a16:creationId xmlns:a16="http://schemas.microsoft.com/office/drawing/2014/main" id="{9B083E60-5D12-A866-F0F6-4C5BD6B515C4}"/>
              </a:ext>
            </a:extLst>
          </p:cNvPr>
          <p:cNvSpPr txBox="1"/>
          <p:nvPr/>
        </p:nvSpPr>
        <p:spPr>
          <a:xfrm>
            <a:off x="2951644" y="1899308"/>
            <a:ext cx="6288712" cy="646331"/>
          </a:xfrm>
          <a:prstGeom prst="rect">
            <a:avLst/>
          </a:prstGeom>
          <a:noFill/>
        </p:spPr>
        <p:txBody>
          <a:bodyPr wrap="square" rtlCol="0">
            <a:spAutoFit/>
          </a:bodyPr>
          <a:lstStyle/>
          <a:p>
            <a:endParaRPr lang="en-US" b="1"/>
          </a:p>
          <a:p>
            <a:endParaRPr lang="en-GB" b="1"/>
          </a:p>
        </p:txBody>
      </p:sp>
      <p:sp>
        <p:nvSpPr>
          <p:cNvPr id="7" name="Slide Number Placeholder 6">
            <a:extLst>
              <a:ext uri="{FF2B5EF4-FFF2-40B4-BE49-F238E27FC236}">
                <a16:creationId xmlns:a16="http://schemas.microsoft.com/office/drawing/2014/main" id="{CA8FA17C-9679-D34C-3475-2892857C1A75}"/>
              </a:ext>
            </a:extLst>
          </p:cNvPr>
          <p:cNvSpPr>
            <a:spLocks noGrp="1"/>
          </p:cNvSpPr>
          <p:nvPr>
            <p:ph type="sldNum" sz="quarter" idx="12"/>
          </p:nvPr>
        </p:nvSpPr>
        <p:spPr/>
        <p:txBody>
          <a:bodyPr/>
          <a:lstStyle/>
          <a:p>
            <a:fld id="{DBBA1B4E-F5F2-431B-8E33-7EBE3726D570}" type="slidenum">
              <a:rPr lang="en-GB" smtClean="0"/>
              <a:t>17</a:t>
            </a:fld>
            <a:endParaRPr lang="en-GB"/>
          </a:p>
        </p:txBody>
      </p:sp>
      <p:sp>
        <p:nvSpPr>
          <p:cNvPr id="9" name="TextBox 8">
            <a:extLst>
              <a:ext uri="{FF2B5EF4-FFF2-40B4-BE49-F238E27FC236}">
                <a16:creationId xmlns:a16="http://schemas.microsoft.com/office/drawing/2014/main" id="{8B65DEB6-303C-D45D-3052-68806D4BCE0C}"/>
              </a:ext>
            </a:extLst>
          </p:cNvPr>
          <p:cNvSpPr txBox="1"/>
          <p:nvPr/>
        </p:nvSpPr>
        <p:spPr>
          <a:xfrm>
            <a:off x="1263316" y="1899308"/>
            <a:ext cx="9907788" cy="3416320"/>
          </a:xfrm>
          <a:prstGeom prst="rect">
            <a:avLst/>
          </a:prstGeom>
          <a:noFill/>
        </p:spPr>
        <p:txBody>
          <a:bodyPr wrap="square" rtlCol="0">
            <a:spAutoFit/>
          </a:bodyPr>
          <a:lstStyle/>
          <a:p>
            <a:pPr marL="285750" indent="-285750">
              <a:buFont typeface="Arial" panose="020B0604020202020204" pitchFamily="34" charset="0"/>
              <a:buChar char="•"/>
            </a:pPr>
            <a:r>
              <a:rPr lang="en-US"/>
              <a:t>A second authority on the use of DOLS applications.  The High Court were asked to make an order permitting the local authority to continue to deprive the liberty of a child LB.  She was 15 and rising 16 years of age.</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LB, the subject of a full care order, wanted to be at home, and did not want to be in care.  She was refusing to remain in her placement which was not local to where she had previously lived.</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A previous order had been made by HHJ Bailey including a Recovery Order and, sitting s9 as a high court judge, authorized her arrangements which amounted to a deprivation of her liberty.  This hearing was to be a follow-up hearing prior to that DOLS order expiring.</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There were three considerations:</a:t>
            </a:r>
          </a:p>
        </p:txBody>
      </p:sp>
    </p:spTree>
    <p:extLst>
      <p:ext uri="{BB962C8B-B14F-4D97-AF65-F5344CB8AC3E}">
        <p14:creationId xmlns:p14="http://schemas.microsoft.com/office/powerpoint/2010/main" val="21097002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3D8324-9FA9-CD20-704F-90CA8A4FB3F4}"/>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CE9EE3E6-D4D3-FA2D-EB56-43E0CBEF0EAD}"/>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r>
              <a:rPr lang="en-US" sz="2400" b="1">
                <a:latin typeface="+mj-lt"/>
              </a:rPr>
              <a:t>	A Local Authority v LB &amp; Ors [2025] EWHC 1264 (Fam)</a:t>
            </a:r>
            <a:endParaRPr lang="en-GB" sz="1800" b="1">
              <a:latin typeface="+mj-lt"/>
            </a:endParaRPr>
          </a:p>
        </p:txBody>
      </p:sp>
      <p:pic>
        <p:nvPicPr>
          <p:cNvPr id="5" name="Picture 4" descr="A black and white sign with white text&#10;&#10;Description automatically generated">
            <a:extLst>
              <a:ext uri="{FF2B5EF4-FFF2-40B4-BE49-F238E27FC236}">
                <a16:creationId xmlns:a16="http://schemas.microsoft.com/office/drawing/2014/main" id="{F9866956-C460-4C89-C4D7-18C08191B1B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4A5A7C22-B309-3CD3-1C5E-6EAD88EDF79E}"/>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pic>
        <p:nvPicPr>
          <p:cNvPr id="4" name="Picture 3" descr="A purple and white background&#10;&#10;Description automatically generated">
            <a:extLst>
              <a:ext uri="{FF2B5EF4-FFF2-40B4-BE49-F238E27FC236}">
                <a16:creationId xmlns:a16="http://schemas.microsoft.com/office/drawing/2014/main" id="{CF16FF08-6566-EEB5-02AC-F05EC6927F3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89629" y="5663080"/>
            <a:ext cx="7602371" cy="1194920"/>
          </a:xfrm>
          <a:prstGeom prst="rect">
            <a:avLst/>
          </a:prstGeom>
        </p:spPr>
      </p:pic>
      <p:sp>
        <p:nvSpPr>
          <p:cNvPr id="3" name="TextBox 2">
            <a:extLst>
              <a:ext uri="{FF2B5EF4-FFF2-40B4-BE49-F238E27FC236}">
                <a16:creationId xmlns:a16="http://schemas.microsoft.com/office/drawing/2014/main" id="{3F43B981-3F43-FF5B-6139-9F158F688EC8}"/>
              </a:ext>
            </a:extLst>
          </p:cNvPr>
          <p:cNvSpPr txBox="1"/>
          <p:nvPr/>
        </p:nvSpPr>
        <p:spPr>
          <a:xfrm>
            <a:off x="2951644" y="1899308"/>
            <a:ext cx="6288712" cy="646331"/>
          </a:xfrm>
          <a:prstGeom prst="rect">
            <a:avLst/>
          </a:prstGeom>
          <a:noFill/>
        </p:spPr>
        <p:txBody>
          <a:bodyPr wrap="square" rtlCol="0">
            <a:spAutoFit/>
          </a:bodyPr>
          <a:lstStyle/>
          <a:p>
            <a:endParaRPr lang="en-US" b="1"/>
          </a:p>
          <a:p>
            <a:endParaRPr lang="en-GB" b="1"/>
          </a:p>
        </p:txBody>
      </p:sp>
      <p:sp>
        <p:nvSpPr>
          <p:cNvPr id="7" name="Slide Number Placeholder 6">
            <a:extLst>
              <a:ext uri="{FF2B5EF4-FFF2-40B4-BE49-F238E27FC236}">
                <a16:creationId xmlns:a16="http://schemas.microsoft.com/office/drawing/2014/main" id="{4D7EBD77-6B3C-E89F-3561-F9AFE9129C1C}"/>
              </a:ext>
            </a:extLst>
          </p:cNvPr>
          <p:cNvSpPr>
            <a:spLocks noGrp="1"/>
          </p:cNvSpPr>
          <p:nvPr>
            <p:ph type="sldNum" sz="quarter" idx="12"/>
          </p:nvPr>
        </p:nvSpPr>
        <p:spPr/>
        <p:txBody>
          <a:bodyPr/>
          <a:lstStyle/>
          <a:p>
            <a:fld id="{DBBA1B4E-F5F2-431B-8E33-7EBE3726D570}" type="slidenum">
              <a:rPr lang="en-GB" smtClean="0"/>
              <a:t>18</a:t>
            </a:fld>
            <a:endParaRPr lang="en-GB"/>
          </a:p>
        </p:txBody>
      </p:sp>
      <p:sp>
        <p:nvSpPr>
          <p:cNvPr id="9" name="TextBox 8">
            <a:extLst>
              <a:ext uri="{FF2B5EF4-FFF2-40B4-BE49-F238E27FC236}">
                <a16:creationId xmlns:a16="http://schemas.microsoft.com/office/drawing/2014/main" id="{3C6C4783-DDDD-E950-BF97-40F81D281D57}"/>
              </a:ext>
            </a:extLst>
          </p:cNvPr>
          <p:cNvSpPr txBox="1"/>
          <p:nvPr/>
        </p:nvSpPr>
        <p:spPr>
          <a:xfrm>
            <a:off x="1263316" y="1899308"/>
            <a:ext cx="9907788" cy="3970318"/>
          </a:xfrm>
          <a:prstGeom prst="rect">
            <a:avLst/>
          </a:prstGeom>
          <a:noFill/>
        </p:spPr>
        <p:txBody>
          <a:bodyPr wrap="square" rtlCol="0">
            <a:spAutoFit/>
          </a:bodyPr>
          <a:lstStyle/>
          <a:p>
            <a:pPr marL="285750" indent="-285750">
              <a:buFont typeface="Arial" panose="020B0604020202020204" pitchFamily="34" charset="0"/>
              <a:buChar char="•"/>
            </a:pPr>
            <a:r>
              <a:rPr lang="en-US"/>
              <a:t>1. Should section 25 accommodation have been explored?  </a:t>
            </a:r>
            <a:r>
              <a:rPr lang="en-US" b="1"/>
              <a:t>Yes.  DOLS applications are not alternatives to section 25 when section 25 is available.</a:t>
            </a:r>
            <a:endParaRPr lang="en-US"/>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2. Was section 100(4) CA 1989 satisfied?  </a:t>
            </a:r>
            <a:r>
              <a:rPr lang="en-US" b="1"/>
              <a:t>Insufficient evidence on the facts of this case.</a:t>
            </a:r>
            <a:endParaRPr lang="en-US"/>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3. Could the Local Authority make a case that this deprivation of liberty was for the purpose of educational supervision?  </a:t>
            </a:r>
            <a:r>
              <a:rPr lang="en-US" b="1" i="1"/>
              <a:t>“I do not see how a court could properly conclude in a case like the present that the matter comes within article 5(1)(d)”</a:t>
            </a:r>
            <a:r>
              <a:rPr lang="en-US" b="1"/>
              <a:t> </a:t>
            </a:r>
            <a:endParaRPr lang="en-US"/>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The court declined to make a further DOLS order and adjourned the matter for further consideration.</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Link: </a:t>
            </a:r>
            <a:r>
              <a:rPr lang="en-US">
                <a:hlinkClick r:id="rId5"/>
              </a:rPr>
              <a:t>A Local Authority v LB &amp; Ors (Rev2) [2025] EWHC 1264 (Fam) (25 May 2025)</a:t>
            </a:r>
            <a:endParaRPr lang="en-US"/>
          </a:p>
          <a:p>
            <a:pPr marL="285750" indent="-285750">
              <a:buFont typeface="Arial" panose="020B0604020202020204" pitchFamily="34" charset="0"/>
              <a:buChar char="•"/>
            </a:pPr>
            <a:endParaRPr lang="en-US"/>
          </a:p>
        </p:txBody>
      </p:sp>
    </p:spTree>
    <p:extLst>
      <p:ext uri="{BB962C8B-B14F-4D97-AF65-F5344CB8AC3E}">
        <p14:creationId xmlns:p14="http://schemas.microsoft.com/office/powerpoint/2010/main" val="4951899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1DDFC9-D59E-E0AF-6EF4-66940DA3555D}"/>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F0B2F8E2-E38C-C2DB-864D-D5F7409517F0}"/>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r>
              <a:rPr lang="en-US" sz="2400" b="1">
                <a:latin typeface="+mj-lt"/>
              </a:rPr>
              <a:t>	Other notable cases:</a:t>
            </a:r>
            <a:endParaRPr lang="en-GB" sz="1800" b="1">
              <a:latin typeface="+mj-lt"/>
            </a:endParaRPr>
          </a:p>
        </p:txBody>
      </p:sp>
      <p:pic>
        <p:nvPicPr>
          <p:cNvPr id="5" name="Picture 4" descr="A black and white sign with white text&#10;&#10;Description automatically generated">
            <a:extLst>
              <a:ext uri="{FF2B5EF4-FFF2-40B4-BE49-F238E27FC236}">
                <a16:creationId xmlns:a16="http://schemas.microsoft.com/office/drawing/2014/main" id="{85F2F4EB-BAE1-3E34-A070-84F04C48258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42569FE4-64EF-AAD5-F7F5-805A53C11EE9}"/>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pic>
        <p:nvPicPr>
          <p:cNvPr id="4" name="Picture 3" descr="A purple and white background&#10;&#10;Description automatically generated">
            <a:extLst>
              <a:ext uri="{FF2B5EF4-FFF2-40B4-BE49-F238E27FC236}">
                <a16:creationId xmlns:a16="http://schemas.microsoft.com/office/drawing/2014/main" id="{9DA75A27-4DD6-BA6C-A35D-6520285FBCB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89629" y="5663080"/>
            <a:ext cx="7602371" cy="1194920"/>
          </a:xfrm>
          <a:prstGeom prst="rect">
            <a:avLst/>
          </a:prstGeom>
        </p:spPr>
      </p:pic>
      <p:sp>
        <p:nvSpPr>
          <p:cNvPr id="3" name="TextBox 2">
            <a:extLst>
              <a:ext uri="{FF2B5EF4-FFF2-40B4-BE49-F238E27FC236}">
                <a16:creationId xmlns:a16="http://schemas.microsoft.com/office/drawing/2014/main" id="{9B335645-DB52-DD58-7A1F-089584122B30}"/>
              </a:ext>
            </a:extLst>
          </p:cNvPr>
          <p:cNvSpPr txBox="1"/>
          <p:nvPr/>
        </p:nvSpPr>
        <p:spPr>
          <a:xfrm>
            <a:off x="2951644" y="1899308"/>
            <a:ext cx="6288712" cy="646331"/>
          </a:xfrm>
          <a:prstGeom prst="rect">
            <a:avLst/>
          </a:prstGeom>
          <a:noFill/>
        </p:spPr>
        <p:txBody>
          <a:bodyPr wrap="square" rtlCol="0">
            <a:spAutoFit/>
          </a:bodyPr>
          <a:lstStyle/>
          <a:p>
            <a:endParaRPr lang="en-US" b="1"/>
          </a:p>
          <a:p>
            <a:endParaRPr lang="en-GB" b="1"/>
          </a:p>
        </p:txBody>
      </p:sp>
      <p:sp>
        <p:nvSpPr>
          <p:cNvPr id="7" name="Slide Number Placeholder 6">
            <a:extLst>
              <a:ext uri="{FF2B5EF4-FFF2-40B4-BE49-F238E27FC236}">
                <a16:creationId xmlns:a16="http://schemas.microsoft.com/office/drawing/2014/main" id="{D45F9620-44A6-FEA1-6F32-6F97F6419BF0}"/>
              </a:ext>
            </a:extLst>
          </p:cNvPr>
          <p:cNvSpPr>
            <a:spLocks noGrp="1"/>
          </p:cNvSpPr>
          <p:nvPr>
            <p:ph type="sldNum" sz="quarter" idx="12"/>
          </p:nvPr>
        </p:nvSpPr>
        <p:spPr/>
        <p:txBody>
          <a:bodyPr/>
          <a:lstStyle/>
          <a:p>
            <a:fld id="{DBBA1B4E-F5F2-431B-8E33-7EBE3726D570}" type="slidenum">
              <a:rPr lang="en-GB" smtClean="0"/>
              <a:t>19</a:t>
            </a:fld>
            <a:endParaRPr lang="en-GB"/>
          </a:p>
        </p:txBody>
      </p:sp>
      <p:sp>
        <p:nvSpPr>
          <p:cNvPr id="9" name="TextBox 8">
            <a:extLst>
              <a:ext uri="{FF2B5EF4-FFF2-40B4-BE49-F238E27FC236}">
                <a16:creationId xmlns:a16="http://schemas.microsoft.com/office/drawing/2014/main" id="{E348B34E-C1F8-9468-8FF7-103F8493DA86}"/>
              </a:ext>
            </a:extLst>
          </p:cNvPr>
          <p:cNvSpPr txBox="1"/>
          <p:nvPr/>
        </p:nvSpPr>
        <p:spPr>
          <a:xfrm>
            <a:off x="1263316" y="1899308"/>
            <a:ext cx="9907788" cy="2862322"/>
          </a:xfrm>
          <a:prstGeom prst="rect">
            <a:avLst/>
          </a:prstGeom>
          <a:noFill/>
        </p:spPr>
        <p:txBody>
          <a:bodyPr wrap="square" rtlCol="0">
            <a:spAutoFit/>
          </a:bodyPr>
          <a:lstStyle/>
          <a:p>
            <a:pPr marL="285750" indent="-285750">
              <a:buFont typeface="Arial" panose="020B0604020202020204" pitchFamily="34" charset="0"/>
              <a:buChar char="•"/>
            </a:pPr>
            <a:r>
              <a:rPr lang="en-US"/>
              <a:t>A Local Authority v X (Attendance of Experts) (Rev1) [2025] EWFC 137</a:t>
            </a:r>
          </a:p>
          <a:p>
            <a:pPr marL="742950" lvl="1" indent="-285750">
              <a:buFont typeface="Arial" panose="020B0604020202020204" pitchFamily="34" charset="0"/>
              <a:buChar char="•"/>
            </a:pPr>
            <a:r>
              <a:rPr lang="en-US"/>
              <a:t>MacDonald J</a:t>
            </a:r>
          </a:p>
          <a:p>
            <a:pPr marL="742950" lvl="1" indent="-285750">
              <a:buFont typeface="Arial" panose="020B0604020202020204" pitchFamily="34" charset="0"/>
              <a:buChar char="•"/>
            </a:pPr>
            <a:r>
              <a:rPr lang="en-US"/>
              <a:t>Dispute about whether (medical) experts would be called to give oral evidence</a:t>
            </a:r>
          </a:p>
          <a:p>
            <a:pPr marL="742950" lvl="1" indent="-285750">
              <a:buFont typeface="Arial" panose="020B0604020202020204" pitchFamily="34" charset="0"/>
              <a:buChar char="•"/>
            </a:pPr>
            <a:r>
              <a:rPr lang="en-US"/>
              <a:t>FPR r. 25.9 is to limit the attendance of experts at hearings in children proceedings to that which is necessary in the interests of justice</a:t>
            </a:r>
          </a:p>
          <a:p>
            <a:pPr marL="742950" lvl="1" indent="-285750">
              <a:buFont typeface="Arial" panose="020B0604020202020204" pitchFamily="34" charset="0"/>
              <a:buChar char="•"/>
            </a:pPr>
            <a:r>
              <a:rPr lang="en-US"/>
              <a:t>FPR 2010 r.25.9(1), the general rule is that expert evidence is to be given in a written report unless the court decides otherwise</a:t>
            </a:r>
          </a:p>
          <a:p>
            <a:pPr marL="742950" lvl="1" indent="-285750">
              <a:buFont typeface="Arial" panose="020B0604020202020204" pitchFamily="34" charset="0"/>
              <a:buChar char="•"/>
            </a:pPr>
            <a:r>
              <a:rPr lang="en-US" b="1"/>
              <a:t>Para 23: </a:t>
            </a:r>
            <a:r>
              <a:rPr lang="en-US" b="1" i="1"/>
              <a:t>I am satisfied that it is proper to require a C2 application form where a direction for expert attendance is sought, setting out reasons why it is said that such attendance is necessary in the interests of justice</a:t>
            </a:r>
          </a:p>
        </p:txBody>
      </p:sp>
    </p:spTree>
    <p:extLst>
      <p:ext uri="{BB962C8B-B14F-4D97-AF65-F5344CB8AC3E}">
        <p14:creationId xmlns:p14="http://schemas.microsoft.com/office/powerpoint/2010/main" val="4029712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33E1F3-81BA-6161-6C61-F70F0281D9E1}"/>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3CB26F5E-B89B-CF0F-23EC-E45239D0AC25}"/>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GB" sz="2400" b="1">
                <a:latin typeface="+mj-lt"/>
              </a:rPr>
              <a:t>Agenda</a:t>
            </a:r>
            <a:endParaRPr lang="en-GB" sz="1800" b="1">
              <a:latin typeface="+mj-lt"/>
            </a:endParaRPr>
          </a:p>
        </p:txBody>
      </p:sp>
      <p:pic>
        <p:nvPicPr>
          <p:cNvPr id="5" name="Picture 4" descr="A black and white sign with white text&#10;&#10;Description automatically generated">
            <a:extLst>
              <a:ext uri="{FF2B5EF4-FFF2-40B4-BE49-F238E27FC236}">
                <a16:creationId xmlns:a16="http://schemas.microsoft.com/office/drawing/2014/main" id="{9D178342-0490-4176-24B2-4AE6130D36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2924C82F-083C-5F8C-6355-9E78E1CA4CAB}"/>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pic>
        <p:nvPicPr>
          <p:cNvPr id="4" name="Picture 3" descr="A purple and white background&#10;&#10;Description automatically generated">
            <a:extLst>
              <a:ext uri="{FF2B5EF4-FFF2-40B4-BE49-F238E27FC236}">
                <a16:creationId xmlns:a16="http://schemas.microsoft.com/office/drawing/2014/main" id="{5400D986-52A8-EEFB-97EA-4F963CFF454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89629" y="5663080"/>
            <a:ext cx="7602371" cy="1194920"/>
          </a:xfrm>
          <a:prstGeom prst="rect">
            <a:avLst/>
          </a:prstGeom>
        </p:spPr>
      </p:pic>
      <p:sp>
        <p:nvSpPr>
          <p:cNvPr id="3" name="TextBox 2">
            <a:extLst>
              <a:ext uri="{FF2B5EF4-FFF2-40B4-BE49-F238E27FC236}">
                <a16:creationId xmlns:a16="http://schemas.microsoft.com/office/drawing/2014/main" id="{69058A43-46E2-97C1-2C4A-02D8EC03ABA0}"/>
              </a:ext>
            </a:extLst>
          </p:cNvPr>
          <p:cNvSpPr txBox="1"/>
          <p:nvPr/>
        </p:nvSpPr>
        <p:spPr>
          <a:xfrm>
            <a:off x="2951644" y="1899308"/>
            <a:ext cx="6288712" cy="646331"/>
          </a:xfrm>
          <a:prstGeom prst="rect">
            <a:avLst/>
          </a:prstGeom>
          <a:noFill/>
        </p:spPr>
        <p:txBody>
          <a:bodyPr wrap="square" rtlCol="0">
            <a:spAutoFit/>
          </a:bodyPr>
          <a:lstStyle/>
          <a:p>
            <a:endParaRPr lang="en-US" b="1"/>
          </a:p>
          <a:p>
            <a:endParaRPr lang="en-GB" b="1"/>
          </a:p>
        </p:txBody>
      </p:sp>
      <p:sp>
        <p:nvSpPr>
          <p:cNvPr id="7" name="Slide Number Placeholder 6">
            <a:extLst>
              <a:ext uri="{FF2B5EF4-FFF2-40B4-BE49-F238E27FC236}">
                <a16:creationId xmlns:a16="http://schemas.microsoft.com/office/drawing/2014/main" id="{F2C8AADB-33DD-B353-3D0E-8EFAD33E18FF}"/>
              </a:ext>
            </a:extLst>
          </p:cNvPr>
          <p:cNvSpPr>
            <a:spLocks noGrp="1"/>
          </p:cNvSpPr>
          <p:nvPr>
            <p:ph type="sldNum" sz="quarter" idx="12"/>
          </p:nvPr>
        </p:nvSpPr>
        <p:spPr/>
        <p:txBody>
          <a:bodyPr/>
          <a:lstStyle/>
          <a:p>
            <a:fld id="{DBBA1B4E-F5F2-431B-8E33-7EBE3726D570}" type="slidenum">
              <a:rPr lang="en-GB" smtClean="0"/>
              <a:t>2</a:t>
            </a:fld>
            <a:endParaRPr lang="en-GB"/>
          </a:p>
        </p:txBody>
      </p:sp>
      <p:sp>
        <p:nvSpPr>
          <p:cNvPr id="9" name="TextBox 8">
            <a:extLst>
              <a:ext uri="{FF2B5EF4-FFF2-40B4-BE49-F238E27FC236}">
                <a16:creationId xmlns:a16="http://schemas.microsoft.com/office/drawing/2014/main" id="{D4821484-E831-46CF-7773-8BC51D37D7DE}"/>
              </a:ext>
            </a:extLst>
          </p:cNvPr>
          <p:cNvSpPr txBox="1"/>
          <p:nvPr/>
        </p:nvSpPr>
        <p:spPr>
          <a:xfrm>
            <a:off x="1263316" y="2045368"/>
            <a:ext cx="7483642" cy="2031325"/>
          </a:xfrm>
          <a:prstGeom prst="rect">
            <a:avLst/>
          </a:prstGeom>
          <a:noFill/>
        </p:spPr>
        <p:txBody>
          <a:bodyPr wrap="square" rtlCol="0">
            <a:spAutoFit/>
          </a:bodyPr>
          <a:lstStyle/>
          <a:p>
            <a:pPr marL="285750" indent="-285750">
              <a:buFont typeface="Arial" panose="020B0604020202020204" pitchFamily="34" charset="0"/>
              <a:buChar char="•"/>
            </a:pPr>
            <a:r>
              <a:rPr lang="en-US"/>
              <a:t>Notable Public Law Cases</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dirty="0"/>
              <a:t>Guidance </a:t>
            </a:r>
            <a:r>
              <a:rPr lang="en-US"/>
              <a:t>and </a:t>
            </a:r>
            <a:r>
              <a:rPr lang="en-US" dirty="0"/>
              <a:t>procedure </a:t>
            </a:r>
            <a:endParaRPr lang="en-US"/>
          </a:p>
          <a:p>
            <a:endParaRPr lang="en-US" dirty="0"/>
          </a:p>
          <a:p>
            <a:pPr marL="285750" indent="-285750">
              <a:buFont typeface="Arial" panose="020B0604020202020204" pitchFamily="34" charset="0"/>
              <a:buChar char="•"/>
            </a:pPr>
            <a:r>
              <a:rPr lang="en-US"/>
              <a:t>Future considerations</a:t>
            </a:r>
          </a:p>
          <a:p>
            <a:pPr marL="285750" indent="-285750">
              <a:buFont typeface="Arial" panose="020B0604020202020204" pitchFamily="34" charset="0"/>
              <a:buChar char="•"/>
            </a:pPr>
            <a:endParaRPr lang="en-US"/>
          </a:p>
          <a:p>
            <a:pPr marL="285750" indent="-285750">
              <a:buFont typeface="Arial" panose="020B0604020202020204" pitchFamily="34" charset="0"/>
              <a:buChar char="•"/>
            </a:pPr>
            <a:endParaRPr lang="en-US"/>
          </a:p>
        </p:txBody>
      </p:sp>
    </p:spTree>
    <p:extLst>
      <p:ext uri="{BB962C8B-B14F-4D97-AF65-F5344CB8AC3E}">
        <p14:creationId xmlns:p14="http://schemas.microsoft.com/office/powerpoint/2010/main" val="6836113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D85D92-06CE-0456-BC96-69162C64D31B}"/>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B734F3F9-9A14-E203-7C81-221BE4600528}"/>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r>
              <a:rPr lang="en-US" sz="2400" b="1">
                <a:latin typeface="+mj-lt"/>
              </a:rPr>
              <a:t>	Other notable cases:</a:t>
            </a:r>
            <a:endParaRPr lang="en-GB" sz="1800" b="1">
              <a:latin typeface="+mj-lt"/>
            </a:endParaRPr>
          </a:p>
        </p:txBody>
      </p:sp>
      <p:pic>
        <p:nvPicPr>
          <p:cNvPr id="5" name="Picture 4" descr="A black and white sign with white text&#10;&#10;Description automatically generated">
            <a:extLst>
              <a:ext uri="{FF2B5EF4-FFF2-40B4-BE49-F238E27FC236}">
                <a16:creationId xmlns:a16="http://schemas.microsoft.com/office/drawing/2014/main" id="{F1BB9518-9355-E2FF-341D-AAA796A5E2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3B5AFAA3-F028-2A2A-20EA-D2A9986AF27E}"/>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pic>
        <p:nvPicPr>
          <p:cNvPr id="4" name="Picture 3" descr="A purple and white background&#10;&#10;Description automatically generated">
            <a:extLst>
              <a:ext uri="{FF2B5EF4-FFF2-40B4-BE49-F238E27FC236}">
                <a16:creationId xmlns:a16="http://schemas.microsoft.com/office/drawing/2014/main" id="{28A3CB9A-92E6-1943-F7E4-A41C5EFE61B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89629" y="5663080"/>
            <a:ext cx="7602371" cy="1194920"/>
          </a:xfrm>
          <a:prstGeom prst="rect">
            <a:avLst/>
          </a:prstGeom>
        </p:spPr>
      </p:pic>
      <p:sp>
        <p:nvSpPr>
          <p:cNvPr id="3" name="TextBox 2">
            <a:extLst>
              <a:ext uri="{FF2B5EF4-FFF2-40B4-BE49-F238E27FC236}">
                <a16:creationId xmlns:a16="http://schemas.microsoft.com/office/drawing/2014/main" id="{1C083EF3-11AA-3740-939B-EBAA35B291E8}"/>
              </a:ext>
            </a:extLst>
          </p:cNvPr>
          <p:cNvSpPr txBox="1"/>
          <p:nvPr/>
        </p:nvSpPr>
        <p:spPr>
          <a:xfrm>
            <a:off x="2951644" y="1899308"/>
            <a:ext cx="6288712" cy="646331"/>
          </a:xfrm>
          <a:prstGeom prst="rect">
            <a:avLst/>
          </a:prstGeom>
          <a:noFill/>
        </p:spPr>
        <p:txBody>
          <a:bodyPr wrap="square" rtlCol="0">
            <a:spAutoFit/>
          </a:bodyPr>
          <a:lstStyle/>
          <a:p>
            <a:endParaRPr lang="en-US" b="1"/>
          </a:p>
          <a:p>
            <a:endParaRPr lang="en-GB" b="1"/>
          </a:p>
        </p:txBody>
      </p:sp>
      <p:sp>
        <p:nvSpPr>
          <p:cNvPr id="7" name="Slide Number Placeholder 6">
            <a:extLst>
              <a:ext uri="{FF2B5EF4-FFF2-40B4-BE49-F238E27FC236}">
                <a16:creationId xmlns:a16="http://schemas.microsoft.com/office/drawing/2014/main" id="{6E55A593-8E24-C274-62CC-B0782D4425E4}"/>
              </a:ext>
            </a:extLst>
          </p:cNvPr>
          <p:cNvSpPr>
            <a:spLocks noGrp="1"/>
          </p:cNvSpPr>
          <p:nvPr>
            <p:ph type="sldNum" sz="quarter" idx="12"/>
          </p:nvPr>
        </p:nvSpPr>
        <p:spPr/>
        <p:txBody>
          <a:bodyPr/>
          <a:lstStyle/>
          <a:p>
            <a:fld id="{DBBA1B4E-F5F2-431B-8E33-7EBE3726D570}" type="slidenum">
              <a:rPr lang="en-GB" smtClean="0"/>
              <a:t>20</a:t>
            </a:fld>
            <a:endParaRPr lang="en-GB"/>
          </a:p>
        </p:txBody>
      </p:sp>
      <p:sp>
        <p:nvSpPr>
          <p:cNvPr id="9" name="TextBox 8">
            <a:extLst>
              <a:ext uri="{FF2B5EF4-FFF2-40B4-BE49-F238E27FC236}">
                <a16:creationId xmlns:a16="http://schemas.microsoft.com/office/drawing/2014/main" id="{A9387890-DC94-77EA-73F1-3C8129903400}"/>
              </a:ext>
            </a:extLst>
          </p:cNvPr>
          <p:cNvSpPr txBox="1"/>
          <p:nvPr/>
        </p:nvSpPr>
        <p:spPr>
          <a:xfrm>
            <a:off x="1263316" y="1899308"/>
            <a:ext cx="9907788" cy="2585323"/>
          </a:xfrm>
          <a:prstGeom prst="rect">
            <a:avLst/>
          </a:prstGeom>
          <a:noFill/>
        </p:spPr>
        <p:txBody>
          <a:bodyPr wrap="square" rtlCol="0">
            <a:spAutoFit/>
          </a:bodyPr>
          <a:lstStyle/>
          <a:p>
            <a:pPr marL="285750" indent="-285750">
              <a:buFont typeface="Arial" panose="020B0604020202020204" pitchFamily="34" charset="0"/>
              <a:buChar char="•"/>
            </a:pPr>
            <a:r>
              <a:rPr lang="en-US"/>
              <a:t>Finally</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The Father (Appellant) v Worcestershire County Council (Respondent) </a:t>
            </a:r>
            <a:r>
              <a:rPr lang="en-GB"/>
              <a:t>[2025] UKSC 1</a:t>
            </a:r>
          </a:p>
          <a:p>
            <a:pPr marL="742950" lvl="1" indent="-285750">
              <a:buFont typeface="Arial" panose="020B0604020202020204" pitchFamily="34" charset="0"/>
              <a:buChar char="•"/>
            </a:pPr>
            <a:r>
              <a:rPr lang="en-GB"/>
              <a:t>A father appealing a decision not to release two children who were accommodated by a local authority under a final care order.</a:t>
            </a:r>
          </a:p>
          <a:p>
            <a:pPr marL="742950" lvl="1" indent="-285750">
              <a:buFont typeface="Arial" panose="020B0604020202020204" pitchFamily="34" charset="0"/>
              <a:buChar char="•"/>
            </a:pPr>
            <a:r>
              <a:rPr lang="en-GB"/>
              <a:t>One basis of his appeal was that the (in his words) “detention” of his children violated the principle of </a:t>
            </a:r>
            <a:r>
              <a:rPr lang="en-GB" i="1" dirty="0" err="1"/>
              <a:t>Habeus</a:t>
            </a:r>
            <a:r>
              <a:rPr lang="en-GB" i="1"/>
              <a:t> Corpus </a:t>
            </a:r>
            <a:r>
              <a:rPr lang="en-GB"/>
              <a:t>under which he sought to apply.</a:t>
            </a:r>
          </a:p>
          <a:p>
            <a:pPr marL="742950" lvl="1" indent="-285750">
              <a:buFont typeface="Arial" panose="020B0604020202020204" pitchFamily="34" charset="0"/>
              <a:buChar char="•"/>
            </a:pPr>
            <a:r>
              <a:rPr lang="en-GB"/>
              <a:t>His appeal was dismissed.</a:t>
            </a:r>
          </a:p>
          <a:p>
            <a:pPr marL="742950" lvl="1" indent="-285750">
              <a:buFont typeface="Arial" panose="020B0604020202020204" pitchFamily="34" charset="0"/>
              <a:buChar char="•"/>
            </a:pPr>
            <a:endParaRPr lang="en-US"/>
          </a:p>
        </p:txBody>
      </p:sp>
    </p:spTree>
    <p:extLst>
      <p:ext uri="{BB962C8B-B14F-4D97-AF65-F5344CB8AC3E}">
        <p14:creationId xmlns:p14="http://schemas.microsoft.com/office/powerpoint/2010/main" val="38519644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2E37FF-F4CB-66F9-96D0-B0C777E8B4E5}"/>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E6DF9245-C60A-8179-211C-C7696858B303}"/>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en-GB" sz="1800" b="1">
              <a:latin typeface="+mj-lt"/>
            </a:endParaRPr>
          </a:p>
        </p:txBody>
      </p:sp>
      <p:pic>
        <p:nvPicPr>
          <p:cNvPr id="5" name="Picture 4" descr="A black and white sign with white text&#10;&#10;Description automatically generated">
            <a:extLst>
              <a:ext uri="{FF2B5EF4-FFF2-40B4-BE49-F238E27FC236}">
                <a16:creationId xmlns:a16="http://schemas.microsoft.com/office/drawing/2014/main" id="{02193BF4-66EE-CEC9-7D1C-ACFE6404E9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5B9B99BE-80C4-A585-CE2F-39D6F40D2688}"/>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pic>
        <p:nvPicPr>
          <p:cNvPr id="4" name="Picture 3" descr="A purple and white background&#10;&#10;Description automatically generated">
            <a:extLst>
              <a:ext uri="{FF2B5EF4-FFF2-40B4-BE49-F238E27FC236}">
                <a16:creationId xmlns:a16="http://schemas.microsoft.com/office/drawing/2014/main" id="{35A08145-54DE-BEEA-ABD7-8B714FAD116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89629" y="5663080"/>
            <a:ext cx="7602371" cy="1194920"/>
          </a:xfrm>
          <a:prstGeom prst="rect">
            <a:avLst/>
          </a:prstGeom>
        </p:spPr>
      </p:pic>
      <p:sp>
        <p:nvSpPr>
          <p:cNvPr id="3" name="TextBox 2">
            <a:extLst>
              <a:ext uri="{FF2B5EF4-FFF2-40B4-BE49-F238E27FC236}">
                <a16:creationId xmlns:a16="http://schemas.microsoft.com/office/drawing/2014/main" id="{420E5E28-5B47-5371-4C8F-5F4171FA9D7D}"/>
              </a:ext>
            </a:extLst>
          </p:cNvPr>
          <p:cNvSpPr txBox="1"/>
          <p:nvPr/>
        </p:nvSpPr>
        <p:spPr>
          <a:xfrm>
            <a:off x="2951644" y="1899308"/>
            <a:ext cx="6288712" cy="646331"/>
          </a:xfrm>
          <a:prstGeom prst="rect">
            <a:avLst/>
          </a:prstGeom>
          <a:noFill/>
        </p:spPr>
        <p:txBody>
          <a:bodyPr wrap="square" rtlCol="0">
            <a:spAutoFit/>
          </a:bodyPr>
          <a:lstStyle/>
          <a:p>
            <a:endParaRPr lang="en-US" b="1"/>
          </a:p>
          <a:p>
            <a:endParaRPr lang="en-GB" b="1"/>
          </a:p>
        </p:txBody>
      </p:sp>
      <p:sp>
        <p:nvSpPr>
          <p:cNvPr id="7" name="Slide Number Placeholder 6">
            <a:extLst>
              <a:ext uri="{FF2B5EF4-FFF2-40B4-BE49-F238E27FC236}">
                <a16:creationId xmlns:a16="http://schemas.microsoft.com/office/drawing/2014/main" id="{649FFF5B-15CB-8A98-57AA-70FB92DCCE75}"/>
              </a:ext>
            </a:extLst>
          </p:cNvPr>
          <p:cNvSpPr>
            <a:spLocks noGrp="1"/>
          </p:cNvSpPr>
          <p:nvPr>
            <p:ph type="sldNum" sz="quarter" idx="12"/>
          </p:nvPr>
        </p:nvSpPr>
        <p:spPr/>
        <p:txBody>
          <a:bodyPr/>
          <a:lstStyle/>
          <a:p>
            <a:fld id="{DBBA1B4E-F5F2-431B-8E33-7EBE3726D570}" type="slidenum">
              <a:rPr lang="en-GB" smtClean="0"/>
              <a:t>21</a:t>
            </a:fld>
            <a:endParaRPr lang="en-GB"/>
          </a:p>
        </p:txBody>
      </p:sp>
      <p:sp>
        <p:nvSpPr>
          <p:cNvPr id="9" name="TextBox 8">
            <a:extLst>
              <a:ext uri="{FF2B5EF4-FFF2-40B4-BE49-F238E27FC236}">
                <a16:creationId xmlns:a16="http://schemas.microsoft.com/office/drawing/2014/main" id="{17F427B7-D322-9119-0388-00A91064EBEA}"/>
              </a:ext>
            </a:extLst>
          </p:cNvPr>
          <p:cNvSpPr txBox="1"/>
          <p:nvPr/>
        </p:nvSpPr>
        <p:spPr>
          <a:xfrm>
            <a:off x="1263316" y="2045368"/>
            <a:ext cx="7483642" cy="646331"/>
          </a:xfrm>
          <a:prstGeom prst="rect">
            <a:avLst/>
          </a:prstGeom>
          <a:noFill/>
        </p:spPr>
        <p:txBody>
          <a:bodyPr wrap="square" rtlCol="0">
            <a:spAutoFit/>
          </a:bodyPr>
          <a:lstStyle/>
          <a:p>
            <a:pPr marL="285750" indent="-285750">
              <a:buFont typeface="Arial" panose="020B0604020202020204" pitchFamily="34" charset="0"/>
              <a:buChar char="•"/>
            </a:pPr>
            <a:endParaRPr lang="en-US"/>
          </a:p>
          <a:p>
            <a:pPr marL="285750" indent="-285750">
              <a:buFont typeface="Arial" panose="020B0604020202020204" pitchFamily="34" charset="0"/>
              <a:buChar char="•"/>
            </a:pPr>
            <a:endParaRPr lang="en-US"/>
          </a:p>
        </p:txBody>
      </p:sp>
      <p:sp>
        <p:nvSpPr>
          <p:cNvPr id="2" name="TextBox 1">
            <a:extLst>
              <a:ext uri="{FF2B5EF4-FFF2-40B4-BE49-F238E27FC236}">
                <a16:creationId xmlns:a16="http://schemas.microsoft.com/office/drawing/2014/main" id="{57F56E11-84CD-5BE3-B377-D13749E41C38}"/>
              </a:ext>
            </a:extLst>
          </p:cNvPr>
          <p:cNvSpPr txBox="1"/>
          <p:nvPr/>
        </p:nvSpPr>
        <p:spPr>
          <a:xfrm>
            <a:off x="3365348" y="2621654"/>
            <a:ext cx="5461303" cy="1754326"/>
          </a:xfrm>
          <a:prstGeom prst="rect">
            <a:avLst/>
          </a:prstGeom>
          <a:noFill/>
        </p:spPr>
        <p:txBody>
          <a:bodyPr wrap="none" lIns="91440" tIns="45720" rIns="91440" bIns="45720" rtlCol="0" anchor="t">
            <a:spAutoFit/>
          </a:bodyPr>
          <a:lstStyle/>
          <a:p>
            <a:pPr algn="ctr"/>
            <a:r>
              <a:rPr lang="en-GB" sz="3600" b="1" dirty="0">
                <a:latin typeface="Aptos"/>
                <a:cs typeface="Courier New"/>
              </a:rPr>
              <a:t>Guidance and Procedure </a:t>
            </a:r>
          </a:p>
          <a:p>
            <a:pPr algn="ctr"/>
            <a:endParaRPr lang="en-GB" sz="3600" dirty="0">
              <a:latin typeface="Aptos"/>
              <a:cs typeface="Courier New" panose="02070309020205020404" pitchFamily="49" charset="0"/>
            </a:endParaRPr>
          </a:p>
          <a:p>
            <a:endParaRPr lang="en-GB" sz="36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8963568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D85D92-06CE-0456-BC96-69162C64D31B}"/>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B734F3F9-9A14-E203-7C81-221BE4600528}"/>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r>
              <a:rPr lang="en-US" sz="2400" b="1" dirty="0">
                <a:latin typeface="+mj-lt"/>
              </a:rPr>
              <a:t>	</a:t>
            </a:r>
            <a:r>
              <a:rPr lang="en-GB" sz="2000" b="1" kern="100" dirty="0">
                <a:effectLst/>
                <a:ea typeface="Calibri" panose="020F0502020204030204" pitchFamily="34" charset="0"/>
                <a:cs typeface="Times New Roman" panose="02020603050405020304" pitchFamily="18" charset="0"/>
              </a:rPr>
              <a:t>Guidance on Legal Aid: Experts’ Fees</a:t>
            </a:r>
            <a:endParaRPr lang="en-GB" sz="1800" kern="100" dirty="0">
              <a:effectLst/>
              <a:ea typeface="Calibri" panose="020F0502020204030204" pitchFamily="34" charset="0"/>
              <a:cs typeface="Times New Roman" panose="02020603050405020304" pitchFamily="18" charset="0"/>
            </a:endParaRPr>
          </a:p>
          <a:p>
            <a:endParaRPr lang="en-GB" sz="1800" b="1" dirty="0">
              <a:latin typeface="+mj-lt"/>
            </a:endParaRPr>
          </a:p>
        </p:txBody>
      </p:sp>
      <p:pic>
        <p:nvPicPr>
          <p:cNvPr id="5" name="Picture 4" descr="A black and white sign with white text&#10;&#10;Description automatically generated">
            <a:extLst>
              <a:ext uri="{FF2B5EF4-FFF2-40B4-BE49-F238E27FC236}">
                <a16:creationId xmlns:a16="http://schemas.microsoft.com/office/drawing/2014/main" id="{F1BB9518-9355-E2FF-341D-AAA796A5E2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3B5AFAA3-F028-2A2A-20EA-D2A9986AF27E}"/>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pic>
        <p:nvPicPr>
          <p:cNvPr id="4" name="Picture 3" descr="A purple and white background&#10;&#10;Description automatically generated">
            <a:extLst>
              <a:ext uri="{FF2B5EF4-FFF2-40B4-BE49-F238E27FC236}">
                <a16:creationId xmlns:a16="http://schemas.microsoft.com/office/drawing/2014/main" id="{28A3CB9A-92E6-1943-F7E4-A41C5EFE61B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89629" y="5663080"/>
            <a:ext cx="7602371" cy="1194920"/>
          </a:xfrm>
          <a:prstGeom prst="rect">
            <a:avLst/>
          </a:prstGeom>
        </p:spPr>
      </p:pic>
      <p:sp>
        <p:nvSpPr>
          <p:cNvPr id="3" name="TextBox 2">
            <a:extLst>
              <a:ext uri="{FF2B5EF4-FFF2-40B4-BE49-F238E27FC236}">
                <a16:creationId xmlns:a16="http://schemas.microsoft.com/office/drawing/2014/main" id="{1C083EF3-11AA-3740-939B-EBAA35B291E8}"/>
              </a:ext>
            </a:extLst>
          </p:cNvPr>
          <p:cNvSpPr txBox="1"/>
          <p:nvPr/>
        </p:nvSpPr>
        <p:spPr>
          <a:xfrm>
            <a:off x="2951644" y="1899308"/>
            <a:ext cx="6288712" cy="646331"/>
          </a:xfrm>
          <a:prstGeom prst="rect">
            <a:avLst/>
          </a:prstGeom>
          <a:noFill/>
        </p:spPr>
        <p:txBody>
          <a:bodyPr wrap="square" rtlCol="0">
            <a:spAutoFit/>
          </a:bodyPr>
          <a:lstStyle/>
          <a:p>
            <a:endParaRPr lang="en-US" b="1"/>
          </a:p>
          <a:p>
            <a:endParaRPr lang="en-GB" b="1"/>
          </a:p>
        </p:txBody>
      </p:sp>
      <p:sp>
        <p:nvSpPr>
          <p:cNvPr id="7" name="Slide Number Placeholder 6">
            <a:extLst>
              <a:ext uri="{FF2B5EF4-FFF2-40B4-BE49-F238E27FC236}">
                <a16:creationId xmlns:a16="http://schemas.microsoft.com/office/drawing/2014/main" id="{6E55A593-8E24-C274-62CC-B0782D4425E4}"/>
              </a:ext>
            </a:extLst>
          </p:cNvPr>
          <p:cNvSpPr>
            <a:spLocks noGrp="1"/>
          </p:cNvSpPr>
          <p:nvPr>
            <p:ph type="sldNum" sz="quarter" idx="12"/>
          </p:nvPr>
        </p:nvSpPr>
        <p:spPr/>
        <p:txBody>
          <a:bodyPr/>
          <a:lstStyle/>
          <a:p>
            <a:fld id="{DBBA1B4E-F5F2-431B-8E33-7EBE3726D570}" type="slidenum">
              <a:rPr lang="en-GB" smtClean="0"/>
              <a:t>22</a:t>
            </a:fld>
            <a:endParaRPr lang="en-GB"/>
          </a:p>
        </p:txBody>
      </p:sp>
      <p:sp>
        <p:nvSpPr>
          <p:cNvPr id="9" name="TextBox 8">
            <a:extLst>
              <a:ext uri="{FF2B5EF4-FFF2-40B4-BE49-F238E27FC236}">
                <a16:creationId xmlns:a16="http://schemas.microsoft.com/office/drawing/2014/main" id="{A9387890-DC94-77EA-73F1-3C8129903400}"/>
              </a:ext>
            </a:extLst>
          </p:cNvPr>
          <p:cNvSpPr txBox="1"/>
          <p:nvPr/>
        </p:nvSpPr>
        <p:spPr>
          <a:xfrm>
            <a:off x="1263316" y="1899308"/>
            <a:ext cx="9907788" cy="3970318"/>
          </a:xfrm>
          <a:prstGeom prst="rect">
            <a:avLst/>
          </a:prstGeom>
          <a:noFill/>
        </p:spPr>
        <p:txBody>
          <a:bodyPr wrap="square" rtlCol="0">
            <a:spAutoFit/>
          </a:bodyPr>
          <a:lstStyle/>
          <a:p>
            <a:r>
              <a:rPr lang="en-GB" sz="1800" b="1" kern="100" dirty="0">
                <a:effectLst/>
                <a:ea typeface="Calibri" panose="020F0502020204030204" pitchFamily="34" charset="0"/>
                <a:cs typeface="Times New Roman" panose="02020603050405020304" pitchFamily="18" charset="0"/>
              </a:rPr>
              <a:t>Re K and Re S [2025] EWFC 100  - 16</a:t>
            </a:r>
            <a:r>
              <a:rPr lang="en-GB" sz="1800" b="1" kern="100" baseline="30000" dirty="0">
                <a:effectLst/>
                <a:ea typeface="Calibri" panose="020F0502020204030204" pitchFamily="34" charset="0"/>
                <a:cs typeface="Times New Roman" panose="02020603050405020304" pitchFamily="18" charset="0"/>
              </a:rPr>
              <a:t>th</a:t>
            </a:r>
            <a:r>
              <a:rPr lang="en-GB" sz="1800" b="1" kern="100" dirty="0">
                <a:effectLst/>
                <a:ea typeface="Calibri" panose="020F0502020204030204" pitchFamily="34" charset="0"/>
                <a:cs typeface="Times New Roman" panose="02020603050405020304" pitchFamily="18" charset="0"/>
              </a:rPr>
              <a:t> April 2025 Before Sir Andrew McFarlane</a:t>
            </a:r>
          </a:p>
          <a:p>
            <a:endParaRPr lang="en-GB" sz="1800" kern="10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GB" sz="1800" kern="100" dirty="0">
                <a:effectLst/>
                <a:ea typeface="Calibri" panose="020F0502020204030204" pitchFamily="34" charset="0"/>
                <a:cs typeface="Times New Roman" panose="02020603050405020304" pitchFamily="18" charset="0"/>
              </a:rPr>
              <a:t>The problem: Where the court has directed that the expert’s fees are to be covered by equal contributions from each party, but where the rate to be charged by the expert exceeds that which the Legal Aid Agency is prepared to sanction, what is the court to do? </a:t>
            </a:r>
          </a:p>
          <a:p>
            <a:endParaRPr lang="en-GB" kern="100" dirty="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GB" kern="100" dirty="0">
                <a:ea typeface="Calibri" panose="020F0502020204030204" pitchFamily="34" charset="0"/>
                <a:cs typeface="Times New Roman" panose="02020603050405020304" pitchFamily="18" charset="0"/>
              </a:rPr>
              <a:t>The case provides guidance as to what steps need to be taken before considering whether the local authority should cover the shortfall. </a:t>
            </a:r>
          </a:p>
          <a:p>
            <a:endParaRPr lang="en-GB" kern="1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kern="100" dirty="0">
              <a:latin typeface="Calibri" panose="020F0502020204030204" pitchFamily="34" charset="0"/>
              <a:ea typeface="Calibri" panose="020F0502020204030204" pitchFamily="34" charset="0"/>
              <a:cs typeface="Times New Roman" panose="02020603050405020304" pitchFamily="18" charset="0"/>
            </a:endParaRPr>
          </a:p>
          <a:p>
            <a:endParaRPr lang="en-GB" kern="1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2542933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D85D92-06CE-0456-BC96-69162C64D31B}"/>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B734F3F9-9A14-E203-7C81-221BE4600528}"/>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r>
              <a:rPr lang="en-US" sz="2400" b="1" dirty="0">
                <a:latin typeface="+mj-lt"/>
              </a:rPr>
              <a:t>	</a:t>
            </a:r>
            <a:r>
              <a:rPr lang="en-GB" sz="2000" b="1" kern="100" dirty="0">
                <a:effectLst/>
                <a:ea typeface="Calibri" panose="020F0502020204030204" pitchFamily="34" charset="0"/>
                <a:cs typeface="Times New Roman" panose="02020603050405020304" pitchFamily="18" charset="0"/>
              </a:rPr>
              <a:t>Guidance on Legal Aid: Experts’ Fees</a:t>
            </a:r>
            <a:endParaRPr lang="en-GB" sz="1800" kern="100" dirty="0">
              <a:effectLst/>
              <a:ea typeface="Calibri" panose="020F0502020204030204" pitchFamily="34" charset="0"/>
              <a:cs typeface="Times New Roman" panose="02020603050405020304" pitchFamily="18" charset="0"/>
            </a:endParaRPr>
          </a:p>
          <a:p>
            <a:endParaRPr lang="en-GB" sz="1800" b="1" dirty="0">
              <a:latin typeface="+mj-lt"/>
            </a:endParaRPr>
          </a:p>
        </p:txBody>
      </p:sp>
      <p:pic>
        <p:nvPicPr>
          <p:cNvPr id="5" name="Picture 4" descr="A black and white sign with white text&#10;&#10;Description automatically generated">
            <a:extLst>
              <a:ext uri="{FF2B5EF4-FFF2-40B4-BE49-F238E27FC236}">
                <a16:creationId xmlns:a16="http://schemas.microsoft.com/office/drawing/2014/main" id="{F1BB9518-9355-E2FF-341D-AAA796A5E2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3B5AFAA3-F028-2A2A-20EA-D2A9986AF27E}"/>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pic>
        <p:nvPicPr>
          <p:cNvPr id="4" name="Picture 3" descr="A purple and white background&#10;&#10;Description automatically generated">
            <a:extLst>
              <a:ext uri="{FF2B5EF4-FFF2-40B4-BE49-F238E27FC236}">
                <a16:creationId xmlns:a16="http://schemas.microsoft.com/office/drawing/2014/main" id="{28A3CB9A-92E6-1943-F7E4-A41C5EFE61B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89629" y="5663080"/>
            <a:ext cx="7602371" cy="1194920"/>
          </a:xfrm>
          <a:prstGeom prst="rect">
            <a:avLst/>
          </a:prstGeom>
        </p:spPr>
      </p:pic>
      <p:sp>
        <p:nvSpPr>
          <p:cNvPr id="3" name="TextBox 2">
            <a:extLst>
              <a:ext uri="{FF2B5EF4-FFF2-40B4-BE49-F238E27FC236}">
                <a16:creationId xmlns:a16="http://schemas.microsoft.com/office/drawing/2014/main" id="{1C083EF3-11AA-3740-939B-EBAA35B291E8}"/>
              </a:ext>
            </a:extLst>
          </p:cNvPr>
          <p:cNvSpPr txBox="1"/>
          <p:nvPr/>
        </p:nvSpPr>
        <p:spPr>
          <a:xfrm>
            <a:off x="2951644" y="1899308"/>
            <a:ext cx="6288712" cy="646331"/>
          </a:xfrm>
          <a:prstGeom prst="rect">
            <a:avLst/>
          </a:prstGeom>
          <a:noFill/>
        </p:spPr>
        <p:txBody>
          <a:bodyPr wrap="square" rtlCol="0">
            <a:spAutoFit/>
          </a:bodyPr>
          <a:lstStyle/>
          <a:p>
            <a:endParaRPr lang="en-US" b="1"/>
          </a:p>
          <a:p>
            <a:endParaRPr lang="en-GB" b="1"/>
          </a:p>
        </p:txBody>
      </p:sp>
      <p:sp>
        <p:nvSpPr>
          <p:cNvPr id="7" name="Slide Number Placeholder 6">
            <a:extLst>
              <a:ext uri="{FF2B5EF4-FFF2-40B4-BE49-F238E27FC236}">
                <a16:creationId xmlns:a16="http://schemas.microsoft.com/office/drawing/2014/main" id="{6E55A593-8E24-C274-62CC-B0782D4425E4}"/>
              </a:ext>
            </a:extLst>
          </p:cNvPr>
          <p:cNvSpPr>
            <a:spLocks noGrp="1"/>
          </p:cNvSpPr>
          <p:nvPr>
            <p:ph type="sldNum" sz="quarter" idx="12"/>
          </p:nvPr>
        </p:nvSpPr>
        <p:spPr/>
        <p:txBody>
          <a:bodyPr/>
          <a:lstStyle/>
          <a:p>
            <a:fld id="{DBBA1B4E-F5F2-431B-8E33-7EBE3726D570}" type="slidenum">
              <a:rPr lang="en-GB" smtClean="0"/>
              <a:t>23</a:t>
            </a:fld>
            <a:endParaRPr lang="en-GB"/>
          </a:p>
        </p:txBody>
      </p:sp>
      <p:sp>
        <p:nvSpPr>
          <p:cNvPr id="9" name="TextBox 8">
            <a:extLst>
              <a:ext uri="{FF2B5EF4-FFF2-40B4-BE49-F238E27FC236}">
                <a16:creationId xmlns:a16="http://schemas.microsoft.com/office/drawing/2014/main" id="{A9387890-DC94-77EA-73F1-3C8129903400}"/>
              </a:ext>
            </a:extLst>
          </p:cNvPr>
          <p:cNvSpPr txBox="1"/>
          <p:nvPr/>
        </p:nvSpPr>
        <p:spPr>
          <a:xfrm>
            <a:off x="-1" y="1238250"/>
            <a:ext cx="11846379" cy="4893647"/>
          </a:xfrm>
          <a:prstGeom prst="rect">
            <a:avLst/>
          </a:prstGeom>
          <a:noFill/>
        </p:spPr>
        <p:txBody>
          <a:bodyPr wrap="square" rtlCol="0">
            <a:spAutoFit/>
          </a:bodyPr>
          <a:lstStyle/>
          <a:p>
            <a:r>
              <a:rPr lang="en-GB" sz="1800" b="1" kern="100" dirty="0">
                <a:effectLst/>
                <a:latin typeface="Aptos Display" panose="020B0004020202020204" pitchFamily="34" charset="0"/>
                <a:ea typeface="Calibri" panose="020F0502020204030204" pitchFamily="34" charset="0"/>
                <a:cs typeface="Times New Roman" panose="02020603050405020304" pitchFamily="18" charset="0"/>
              </a:rPr>
              <a:t>                    Re K and Re S [2025] EWFC 100 (paragraph 29 &amp; 32) </a:t>
            </a:r>
            <a:endParaRPr lang="en-GB" sz="1800" kern="100" dirty="0">
              <a:effectLst/>
              <a:latin typeface="Aptos Display" panose="020B0004020202020204" pitchFamily="34" charset="0"/>
              <a:ea typeface="Calibri" panose="020F0502020204030204" pitchFamily="34" charset="0"/>
              <a:cs typeface="Times New Roman" panose="02020603050405020304" pitchFamily="18" charset="0"/>
            </a:endParaRPr>
          </a:p>
          <a:p>
            <a:pPr marL="914400" lvl="1"/>
            <a:r>
              <a:rPr lang="en-GB" sz="1600" kern="0" dirty="0" err="1">
                <a:effectLst/>
                <a:latin typeface="Aptos Display" panose="020B0004020202020204" pitchFamily="34" charset="0"/>
                <a:ea typeface="Times New Roman" panose="02020603050405020304" pitchFamily="18" charset="0"/>
                <a:cs typeface="Times New Roman" panose="02020603050405020304" pitchFamily="18" charset="0"/>
              </a:rPr>
              <a:t>i</a:t>
            </a:r>
            <a:r>
              <a:rPr lang="en-GB" sz="1600" kern="0" dirty="0">
                <a:effectLst/>
                <a:latin typeface="Aptos Display" panose="020B0004020202020204" pitchFamily="34" charset="0"/>
                <a:ea typeface="Times New Roman" panose="02020603050405020304" pitchFamily="18" charset="0"/>
                <a:cs typeface="Times New Roman" panose="02020603050405020304" pitchFamily="18" charset="0"/>
              </a:rPr>
              <a:t>. Those seeking to instruct an expert should make all efforts to identify an expert with the requisite experience and expertise who works within the prescribed rates and the prescribed number of hours and can report within an acceptable timeframe. </a:t>
            </a:r>
            <a:endParaRPr lang="en-GB" sz="1600" kern="100" dirty="0">
              <a:effectLst/>
              <a:latin typeface="Aptos Display" panose="020B0004020202020204" pitchFamily="34" charset="0"/>
              <a:ea typeface="Calibri" panose="020F0502020204030204" pitchFamily="34" charset="0"/>
              <a:cs typeface="Times New Roman" panose="02020603050405020304" pitchFamily="18" charset="0"/>
            </a:endParaRPr>
          </a:p>
          <a:p>
            <a:pPr marL="914400" lvl="1"/>
            <a:r>
              <a:rPr lang="en-GB" sz="1600" kern="0" dirty="0">
                <a:effectLst/>
                <a:latin typeface="Aptos Display" panose="020B0004020202020204" pitchFamily="34" charset="0"/>
                <a:ea typeface="Times New Roman" panose="02020603050405020304" pitchFamily="18" charset="0"/>
                <a:cs typeface="Times New Roman" panose="02020603050405020304" pitchFamily="18" charset="0"/>
              </a:rPr>
              <a:t>ii. If such an expert can be identified then that expert should be preferred by the court absent any exceptional reason. </a:t>
            </a:r>
            <a:endParaRPr lang="en-GB" sz="1600" kern="100" dirty="0">
              <a:effectLst/>
              <a:latin typeface="Aptos Display" panose="020B0004020202020204" pitchFamily="34" charset="0"/>
              <a:ea typeface="Calibri" panose="020F0502020204030204" pitchFamily="34" charset="0"/>
              <a:cs typeface="Times New Roman" panose="02020603050405020304" pitchFamily="18" charset="0"/>
            </a:endParaRPr>
          </a:p>
          <a:p>
            <a:pPr marL="914400" lvl="1"/>
            <a:r>
              <a:rPr lang="en-GB" sz="1600" kern="0" dirty="0">
                <a:effectLst/>
                <a:latin typeface="Aptos Display" panose="020B0004020202020204" pitchFamily="34" charset="0"/>
                <a:ea typeface="Times New Roman" panose="02020603050405020304" pitchFamily="18" charset="0"/>
                <a:cs typeface="Times New Roman" panose="02020603050405020304" pitchFamily="18" charset="0"/>
              </a:rPr>
              <a:t>iii. A local authority should not routinely be considered as a source of funds to make good any shortfall in the instruction of an expert.</a:t>
            </a:r>
          </a:p>
          <a:p>
            <a:pPr marL="914400" lvl="1"/>
            <a:r>
              <a:rPr lang="en-GB" sz="1600" kern="0" dirty="0">
                <a:effectLst/>
                <a:latin typeface="Aptos Display" panose="020B0004020202020204" pitchFamily="34" charset="0"/>
                <a:ea typeface="Times New Roman" panose="02020603050405020304" pitchFamily="18" charset="0"/>
                <a:cs typeface="Times New Roman" panose="02020603050405020304" pitchFamily="18" charset="0"/>
              </a:rPr>
              <a:t>iv. A local authority should only be ordered to pay for the shortfall of an expert where the court is satisfied: </a:t>
            </a:r>
            <a:endParaRPr lang="en-GB" sz="1600" kern="100" dirty="0">
              <a:effectLst/>
              <a:latin typeface="Aptos Display" panose="020B0004020202020204" pitchFamily="34" charset="0"/>
              <a:ea typeface="Calibri" panose="020F0502020204030204" pitchFamily="34" charset="0"/>
              <a:cs typeface="Times New Roman" panose="02020603050405020304" pitchFamily="18" charset="0"/>
            </a:endParaRPr>
          </a:p>
          <a:p>
            <a:pPr marL="1371600" lvl="2"/>
            <a:r>
              <a:rPr lang="en-GB" sz="1600" kern="0" dirty="0">
                <a:effectLst/>
                <a:latin typeface="Aptos Display" panose="020B0004020202020204" pitchFamily="34" charset="0"/>
                <a:ea typeface="Times New Roman" panose="02020603050405020304" pitchFamily="18" charset="0"/>
                <a:cs typeface="Times New Roman" panose="02020603050405020304" pitchFamily="18" charset="0"/>
              </a:rPr>
              <a:t>a. That there has been proper exploration of other experts who may be able to complete the work within the prescribed rates and for the prescribed number of hours. </a:t>
            </a:r>
            <a:endParaRPr lang="en-GB" sz="1600" kern="100" dirty="0">
              <a:effectLst/>
              <a:latin typeface="Aptos Display" panose="020B0004020202020204" pitchFamily="34" charset="0"/>
              <a:ea typeface="Calibri" panose="020F0502020204030204" pitchFamily="34" charset="0"/>
              <a:cs typeface="Times New Roman" panose="02020603050405020304" pitchFamily="18" charset="0"/>
            </a:endParaRPr>
          </a:p>
          <a:p>
            <a:pPr marL="1371600" lvl="2"/>
            <a:r>
              <a:rPr lang="en-GB" sz="1600" kern="0" dirty="0">
                <a:effectLst/>
                <a:latin typeface="Aptos Display" panose="020B0004020202020204" pitchFamily="34" charset="0"/>
                <a:ea typeface="Times New Roman" panose="02020603050405020304" pitchFamily="18" charset="0"/>
                <a:cs typeface="Times New Roman" panose="02020603050405020304" pitchFamily="18" charset="0"/>
              </a:rPr>
              <a:t>b. That the application for prior authority that has been considered by the Legal Aid Agency has been argued fully and included all material relevant to the decision making of the Legal Aid Agency. </a:t>
            </a:r>
            <a:endParaRPr lang="en-GB" sz="1600" kern="100" dirty="0">
              <a:effectLst/>
              <a:latin typeface="Aptos Display" panose="020B0004020202020204" pitchFamily="34" charset="0"/>
              <a:ea typeface="Calibri" panose="020F0502020204030204" pitchFamily="34" charset="0"/>
              <a:cs typeface="Times New Roman" panose="02020603050405020304" pitchFamily="18" charset="0"/>
            </a:endParaRPr>
          </a:p>
          <a:p>
            <a:pPr marL="1371600" lvl="2"/>
            <a:r>
              <a:rPr lang="en-GB" sz="1600" kern="0" dirty="0">
                <a:effectLst/>
                <a:latin typeface="Aptos Display" panose="020B0004020202020204" pitchFamily="34" charset="0"/>
                <a:ea typeface="Times New Roman" panose="02020603050405020304" pitchFamily="18" charset="0"/>
                <a:cs typeface="Times New Roman" panose="02020603050405020304" pitchFamily="18" charset="0"/>
              </a:rPr>
              <a:t>(bb) That an application has been made to the Legal Aid Agency to review its decision under paragraphs 3.22 and 3.25 of the Remuneration Guidance) </a:t>
            </a:r>
            <a:endParaRPr lang="en-GB" sz="1600" kern="100" dirty="0">
              <a:effectLst/>
              <a:latin typeface="Aptos Display" panose="020B0004020202020204" pitchFamily="34" charset="0"/>
              <a:ea typeface="Calibri" panose="020F0502020204030204" pitchFamily="34" charset="0"/>
              <a:cs typeface="Times New Roman" panose="02020603050405020304" pitchFamily="18" charset="0"/>
            </a:endParaRPr>
          </a:p>
          <a:p>
            <a:pPr marL="1371600" lvl="2"/>
            <a:r>
              <a:rPr lang="en-GB" sz="1600" kern="0" dirty="0">
                <a:effectLst/>
                <a:latin typeface="Aptos Display" panose="020B0004020202020204" pitchFamily="34" charset="0"/>
                <a:ea typeface="Times New Roman" panose="02020603050405020304" pitchFamily="18" charset="0"/>
                <a:cs typeface="Times New Roman" panose="02020603050405020304" pitchFamily="18" charset="0"/>
              </a:rPr>
              <a:t>c. That the parties (including the Local Authority) have given proper consideration to the possibility of a claim for judicial review against the Legal Aid Agency. </a:t>
            </a:r>
            <a:endParaRPr lang="en-GB" sz="1600" kern="100" dirty="0">
              <a:latin typeface="Aptos Display" panose="020B0004020202020204" pitchFamily="34" charset="0"/>
              <a:ea typeface="Times New Roman" panose="02020603050405020304" pitchFamily="18" charset="0"/>
              <a:cs typeface="Times New Roman" panose="02020603050405020304" pitchFamily="18" charset="0"/>
            </a:endParaRPr>
          </a:p>
          <a:p>
            <a:pPr marL="1371600" lvl="2"/>
            <a:r>
              <a:rPr lang="en-GB" sz="1600" kern="0" dirty="0">
                <a:effectLst/>
                <a:latin typeface="Aptos Display" panose="020B0004020202020204" pitchFamily="34" charset="0"/>
                <a:ea typeface="Times New Roman" panose="02020603050405020304" pitchFamily="18" charset="0"/>
                <a:cs typeface="Times New Roman" panose="02020603050405020304" pitchFamily="18" charset="0"/>
              </a:rPr>
              <a:t>d. That the reason given by the Legal Aid Agency for refusing to approve the application for prior authority was full and enabled the court and the parties to understand the reason for refusal</a:t>
            </a:r>
            <a:r>
              <a:rPr lang="en-GB" sz="1600" kern="0" dirty="0">
                <a:effectLst/>
                <a:ea typeface="Times New Roman" panose="02020603050405020304" pitchFamily="18" charset="0"/>
                <a:cs typeface="Times New Roman" panose="02020603050405020304" pitchFamily="18" charset="0"/>
              </a:rPr>
              <a:t>.’</a:t>
            </a:r>
            <a:r>
              <a:rPr lang="en-GB" dirty="0">
                <a:effectLst/>
              </a:rPr>
              <a:t> </a:t>
            </a:r>
            <a:endParaRPr lang="en-GB" kern="10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7308606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D85D92-06CE-0456-BC96-69162C64D31B}"/>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B734F3F9-9A14-E203-7C81-221BE4600528}"/>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r>
              <a:rPr lang="en-US" sz="2400" b="1" dirty="0">
                <a:latin typeface="+mj-lt"/>
              </a:rPr>
              <a:t>	</a:t>
            </a:r>
            <a:r>
              <a:rPr lang="en-GB" sz="2000" b="1" kern="100" dirty="0">
                <a:effectLst/>
                <a:ea typeface="Calibri" panose="020F0502020204030204" pitchFamily="34" charset="0"/>
                <a:cs typeface="Times New Roman" panose="02020603050405020304" pitchFamily="18" charset="0"/>
              </a:rPr>
              <a:t>Guidance on Legal Aid: Experts’ Fees</a:t>
            </a:r>
            <a:endParaRPr lang="en-GB" sz="1800" kern="100" dirty="0">
              <a:effectLst/>
              <a:ea typeface="Calibri" panose="020F0502020204030204" pitchFamily="34" charset="0"/>
              <a:cs typeface="Times New Roman" panose="02020603050405020304" pitchFamily="18" charset="0"/>
            </a:endParaRPr>
          </a:p>
          <a:p>
            <a:endParaRPr lang="en-GB" sz="1800" b="1" dirty="0">
              <a:latin typeface="+mj-lt"/>
            </a:endParaRPr>
          </a:p>
        </p:txBody>
      </p:sp>
      <p:pic>
        <p:nvPicPr>
          <p:cNvPr id="5" name="Picture 4" descr="A black and white sign with white text&#10;&#10;Description automatically generated">
            <a:extLst>
              <a:ext uri="{FF2B5EF4-FFF2-40B4-BE49-F238E27FC236}">
                <a16:creationId xmlns:a16="http://schemas.microsoft.com/office/drawing/2014/main" id="{F1BB9518-9355-E2FF-341D-AAA796A5E2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3B5AFAA3-F028-2A2A-20EA-D2A9986AF27E}"/>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pic>
        <p:nvPicPr>
          <p:cNvPr id="4" name="Picture 3" descr="A purple and white background&#10;&#10;Description automatically generated">
            <a:extLst>
              <a:ext uri="{FF2B5EF4-FFF2-40B4-BE49-F238E27FC236}">
                <a16:creationId xmlns:a16="http://schemas.microsoft.com/office/drawing/2014/main" id="{28A3CB9A-92E6-1943-F7E4-A41C5EFE61B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89629" y="5663080"/>
            <a:ext cx="7602371" cy="1194920"/>
          </a:xfrm>
          <a:prstGeom prst="rect">
            <a:avLst/>
          </a:prstGeom>
        </p:spPr>
      </p:pic>
      <p:sp>
        <p:nvSpPr>
          <p:cNvPr id="3" name="TextBox 2">
            <a:extLst>
              <a:ext uri="{FF2B5EF4-FFF2-40B4-BE49-F238E27FC236}">
                <a16:creationId xmlns:a16="http://schemas.microsoft.com/office/drawing/2014/main" id="{1C083EF3-11AA-3740-939B-EBAA35B291E8}"/>
              </a:ext>
            </a:extLst>
          </p:cNvPr>
          <p:cNvSpPr txBox="1"/>
          <p:nvPr/>
        </p:nvSpPr>
        <p:spPr>
          <a:xfrm>
            <a:off x="2951644" y="1899308"/>
            <a:ext cx="6288712" cy="646331"/>
          </a:xfrm>
          <a:prstGeom prst="rect">
            <a:avLst/>
          </a:prstGeom>
          <a:noFill/>
        </p:spPr>
        <p:txBody>
          <a:bodyPr wrap="square" rtlCol="0">
            <a:spAutoFit/>
          </a:bodyPr>
          <a:lstStyle/>
          <a:p>
            <a:endParaRPr lang="en-US" b="1"/>
          </a:p>
          <a:p>
            <a:endParaRPr lang="en-GB" b="1"/>
          </a:p>
        </p:txBody>
      </p:sp>
      <p:sp>
        <p:nvSpPr>
          <p:cNvPr id="7" name="Slide Number Placeholder 6">
            <a:extLst>
              <a:ext uri="{FF2B5EF4-FFF2-40B4-BE49-F238E27FC236}">
                <a16:creationId xmlns:a16="http://schemas.microsoft.com/office/drawing/2014/main" id="{6E55A593-8E24-C274-62CC-B0782D4425E4}"/>
              </a:ext>
            </a:extLst>
          </p:cNvPr>
          <p:cNvSpPr>
            <a:spLocks noGrp="1"/>
          </p:cNvSpPr>
          <p:nvPr>
            <p:ph type="sldNum" sz="quarter" idx="12"/>
          </p:nvPr>
        </p:nvSpPr>
        <p:spPr/>
        <p:txBody>
          <a:bodyPr/>
          <a:lstStyle/>
          <a:p>
            <a:fld id="{DBBA1B4E-F5F2-431B-8E33-7EBE3726D570}" type="slidenum">
              <a:rPr lang="en-GB" smtClean="0"/>
              <a:t>24</a:t>
            </a:fld>
            <a:endParaRPr lang="en-GB"/>
          </a:p>
        </p:txBody>
      </p:sp>
      <p:sp>
        <p:nvSpPr>
          <p:cNvPr id="9" name="TextBox 8">
            <a:extLst>
              <a:ext uri="{FF2B5EF4-FFF2-40B4-BE49-F238E27FC236}">
                <a16:creationId xmlns:a16="http://schemas.microsoft.com/office/drawing/2014/main" id="{A9387890-DC94-77EA-73F1-3C8129903400}"/>
              </a:ext>
            </a:extLst>
          </p:cNvPr>
          <p:cNvSpPr txBox="1"/>
          <p:nvPr/>
        </p:nvSpPr>
        <p:spPr>
          <a:xfrm>
            <a:off x="838200" y="1536248"/>
            <a:ext cx="9907788" cy="6186309"/>
          </a:xfrm>
          <a:prstGeom prst="rect">
            <a:avLst/>
          </a:prstGeom>
          <a:noFill/>
        </p:spPr>
        <p:txBody>
          <a:bodyPr wrap="square" rtlCol="0">
            <a:spAutoFit/>
          </a:bodyPr>
          <a:lstStyle/>
          <a:p>
            <a:r>
              <a:rPr lang="en-GB" sz="1800" b="1" kern="100" dirty="0">
                <a:effectLst/>
                <a:ea typeface="Calibri" panose="020F0502020204030204" pitchFamily="34" charset="0"/>
                <a:cs typeface="Times New Roman" panose="02020603050405020304" pitchFamily="18" charset="0"/>
              </a:rPr>
              <a:t>Re K and Re S [2025] EWFC 100</a:t>
            </a:r>
          </a:p>
          <a:p>
            <a:endParaRPr lang="en-GB" sz="1800" kern="10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GB" sz="1800" kern="0" dirty="0">
                <a:effectLst/>
                <a:latin typeface="Aptos Display" panose="020B0004020202020204" pitchFamily="34" charset="0"/>
                <a:ea typeface="Times New Roman" panose="02020603050405020304" pitchFamily="18" charset="0"/>
                <a:cs typeface="Times New Roman" panose="02020603050405020304" pitchFamily="18" charset="0"/>
              </a:rPr>
              <a:t>Application for review would usually be on CCMS, obviously this is down at the moment. This is the email address to currently use: </a:t>
            </a:r>
            <a:r>
              <a:rPr lang="en-GB" sz="1800" u="sng" kern="0" dirty="0">
                <a:solidFill>
                  <a:srgbClr val="0563C1"/>
                </a:solidFill>
                <a:effectLst/>
                <a:latin typeface="Aptos Display" panose="020B0004020202020204" pitchFamily="34" charset="0"/>
                <a:ea typeface="Times New Roman" panose="02020603050405020304" pitchFamily="18" charset="0"/>
                <a:cs typeface="Times New Roman" panose="02020603050405020304" pitchFamily="18" charset="0"/>
                <a:hlinkClick r:id="rId5"/>
              </a:rPr>
              <a:t>CivilPriorAuthorityRequests@Justice.gov.uk</a:t>
            </a:r>
            <a:r>
              <a:rPr lang="en-GB" sz="1800" kern="0" dirty="0">
                <a:effectLst/>
                <a:latin typeface="Aptos Display" panose="020B0004020202020204" pitchFamily="34" charset="0"/>
                <a:ea typeface="Times New Roman" panose="02020603050405020304" pitchFamily="18" charset="0"/>
                <a:cs typeface="Times New Roman" panose="02020603050405020304" pitchFamily="18" charset="0"/>
              </a:rPr>
              <a:t>  </a:t>
            </a:r>
          </a:p>
          <a:p>
            <a:pPr marL="285750" indent="-285750">
              <a:buFont typeface="Arial" panose="020B0604020202020204" pitchFamily="34" charset="0"/>
              <a:buChar char="•"/>
            </a:pPr>
            <a:endParaRPr lang="en-GB" kern="0" dirty="0">
              <a:latin typeface="Aptos Display" panose="020B0004020202020204" pitchFamily="34" charset="0"/>
              <a:ea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GB" sz="1800" i="1" kern="0" dirty="0">
                <a:effectLst/>
                <a:latin typeface="Aptos Display" panose="020B0004020202020204" pitchFamily="34" charset="0"/>
                <a:ea typeface="Times New Roman" panose="02020603050405020304" pitchFamily="18" charset="0"/>
                <a:cs typeface="Times New Roman" panose="02020603050405020304" pitchFamily="18" charset="0"/>
              </a:rPr>
              <a:t>This is partly because, once the paperwork supporting a request for the LAA to review its decision has been submitted, the court was told that the LAA would act quickly, in a matter of days, to look again at its decision. </a:t>
            </a:r>
            <a:r>
              <a:rPr lang="en-GB" kern="0" dirty="0">
                <a:latin typeface="Aptos Display" panose="020B0004020202020204" pitchFamily="34" charset="0"/>
                <a:ea typeface="Times New Roman" panose="02020603050405020304" pitchFamily="18" charset="0"/>
                <a:cs typeface="Times New Roman" panose="02020603050405020304" pitchFamily="18" charset="0"/>
              </a:rPr>
              <a:t>(Paragraph 28) </a:t>
            </a:r>
          </a:p>
          <a:p>
            <a:endParaRPr lang="en-GB" i="1" kern="0" dirty="0">
              <a:latin typeface="Aptos Display" panose="020B0004020202020204" pitchFamily="34" charset="0"/>
              <a:ea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GB" sz="1800" i="1" kern="0" dirty="0">
                <a:effectLst/>
                <a:latin typeface="Aptos Display" panose="020B0004020202020204" pitchFamily="34" charset="0"/>
                <a:ea typeface="Times New Roman" panose="02020603050405020304" pitchFamily="18" charset="0"/>
                <a:cs typeface="Times New Roman" panose="02020603050405020304" pitchFamily="18" charset="0"/>
              </a:rPr>
              <a:t>Where any process of review may take time, and postpone the chosen expert starting work, a court should consider arranging (either by agreement or court order) for the local authority to cover any shortfall on an interim basis pending further consideration by the court once the LAA process, and any challenge, has run its course. In line with the express wording of paragraph 2.4 of the revised Guidance, the fact that the local authority may be covering the shortfall in the interim is not a relevant factor for the LAA when considering an application for prior authority. </a:t>
            </a:r>
            <a:r>
              <a:rPr lang="en-GB" kern="0" dirty="0">
                <a:latin typeface="Aptos Display" panose="020B0004020202020204" pitchFamily="34" charset="0"/>
                <a:ea typeface="Times New Roman" panose="02020603050405020304" pitchFamily="18" charset="0"/>
                <a:cs typeface="Times New Roman" panose="02020603050405020304" pitchFamily="18" charset="0"/>
              </a:rPr>
              <a:t>(Paragraph 33) </a:t>
            </a:r>
            <a:endParaRPr lang="en-GB" sz="1800" kern="0" dirty="0">
              <a:effectLst/>
              <a:latin typeface="Aptos Display" panose="020B0004020202020204" pitchFamily="34" charset="0"/>
              <a:ea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GB" sz="1800" kern="100" dirty="0">
              <a:effectLst/>
              <a:latin typeface="Aptos Display" panose="020B0004020202020204" pitchFamily="34" charset="0"/>
              <a:ea typeface="Calibri" panose="020F0502020204030204" pitchFamily="34" charset="0"/>
              <a:cs typeface="Times New Roman" panose="02020603050405020304" pitchFamily="18" charset="0"/>
            </a:endParaRPr>
          </a:p>
          <a:p>
            <a:endParaRPr lang="en-GB" kern="1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kern="100" dirty="0">
              <a:latin typeface="Calibri" panose="020F0502020204030204" pitchFamily="34" charset="0"/>
              <a:ea typeface="Calibri" panose="020F0502020204030204" pitchFamily="34" charset="0"/>
              <a:cs typeface="Times New Roman" panose="02020603050405020304" pitchFamily="18" charset="0"/>
            </a:endParaRPr>
          </a:p>
          <a:p>
            <a:endParaRPr lang="en-GB" kern="1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8167259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D85D92-06CE-0456-BC96-69162C64D31B}"/>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B734F3F9-9A14-E203-7C81-221BE4600528}"/>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r>
              <a:rPr lang="en-US" sz="2400" b="1" dirty="0">
                <a:latin typeface="+mj-lt"/>
              </a:rPr>
              <a:t>	</a:t>
            </a:r>
            <a:r>
              <a:rPr lang="en-GB" sz="2000" b="1" kern="100" dirty="0">
                <a:effectLst/>
                <a:ea typeface="Calibri" panose="020F0502020204030204" pitchFamily="34" charset="0"/>
                <a:cs typeface="Times New Roman" panose="02020603050405020304" pitchFamily="18" charset="0"/>
              </a:rPr>
              <a:t>Guidance on Legal Aid: Experts’ Fees</a:t>
            </a:r>
            <a:endParaRPr lang="en-GB" sz="1800" kern="100" dirty="0">
              <a:effectLst/>
              <a:ea typeface="Calibri" panose="020F0502020204030204" pitchFamily="34" charset="0"/>
              <a:cs typeface="Times New Roman" panose="02020603050405020304" pitchFamily="18" charset="0"/>
            </a:endParaRPr>
          </a:p>
          <a:p>
            <a:endParaRPr lang="en-GB" sz="1800" b="1" dirty="0">
              <a:latin typeface="+mj-lt"/>
            </a:endParaRPr>
          </a:p>
        </p:txBody>
      </p:sp>
      <p:pic>
        <p:nvPicPr>
          <p:cNvPr id="5" name="Picture 4" descr="A black and white sign with white text&#10;&#10;Description automatically generated">
            <a:extLst>
              <a:ext uri="{FF2B5EF4-FFF2-40B4-BE49-F238E27FC236}">
                <a16:creationId xmlns:a16="http://schemas.microsoft.com/office/drawing/2014/main" id="{F1BB9518-9355-E2FF-341D-AAA796A5E2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3B5AFAA3-F028-2A2A-20EA-D2A9986AF27E}"/>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pic>
        <p:nvPicPr>
          <p:cNvPr id="4" name="Picture 3" descr="A purple and white background&#10;&#10;Description automatically generated">
            <a:extLst>
              <a:ext uri="{FF2B5EF4-FFF2-40B4-BE49-F238E27FC236}">
                <a16:creationId xmlns:a16="http://schemas.microsoft.com/office/drawing/2014/main" id="{28A3CB9A-92E6-1943-F7E4-A41C5EFE61B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89629" y="5663080"/>
            <a:ext cx="7602371" cy="1194920"/>
          </a:xfrm>
          <a:prstGeom prst="rect">
            <a:avLst/>
          </a:prstGeom>
        </p:spPr>
      </p:pic>
      <p:sp>
        <p:nvSpPr>
          <p:cNvPr id="3" name="TextBox 2">
            <a:extLst>
              <a:ext uri="{FF2B5EF4-FFF2-40B4-BE49-F238E27FC236}">
                <a16:creationId xmlns:a16="http://schemas.microsoft.com/office/drawing/2014/main" id="{1C083EF3-11AA-3740-939B-EBAA35B291E8}"/>
              </a:ext>
            </a:extLst>
          </p:cNvPr>
          <p:cNvSpPr txBox="1"/>
          <p:nvPr/>
        </p:nvSpPr>
        <p:spPr>
          <a:xfrm>
            <a:off x="2951644" y="1899308"/>
            <a:ext cx="6288712" cy="646331"/>
          </a:xfrm>
          <a:prstGeom prst="rect">
            <a:avLst/>
          </a:prstGeom>
          <a:noFill/>
        </p:spPr>
        <p:txBody>
          <a:bodyPr wrap="square" rtlCol="0">
            <a:spAutoFit/>
          </a:bodyPr>
          <a:lstStyle/>
          <a:p>
            <a:endParaRPr lang="en-US" b="1"/>
          </a:p>
          <a:p>
            <a:endParaRPr lang="en-GB" b="1"/>
          </a:p>
        </p:txBody>
      </p:sp>
      <p:sp>
        <p:nvSpPr>
          <p:cNvPr id="7" name="Slide Number Placeholder 6">
            <a:extLst>
              <a:ext uri="{FF2B5EF4-FFF2-40B4-BE49-F238E27FC236}">
                <a16:creationId xmlns:a16="http://schemas.microsoft.com/office/drawing/2014/main" id="{6E55A593-8E24-C274-62CC-B0782D4425E4}"/>
              </a:ext>
            </a:extLst>
          </p:cNvPr>
          <p:cNvSpPr>
            <a:spLocks noGrp="1"/>
          </p:cNvSpPr>
          <p:nvPr>
            <p:ph type="sldNum" sz="quarter" idx="12"/>
          </p:nvPr>
        </p:nvSpPr>
        <p:spPr/>
        <p:txBody>
          <a:bodyPr/>
          <a:lstStyle/>
          <a:p>
            <a:fld id="{DBBA1B4E-F5F2-431B-8E33-7EBE3726D570}" type="slidenum">
              <a:rPr lang="en-GB" smtClean="0"/>
              <a:t>25</a:t>
            </a:fld>
            <a:endParaRPr lang="en-GB"/>
          </a:p>
        </p:txBody>
      </p:sp>
      <p:sp>
        <p:nvSpPr>
          <p:cNvPr id="9" name="TextBox 8">
            <a:extLst>
              <a:ext uri="{FF2B5EF4-FFF2-40B4-BE49-F238E27FC236}">
                <a16:creationId xmlns:a16="http://schemas.microsoft.com/office/drawing/2014/main" id="{A9387890-DC94-77EA-73F1-3C8129903400}"/>
              </a:ext>
            </a:extLst>
          </p:cNvPr>
          <p:cNvSpPr txBox="1"/>
          <p:nvPr/>
        </p:nvSpPr>
        <p:spPr>
          <a:xfrm>
            <a:off x="938150" y="1238250"/>
            <a:ext cx="10520357" cy="7325082"/>
          </a:xfrm>
          <a:prstGeom prst="rect">
            <a:avLst/>
          </a:prstGeom>
          <a:noFill/>
        </p:spPr>
        <p:txBody>
          <a:bodyPr wrap="square" rtlCol="0">
            <a:spAutoFit/>
          </a:bodyPr>
          <a:lstStyle/>
          <a:p>
            <a:r>
              <a:rPr lang="en-GB" sz="1400" b="1" kern="0" dirty="0">
                <a:effectLst/>
                <a:ea typeface="Times New Roman" panose="02020603050405020304" pitchFamily="18" charset="0"/>
                <a:cs typeface="Times New Roman" panose="02020603050405020304" pitchFamily="18" charset="0"/>
              </a:rPr>
              <a:t>Paragraph 30: </a:t>
            </a:r>
            <a:r>
              <a:rPr lang="en-GB" sz="1400" i="1" kern="0" dirty="0">
                <a:effectLst/>
                <a:ea typeface="Times New Roman" panose="02020603050405020304" pitchFamily="18" charset="0"/>
                <a:cs typeface="Times New Roman" panose="02020603050405020304" pitchFamily="18" charset="0"/>
              </a:rPr>
              <a:t>Courts should henceforth use this template in order to record the decision in such cases in a uniform manner which is compatible with the need to give the LAA relevant information when considering any application for prior authority. The template agreed by the LAA is:</a:t>
            </a:r>
          </a:p>
          <a:p>
            <a:r>
              <a:rPr lang="en-GB" sz="1400" kern="0" dirty="0">
                <a:effectLst/>
                <a:ea typeface="Times New Roman" panose="02020603050405020304" pitchFamily="18" charset="0"/>
                <a:cs typeface="Times New Roman" panose="02020603050405020304" pitchFamily="18" charset="0"/>
              </a:rPr>
              <a:t> </a:t>
            </a:r>
          </a:p>
          <a:p>
            <a:r>
              <a:rPr lang="en-GB" sz="1400" kern="100" dirty="0">
                <a:effectLst/>
                <a:ea typeface="Calibri" panose="020F0502020204030204" pitchFamily="34" charset="0"/>
                <a:cs typeface="Times New Roman" panose="02020603050405020304" pitchFamily="18" charset="0"/>
              </a:rPr>
              <a:t>The following directions shall apply to the instruction of [name of expert]: </a:t>
            </a:r>
          </a:p>
          <a:p>
            <a:r>
              <a:rPr lang="en-GB" sz="1400" kern="100" dirty="0">
                <a:effectLst/>
                <a:ea typeface="Calibri" panose="020F0502020204030204" pitchFamily="34" charset="0"/>
                <a:cs typeface="Times New Roman" panose="02020603050405020304" pitchFamily="18" charset="0"/>
              </a:rPr>
              <a:t>The lead for the instruction of the expert shall be [name]. </a:t>
            </a:r>
          </a:p>
          <a:p>
            <a:r>
              <a:rPr lang="en-GB" sz="1400" kern="100" dirty="0">
                <a:effectLst/>
                <a:ea typeface="Calibri" panose="020F0502020204030204" pitchFamily="34" charset="0"/>
                <a:cs typeface="Times New Roman" panose="02020603050405020304" pitchFamily="18" charset="0"/>
              </a:rPr>
              <a:t>The letter of instruction to the expert [as approved by the court today] / </a:t>
            </a:r>
          </a:p>
          <a:p>
            <a:r>
              <a:rPr lang="en-GB" sz="1400" kern="100" dirty="0">
                <a:effectLst/>
                <a:ea typeface="Calibri" panose="020F0502020204030204" pitchFamily="34" charset="0"/>
                <a:cs typeface="Times New Roman" panose="02020603050405020304" pitchFamily="18" charset="0"/>
              </a:rPr>
              <a:t>[to be agreed by the parties by 4.00pm on [date] and filed at court] must be sent the expert by 4.00pm on [date]. </a:t>
            </a:r>
          </a:p>
          <a:p>
            <a:r>
              <a:rPr lang="en-GB" sz="1400" kern="100" dirty="0">
                <a:effectLst/>
                <a:ea typeface="Calibri" panose="020F0502020204030204" pitchFamily="34" charset="0"/>
                <a:cs typeface="Times New Roman" panose="02020603050405020304" pitchFamily="18" charset="0"/>
              </a:rPr>
              <a:t>c. The issues in the proceedings to which the expert evidence relates are: (</a:t>
            </a:r>
            <a:r>
              <a:rPr lang="en-GB" sz="1400" kern="100" dirty="0" err="1">
                <a:effectLst/>
                <a:ea typeface="Calibri" panose="020F0502020204030204" pitchFamily="34" charset="0"/>
                <a:cs typeface="Times New Roman" panose="02020603050405020304" pitchFamily="18" charset="0"/>
              </a:rPr>
              <a:t>i</a:t>
            </a:r>
            <a:r>
              <a:rPr lang="en-GB" sz="1400" kern="100" dirty="0">
                <a:effectLst/>
                <a:ea typeface="Calibri" panose="020F0502020204030204" pitchFamily="34" charset="0"/>
                <a:cs typeface="Times New Roman" panose="02020603050405020304" pitchFamily="18" charset="0"/>
              </a:rPr>
              <a:t>) [insert] </a:t>
            </a:r>
          </a:p>
          <a:p>
            <a:r>
              <a:rPr lang="en-GB" sz="1400" kern="100" dirty="0">
                <a:effectLst/>
                <a:ea typeface="Calibri" panose="020F0502020204030204" pitchFamily="34" charset="0"/>
                <a:cs typeface="Times New Roman" panose="02020603050405020304" pitchFamily="18" charset="0"/>
              </a:rPr>
              <a:t>(ii) ..... </a:t>
            </a:r>
          </a:p>
          <a:p>
            <a:r>
              <a:rPr lang="en-GB" sz="1400" kern="100" dirty="0">
                <a:effectLst/>
                <a:ea typeface="Calibri" panose="020F0502020204030204" pitchFamily="34" charset="0"/>
                <a:cs typeface="Times New Roman" panose="02020603050405020304" pitchFamily="18" charset="0"/>
              </a:rPr>
              <a:t>d. The Court is of the view that the facts of the case are exceptional, as defined in paragraph 2(2) of Schedule 5 of the Regulations, and the experts instructed are essential to enable a fair and just conclusion of the proceedings because: </a:t>
            </a:r>
          </a:p>
          <a:p>
            <a:r>
              <a:rPr lang="en-GB" sz="1400" kern="100" dirty="0">
                <a:effectLst/>
                <a:ea typeface="Calibri" panose="020F0502020204030204" pitchFamily="34" charset="0"/>
                <a:cs typeface="Times New Roman" panose="02020603050405020304" pitchFamily="18" charset="0"/>
              </a:rPr>
              <a:t>(</a:t>
            </a:r>
            <a:r>
              <a:rPr lang="en-GB" sz="1400" kern="100" dirty="0" err="1">
                <a:effectLst/>
                <a:ea typeface="Calibri" panose="020F0502020204030204" pitchFamily="34" charset="0"/>
                <a:cs typeface="Times New Roman" panose="02020603050405020304" pitchFamily="18" charset="0"/>
              </a:rPr>
              <a:t>i</a:t>
            </a:r>
            <a:r>
              <a:rPr lang="en-GB" sz="1400" kern="100" dirty="0">
                <a:effectLst/>
                <a:ea typeface="Calibri" panose="020F0502020204030204" pitchFamily="34" charset="0"/>
                <a:cs typeface="Times New Roman" panose="02020603050405020304" pitchFamily="18" charset="0"/>
              </a:rPr>
              <a:t>)  [insert Judge’s reasons]. </a:t>
            </a:r>
          </a:p>
          <a:p>
            <a:r>
              <a:rPr lang="en-GB" sz="1400" kern="100" dirty="0">
                <a:effectLst/>
                <a:ea typeface="Calibri" panose="020F0502020204030204" pitchFamily="34" charset="0"/>
                <a:cs typeface="Times New Roman" panose="02020603050405020304" pitchFamily="18" charset="0"/>
              </a:rPr>
              <a:t>(ii)  Complexity of material justifies appointment of a senior expert. </a:t>
            </a:r>
          </a:p>
          <a:p>
            <a:r>
              <a:rPr lang="en-GB" sz="1400" kern="100" dirty="0">
                <a:effectLst/>
                <a:ea typeface="Calibri" panose="020F0502020204030204" pitchFamily="34" charset="0"/>
                <a:cs typeface="Times New Roman" panose="02020603050405020304" pitchFamily="18" charset="0"/>
              </a:rPr>
              <a:t> </a:t>
            </a:r>
          </a:p>
          <a:p>
            <a:r>
              <a:rPr lang="en-GB" sz="1400" kern="100" dirty="0">
                <a:effectLst/>
                <a:ea typeface="Calibri" panose="020F0502020204030204" pitchFamily="34" charset="0"/>
                <a:cs typeface="Times New Roman" panose="02020603050405020304" pitchFamily="18" charset="0"/>
              </a:rPr>
              <a:t>(iii)  Material of specialised and unusual nature. </a:t>
            </a:r>
          </a:p>
          <a:p>
            <a:r>
              <a:rPr lang="en-GB" sz="1400" kern="100" dirty="0">
                <a:effectLst/>
                <a:ea typeface="Calibri" panose="020F0502020204030204" pitchFamily="34" charset="0"/>
                <a:cs typeface="Times New Roman" panose="02020603050405020304" pitchFamily="18" charset="0"/>
              </a:rPr>
              <a:t>(iv)  Confirmation of number of experts approached and reasons why </a:t>
            </a:r>
          </a:p>
          <a:p>
            <a:r>
              <a:rPr lang="en-GB" sz="1400" kern="100" dirty="0">
                <a:effectLst/>
                <a:ea typeface="Calibri" panose="020F0502020204030204" pitchFamily="34" charset="0"/>
                <a:cs typeface="Times New Roman" panose="02020603050405020304" pitchFamily="18" charset="0"/>
              </a:rPr>
              <a:t>that expert should be appointed. </a:t>
            </a:r>
          </a:p>
          <a:p>
            <a:r>
              <a:rPr lang="en-GB" sz="1400" kern="100" dirty="0">
                <a:effectLst/>
                <a:ea typeface="Calibri" panose="020F0502020204030204" pitchFamily="34" charset="0"/>
                <a:cs typeface="Times New Roman" panose="02020603050405020304" pitchFamily="18" charset="0"/>
              </a:rPr>
              <a:t>e. The questions to be dealt with by the expert are [as set out in the draft letter of instruction] / [as follows: [insert]]. </a:t>
            </a:r>
          </a:p>
          <a:p>
            <a:r>
              <a:rPr lang="en-GB" sz="1400" kern="100" dirty="0">
                <a:effectLst/>
                <a:ea typeface="Calibri" panose="020F0502020204030204" pitchFamily="34" charset="0"/>
                <a:cs typeface="Times New Roman" panose="02020603050405020304" pitchFamily="18" charset="0"/>
              </a:rPr>
              <a:t>Permission is [not] given for the expert to see and assess the child[ren]. </a:t>
            </a:r>
          </a:p>
          <a:p>
            <a:r>
              <a:rPr lang="en-GB" sz="1400" kern="100" dirty="0">
                <a:effectLst/>
                <a:ea typeface="Calibri" panose="020F0502020204030204" pitchFamily="34" charset="0"/>
                <a:cs typeface="Times New Roman" panose="02020603050405020304" pitchFamily="18" charset="0"/>
              </a:rPr>
              <a:t>Permission is [not] given to call [name] to give oral evidence at the </a:t>
            </a:r>
          </a:p>
          <a:p>
            <a:r>
              <a:rPr lang="en-GB" sz="1400" kern="100" dirty="0">
                <a:effectLst/>
                <a:ea typeface="Calibri" panose="020F0502020204030204" pitchFamily="34" charset="0"/>
                <a:cs typeface="Times New Roman" panose="02020603050405020304" pitchFamily="18" charset="0"/>
              </a:rPr>
              <a:t>[final]/ [finding of fact] hearing].’</a:t>
            </a:r>
          </a:p>
          <a:p>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800" kern="0" dirty="0">
              <a:effectLst/>
              <a:latin typeface="Aptos Display" panose="020B0004020202020204" pitchFamily="34" charset="0"/>
              <a:ea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GB" sz="1800" kern="100" dirty="0">
              <a:effectLst/>
              <a:latin typeface="Aptos Display" panose="020B0004020202020204" pitchFamily="34" charset="0"/>
              <a:ea typeface="Calibri" panose="020F0502020204030204" pitchFamily="34" charset="0"/>
              <a:cs typeface="Times New Roman" panose="02020603050405020304" pitchFamily="18" charset="0"/>
            </a:endParaRPr>
          </a:p>
          <a:p>
            <a:endParaRPr lang="en-GB" kern="1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kern="100" dirty="0">
              <a:latin typeface="Calibri" panose="020F0502020204030204" pitchFamily="34" charset="0"/>
              <a:ea typeface="Calibri" panose="020F0502020204030204" pitchFamily="34" charset="0"/>
              <a:cs typeface="Times New Roman" panose="02020603050405020304" pitchFamily="18" charset="0"/>
            </a:endParaRPr>
          </a:p>
          <a:p>
            <a:endParaRPr lang="en-GB" kern="1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1070305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D85D92-06CE-0456-BC96-69162C64D31B}"/>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B734F3F9-9A14-E203-7C81-221BE4600528}"/>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r>
              <a:rPr lang="en-US" sz="2400" b="1" dirty="0">
                <a:latin typeface="+mj-lt"/>
              </a:rPr>
              <a:t>	Intermediaries </a:t>
            </a:r>
            <a:endParaRPr lang="en-GB" sz="1800" kern="100" dirty="0">
              <a:effectLst/>
              <a:ea typeface="Calibri" panose="020F0502020204030204" pitchFamily="34" charset="0"/>
              <a:cs typeface="Times New Roman" panose="02020603050405020304" pitchFamily="18" charset="0"/>
            </a:endParaRPr>
          </a:p>
          <a:p>
            <a:endParaRPr lang="en-GB" sz="1800" b="1" dirty="0">
              <a:latin typeface="+mj-lt"/>
            </a:endParaRPr>
          </a:p>
        </p:txBody>
      </p:sp>
      <p:pic>
        <p:nvPicPr>
          <p:cNvPr id="5" name="Picture 4" descr="A black and white sign with white text&#10;&#10;Description automatically generated">
            <a:extLst>
              <a:ext uri="{FF2B5EF4-FFF2-40B4-BE49-F238E27FC236}">
                <a16:creationId xmlns:a16="http://schemas.microsoft.com/office/drawing/2014/main" id="{F1BB9518-9355-E2FF-341D-AAA796A5E2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3B5AFAA3-F028-2A2A-20EA-D2A9986AF27E}"/>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pic>
        <p:nvPicPr>
          <p:cNvPr id="4" name="Picture 3" descr="A purple and white background&#10;&#10;Description automatically generated">
            <a:extLst>
              <a:ext uri="{FF2B5EF4-FFF2-40B4-BE49-F238E27FC236}">
                <a16:creationId xmlns:a16="http://schemas.microsoft.com/office/drawing/2014/main" id="{28A3CB9A-92E6-1943-F7E4-A41C5EFE61B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89629" y="5663080"/>
            <a:ext cx="7602371" cy="1194920"/>
          </a:xfrm>
          <a:prstGeom prst="rect">
            <a:avLst/>
          </a:prstGeom>
        </p:spPr>
      </p:pic>
      <p:sp>
        <p:nvSpPr>
          <p:cNvPr id="3" name="TextBox 2">
            <a:extLst>
              <a:ext uri="{FF2B5EF4-FFF2-40B4-BE49-F238E27FC236}">
                <a16:creationId xmlns:a16="http://schemas.microsoft.com/office/drawing/2014/main" id="{1C083EF3-11AA-3740-939B-EBAA35B291E8}"/>
              </a:ext>
            </a:extLst>
          </p:cNvPr>
          <p:cNvSpPr txBox="1"/>
          <p:nvPr/>
        </p:nvSpPr>
        <p:spPr>
          <a:xfrm>
            <a:off x="2951644" y="1899308"/>
            <a:ext cx="6288712" cy="646331"/>
          </a:xfrm>
          <a:prstGeom prst="rect">
            <a:avLst/>
          </a:prstGeom>
          <a:noFill/>
        </p:spPr>
        <p:txBody>
          <a:bodyPr wrap="square" rtlCol="0">
            <a:spAutoFit/>
          </a:bodyPr>
          <a:lstStyle/>
          <a:p>
            <a:endParaRPr lang="en-US" b="1"/>
          </a:p>
          <a:p>
            <a:endParaRPr lang="en-GB" b="1"/>
          </a:p>
        </p:txBody>
      </p:sp>
      <p:sp>
        <p:nvSpPr>
          <p:cNvPr id="7" name="Slide Number Placeholder 6">
            <a:extLst>
              <a:ext uri="{FF2B5EF4-FFF2-40B4-BE49-F238E27FC236}">
                <a16:creationId xmlns:a16="http://schemas.microsoft.com/office/drawing/2014/main" id="{6E55A593-8E24-C274-62CC-B0782D4425E4}"/>
              </a:ext>
            </a:extLst>
          </p:cNvPr>
          <p:cNvSpPr>
            <a:spLocks noGrp="1"/>
          </p:cNvSpPr>
          <p:nvPr>
            <p:ph type="sldNum" sz="quarter" idx="12"/>
          </p:nvPr>
        </p:nvSpPr>
        <p:spPr/>
        <p:txBody>
          <a:bodyPr/>
          <a:lstStyle/>
          <a:p>
            <a:fld id="{DBBA1B4E-F5F2-431B-8E33-7EBE3726D570}" type="slidenum">
              <a:rPr lang="en-GB" smtClean="0"/>
              <a:t>26</a:t>
            </a:fld>
            <a:endParaRPr lang="en-GB"/>
          </a:p>
        </p:txBody>
      </p:sp>
      <p:sp>
        <p:nvSpPr>
          <p:cNvPr id="9" name="TextBox 8">
            <a:extLst>
              <a:ext uri="{FF2B5EF4-FFF2-40B4-BE49-F238E27FC236}">
                <a16:creationId xmlns:a16="http://schemas.microsoft.com/office/drawing/2014/main" id="{A9387890-DC94-77EA-73F1-3C8129903400}"/>
              </a:ext>
            </a:extLst>
          </p:cNvPr>
          <p:cNvSpPr txBox="1"/>
          <p:nvPr/>
        </p:nvSpPr>
        <p:spPr>
          <a:xfrm>
            <a:off x="190006" y="1438275"/>
            <a:ext cx="11503613" cy="5970865"/>
          </a:xfrm>
          <a:prstGeom prst="rect">
            <a:avLst/>
          </a:prstGeom>
          <a:noFill/>
        </p:spPr>
        <p:txBody>
          <a:bodyPr wrap="square" rtlCol="0">
            <a:spAutoFit/>
          </a:bodyPr>
          <a:lstStyle/>
          <a:p>
            <a:r>
              <a:rPr lang="en-GB" sz="1800" u="none" strike="noStrike" kern="0" dirty="0">
                <a:effectLst/>
                <a:latin typeface="Calibri" panose="020F0502020204030204" pitchFamily="34" charset="0"/>
                <a:ea typeface="Times New Roman" panose="02020603050405020304" pitchFamily="18" charset="0"/>
                <a:cs typeface="Calibri" panose="020F0502020204030204" pitchFamily="34" charset="0"/>
              </a:rPr>
              <a:t> </a:t>
            </a:r>
            <a:r>
              <a:rPr lang="en-GB" sz="1800" b="1" dirty="0">
                <a:effectLst/>
              </a:rPr>
              <a:t>M (A Child: Intermediaries) [2025] EWCA </a:t>
            </a:r>
            <a:r>
              <a:rPr lang="en-GB" sz="1800" b="1" dirty="0" err="1">
                <a:effectLst/>
              </a:rPr>
              <a:t>Civ</a:t>
            </a:r>
            <a:r>
              <a:rPr lang="en-GB" sz="1800" b="1" dirty="0">
                <a:effectLst/>
              </a:rPr>
              <a:t> 440 </a:t>
            </a:r>
            <a:endParaRPr lang="en-GB" b="1" dirty="0"/>
          </a:p>
          <a:p>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startAt="26"/>
              <a:tabLst>
                <a:tab pos="457200" algn="l"/>
              </a:tabLst>
            </a:pPr>
            <a:r>
              <a:rPr lang="en-GB" sz="1600" i="1" kern="0" dirty="0">
                <a:effectLst/>
                <a:latin typeface="Aptos Display" panose="020B0004020202020204" pitchFamily="34" charset="0"/>
                <a:ea typeface="Times New Roman" panose="02020603050405020304" pitchFamily="18" charset="0"/>
                <a:cs typeface="Times New Roman" panose="02020603050405020304" pitchFamily="18" charset="0"/>
              </a:rPr>
              <a:t>In making its judgment about vulnerability and participation directions, the court must have regard in particular to the matters listed in FPR rule 3A.7 when deciding what is necessary in the case before it. </a:t>
            </a:r>
            <a:r>
              <a:rPr lang="en-GB" sz="1600" b="1" i="1" kern="0" dirty="0">
                <a:effectLst/>
                <a:latin typeface="Aptos Display" panose="020B0004020202020204" pitchFamily="34" charset="0"/>
                <a:ea typeface="Times New Roman" panose="02020603050405020304" pitchFamily="18" charset="0"/>
                <a:cs typeface="Times New Roman" panose="02020603050405020304" pitchFamily="18" charset="0"/>
              </a:rPr>
              <a:t>There will often be a cognitive assessment. If it recommends the use of an intermediary, it must evidence why that is necessary and explain why alternative means are inadequate. It would be helpful for the report to consider the party’s participation at case management hearings, legal conferences, and when giving evidence. If the court then approves an intermediary assessment, the cognitive report should be supplied to the assessor.</a:t>
            </a:r>
            <a:r>
              <a:rPr lang="en-GB" sz="1600" i="1" kern="0" dirty="0">
                <a:effectLst/>
                <a:latin typeface="Aptos Display" panose="020B0004020202020204" pitchFamily="34" charset="0"/>
                <a:ea typeface="Times New Roman" panose="02020603050405020304" pitchFamily="18" charset="0"/>
                <a:cs typeface="Times New Roman" panose="02020603050405020304" pitchFamily="18" charset="0"/>
              </a:rPr>
              <a:t> The intermediary assessment itself will then form part of the evidential picture in relation to vulnerability and measures. </a:t>
            </a:r>
          </a:p>
          <a:p>
            <a:pPr marL="342900" lvl="0" indent="-342900">
              <a:buFont typeface="+mj-lt"/>
              <a:buAutoNum type="arabicPeriod" startAt="26"/>
              <a:tabLst>
                <a:tab pos="457200" algn="l"/>
              </a:tabLst>
            </a:pPr>
            <a:endParaRPr lang="en-GB" sz="1600" i="1" kern="0" dirty="0">
              <a:effectLst/>
              <a:latin typeface="Aptos Display" panose="020B0004020202020204" pitchFamily="34" charset="0"/>
              <a:ea typeface="Times New Roman" panose="02020603050405020304" pitchFamily="18" charset="0"/>
              <a:cs typeface="Times New Roman" panose="02020603050405020304" pitchFamily="18" charset="0"/>
            </a:endParaRPr>
          </a:p>
          <a:p>
            <a:pPr marL="342900" lvl="0" indent="-342900">
              <a:buFont typeface="+mj-lt"/>
              <a:buAutoNum type="arabicPeriod" startAt="26"/>
              <a:tabLst>
                <a:tab pos="457200" algn="l"/>
              </a:tabLst>
            </a:pPr>
            <a:r>
              <a:rPr lang="en-GB" sz="1600" i="1" kern="0" dirty="0">
                <a:effectLst/>
                <a:latin typeface="Aptos Display" panose="020B0004020202020204" pitchFamily="34" charset="0"/>
                <a:ea typeface="Times New Roman" panose="02020603050405020304" pitchFamily="18" charset="0"/>
                <a:cs typeface="Times New Roman" panose="02020603050405020304" pitchFamily="18" charset="0"/>
              </a:rPr>
              <a:t>The court is also entitled to take account of the parties’ submissions, to whatever extent it considers appropriate</a:t>
            </a:r>
            <a:r>
              <a:rPr lang="en-GB" sz="1600" b="1" i="1" kern="0" dirty="0">
                <a:effectLst/>
                <a:latin typeface="Aptos Display" panose="020B0004020202020204" pitchFamily="34" charset="0"/>
                <a:ea typeface="Times New Roman" panose="02020603050405020304" pitchFamily="18" charset="0"/>
                <a:cs typeface="Times New Roman" panose="02020603050405020304" pitchFamily="18" charset="0"/>
              </a:rPr>
              <a:t>. Advocates are 	expected to have the skill to identify and adapt to vulnerability, and their submissions on the measures needed to ensure a fair  trial form part of the information on which the court can act. The advocate representing a vulnerable person or seeking to call them as a witness may be well placed to assist the court from their own interactions with the vulnerable person, but it would be inappropriate to require evidence from them in the form of a witness statement</a:t>
            </a:r>
            <a:r>
              <a:rPr lang="en-GB" sz="1600" i="1" kern="0" dirty="0">
                <a:effectLst/>
                <a:latin typeface="Aptos Display" panose="020B0004020202020204" pitchFamily="34" charset="0"/>
                <a:ea typeface="Times New Roman" panose="02020603050405020304" pitchFamily="18" charset="0"/>
                <a:cs typeface="Times New Roman" panose="02020603050405020304" pitchFamily="18" charset="0"/>
              </a:rPr>
              <a:t>. As the process is a collaborative one – PD3AA paragraphs 1.4 and 3.1 – the court may also benefit from submissions made by other parties, who may also have their own interest in the decision. The local authority and Children’s Guardian will wish to ensure that the proceedings rest on firm foundations and, depending on the case, individual parties may have their own perspectives. </a:t>
            </a:r>
            <a:endParaRPr lang="en-GB" sz="1600" i="1" kern="100" dirty="0">
              <a:effectLst/>
              <a:latin typeface="Aptos Display" panose="020B0004020202020204" pitchFamily="34" charset="0"/>
              <a:ea typeface="Calibri" panose="020F0502020204030204" pitchFamily="34" charset="0"/>
              <a:cs typeface="Times New Roman" panose="02020603050405020304" pitchFamily="18" charset="0"/>
            </a:endParaRPr>
          </a:p>
          <a:p>
            <a:endParaRPr lang="en-GB" sz="1600" i="1" kern="100" dirty="0">
              <a:latin typeface="Aptos Display" panose="020B0004020202020204" pitchFamily="34" charset="0"/>
              <a:ea typeface="Calibri" panose="020F0502020204030204" pitchFamily="34" charset="0"/>
              <a:cs typeface="Times New Roman" panose="02020603050405020304" pitchFamily="18" charset="0"/>
            </a:endParaRPr>
          </a:p>
          <a:p>
            <a:endParaRPr lang="en-GB" kern="100" dirty="0">
              <a:latin typeface="Calibri" panose="020F0502020204030204" pitchFamily="34" charset="0"/>
              <a:ea typeface="Calibri" panose="020F0502020204030204" pitchFamily="34" charset="0"/>
              <a:cs typeface="Times New Roman" panose="02020603050405020304" pitchFamily="18" charset="0"/>
            </a:endParaRPr>
          </a:p>
          <a:p>
            <a:endParaRPr lang="en-GB" kern="1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2703197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D85D92-06CE-0456-BC96-69162C64D31B}"/>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B734F3F9-9A14-E203-7C81-221BE4600528}"/>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r>
              <a:rPr lang="en-US" sz="2400" b="1" dirty="0">
                <a:latin typeface="+mj-lt"/>
              </a:rPr>
              <a:t>	Intermediaries </a:t>
            </a:r>
            <a:endParaRPr lang="en-GB" sz="1800" kern="100" dirty="0">
              <a:effectLst/>
              <a:ea typeface="Calibri" panose="020F0502020204030204" pitchFamily="34" charset="0"/>
              <a:cs typeface="Times New Roman" panose="02020603050405020304" pitchFamily="18" charset="0"/>
            </a:endParaRPr>
          </a:p>
          <a:p>
            <a:endParaRPr lang="en-GB" sz="1800" b="1" dirty="0">
              <a:latin typeface="+mj-lt"/>
            </a:endParaRPr>
          </a:p>
        </p:txBody>
      </p:sp>
      <p:pic>
        <p:nvPicPr>
          <p:cNvPr id="5" name="Picture 4" descr="A black and white sign with white text&#10;&#10;Description automatically generated">
            <a:extLst>
              <a:ext uri="{FF2B5EF4-FFF2-40B4-BE49-F238E27FC236}">
                <a16:creationId xmlns:a16="http://schemas.microsoft.com/office/drawing/2014/main" id="{F1BB9518-9355-E2FF-341D-AAA796A5E2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3B5AFAA3-F028-2A2A-20EA-D2A9986AF27E}"/>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pic>
        <p:nvPicPr>
          <p:cNvPr id="4" name="Picture 3" descr="A purple and white background&#10;&#10;Description automatically generated">
            <a:extLst>
              <a:ext uri="{FF2B5EF4-FFF2-40B4-BE49-F238E27FC236}">
                <a16:creationId xmlns:a16="http://schemas.microsoft.com/office/drawing/2014/main" id="{28A3CB9A-92E6-1943-F7E4-A41C5EFE61B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89629" y="5663080"/>
            <a:ext cx="7602371" cy="1194920"/>
          </a:xfrm>
          <a:prstGeom prst="rect">
            <a:avLst/>
          </a:prstGeom>
        </p:spPr>
      </p:pic>
      <p:sp>
        <p:nvSpPr>
          <p:cNvPr id="3" name="TextBox 2">
            <a:extLst>
              <a:ext uri="{FF2B5EF4-FFF2-40B4-BE49-F238E27FC236}">
                <a16:creationId xmlns:a16="http://schemas.microsoft.com/office/drawing/2014/main" id="{1C083EF3-11AA-3740-939B-EBAA35B291E8}"/>
              </a:ext>
            </a:extLst>
          </p:cNvPr>
          <p:cNvSpPr txBox="1"/>
          <p:nvPr/>
        </p:nvSpPr>
        <p:spPr>
          <a:xfrm>
            <a:off x="2951644" y="1899308"/>
            <a:ext cx="6288712" cy="646331"/>
          </a:xfrm>
          <a:prstGeom prst="rect">
            <a:avLst/>
          </a:prstGeom>
          <a:noFill/>
        </p:spPr>
        <p:txBody>
          <a:bodyPr wrap="square" rtlCol="0">
            <a:spAutoFit/>
          </a:bodyPr>
          <a:lstStyle/>
          <a:p>
            <a:endParaRPr lang="en-US" b="1"/>
          </a:p>
          <a:p>
            <a:endParaRPr lang="en-GB" b="1"/>
          </a:p>
        </p:txBody>
      </p:sp>
      <p:sp>
        <p:nvSpPr>
          <p:cNvPr id="7" name="Slide Number Placeholder 6">
            <a:extLst>
              <a:ext uri="{FF2B5EF4-FFF2-40B4-BE49-F238E27FC236}">
                <a16:creationId xmlns:a16="http://schemas.microsoft.com/office/drawing/2014/main" id="{6E55A593-8E24-C274-62CC-B0782D4425E4}"/>
              </a:ext>
            </a:extLst>
          </p:cNvPr>
          <p:cNvSpPr>
            <a:spLocks noGrp="1"/>
          </p:cNvSpPr>
          <p:nvPr>
            <p:ph type="sldNum" sz="quarter" idx="12"/>
          </p:nvPr>
        </p:nvSpPr>
        <p:spPr/>
        <p:txBody>
          <a:bodyPr/>
          <a:lstStyle/>
          <a:p>
            <a:fld id="{DBBA1B4E-F5F2-431B-8E33-7EBE3726D570}" type="slidenum">
              <a:rPr lang="en-GB" smtClean="0"/>
              <a:t>27</a:t>
            </a:fld>
            <a:endParaRPr lang="en-GB"/>
          </a:p>
        </p:txBody>
      </p:sp>
      <p:sp>
        <p:nvSpPr>
          <p:cNvPr id="9" name="TextBox 8">
            <a:extLst>
              <a:ext uri="{FF2B5EF4-FFF2-40B4-BE49-F238E27FC236}">
                <a16:creationId xmlns:a16="http://schemas.microsoft.com/office/drawing/2014/main" id="{A9387890-DC94-77EA-73F1-3C8129903400}"/>
              </a:ext>
            </a:extLst>
          </p:cNvPr>
          <p:cNvSpPr txBox="1"/>
          <p:nvPr/>
        </p:nvSpPr>
        <p:spPr>
          <a:xfrm>
            <a:off x="688387" y="1980259"/>
            <a:ext cx="11503613" cy="3354765"/>
          </a:xfrm>
          <a:prstGeom prst="rect">
            <a:avLst/>
          </a:prstGeom>
          <a:noFill/>
        </p:spPr>
        <p:txBody>
          <a:bodyPr wrap="square" rtlCol="0">
            <a:spAutoFit/>
          </a:bodyPr>
          <a:lstStyle/>
          <a:p>
            <a:r>
              <a:rPr lang="en-GB" sz="1800" u="none" strike="noStrike" kern="0" dirty="0">
                <a:effectLst/>
                <a:latin typeface="Calibri" panose="020F0502020204030204" pitchFamily="34" charset="0"/>
                <a:ea typeface="Times New Roman" panose="02020603050405020304" pitchFamily="18" charset="0"/>
                <a:cs typeface="Calibri" panose="020F0502020204030204" pitchFamily="34" charset="0"/>
              </a:rPr>
              <a:t> </a:t>
            </a:r>
            <a:r>
              <a:rPr lang="en-GB" sz="1800" b="1" dirty="0">
                <a:effectLst/>
              </a:rPr>
              <a:t>M (A Child: Intermediaries) [2025] EWCA </a:t>
            </a:r>
            <a:r>
              <a:rPr lang="en-GB" sz="1800" b="1" dirty="0" err="1">
                <a:effectLst/>
              </a:rPr>
              <a:t>Civ</a:t>
            </a:r>
            <a:r>
              <a:rPr lang="en-GB" sz="1800" b="1" dirty="0">
                <a:effectLst/>
              </a:rPr>
              <a:t> 440 </a:t>
            </a:r>
            <a:endParaRPr lang="en-GB" b="1" dirty="0"/>
          </a:p>
          <a:p>
            <a:endParaRPr lang="en-GB" sz="1600" i="1" kern="100" dirty="0">
              <a:latin typeface="Aptos Display" panose="020B0004020202020204" pitchFamily="34" charset="0"/>
              <a:ea typeface="Calibri" panose="020F0502020204030204" pitchFamily="34" charset="0"/>
              <a:cs typeface="Times New Roman" panose="02020603050405020304" pitchFamily="18" charset="0"/>
            </a:endParaRPr>
          </a:p>
          <a:p>
            <a:r>
              <a:rPr lang="en-GB" i="1" dirty="0">
                <a:latin typeface="Aptos Display" panose="020B0004020202020204" pitchFamily="34" charset="0"/>
              </a:rPr>
              <a:t>41. </a:t>
            </a:r>
            <a:r>
              <a:rPr lang="en-GB" sz="1800" i="1" dirty="0">
                <a:effectLst/>
                <a:latin typeface="Aptos Display" panose="020B0004020202020204" pitchFamily="34" charset="0"/>
              </a:rPr>
              <a:t>There is in any event no warrant for overlaying the test of necessity with concepts of rarity or exceptionality. Frequency is not a test, and nor is exceptionality. Similarly, the introduction of tests of “compelling reasons”, or of adjournments for lack of an intermediary being “unusual” or “very unusual”, beckon the court to short-circuit its consideration of the evidence in the individual case. </a:t>
            </a:r>
          </a:p>
          <a:p>
            <a:endParaRPr lang="en-GB" sz="1600" i="1" kern="100" dirty="0">
              <a:latin typeface="Aptos Display" panose="020B000402020202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kern="100" dirty="0">
              <a:latin typeface="Calibri" panose="020F0502020204030204" pitchFamily="34" charset="0"/>
              <a:ea typeface="Calibri" panose="020F0502020204030204" pitchFamily="34" charset="0"/>
              <a:cs typeface="Times New Roman" panose="02020603050405020304" pitchFamily="18" charset="0"/>
            </a:endParaRPr>
          </a:p>
          <a:p>
            <a:endParaRPr lang="en-GB" kern="1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8313897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D85D92-06CE-0456-BC96-69162C64D31B}"/>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B734F3F9-9A14-E203-7C81-221BE4600528}"/>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r>
              <a:rPr lang="en-US" sz="2400" b="1" dirty="0">
                <a:latin typeface="+mj-lt"/>
              </a:rPr>
              <a:t>	Intermediaries </a:t>
            </a:r>
            <a:endParaRPr lang="en-GB" sz="1800" kern="100" dirty="0">
              <a:effectLst/>
              <a:ea typeface="Calibri" panose="020F0502020204030204" pitchFamily="34" charset="0"/>
              <a:cs typeface="Times New Roman" panose="02020603050405020304" pitchFamily="18" charset="0"/>
            </a:endParaRPr>
          </a:p>
          <a:p>
            <a:endParaRPr lang="en-GB" sz="1800" b="1" dirty="0">
              <a:latin typeface="+mj-lt"/>
            </a:endParaRPr>
          </a:p>
        </p:txBody>
      </p:sp>
      <p:pic>
        <p:nvPicPr>
          <p:cNvPr id="5" name="Picture 4" descr="A black and white sign with white text&#10;&#10;Description automatically generated">
            <a:extLst>
              <a:ext uri="{FF2B5EF4-FFF2-40B4-BE49-F238E27FC236}">
                <a16:creationId xmlns:a16="http://schemas.microsoft.com/office/drawing/2014/main" id="{F1BB9518-9355-E2FF-341D-AAA796A5E2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3B5AFAA3-F028-2A2A-20EA-D2A9986AF27E}"/>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pic>
        <p:nvPicPr>
          <p:cNvPr id="4" name="Picture 3" descr="A purple and white background&#10;&#10;Description automatically generated">
            <a:extLst>
              <a:ext uri="{FF2B5EF4-FFF2-40B4-BE49-F238E27FC236}">
                <a16:creationId xmlns:a16="http://schemas.microsoft.com/office/drawing/2014/main" id="{28A3CB9A-92E6-1943-F7E4-A41C5EFE61B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89629" y="5663080"/>
            <a:ext cx="7602371" cy="1194920"/>
          </a:xfrm>
          <a:prstGeom prst="rect">
            <a:avLst/>
          </a:prstGeom>
        </p:spPr>
      </p:pic>
      <p:sp>
        <p:nvSpPr>
          <p:cNvPr id="3" name="TextBox 2">
            <a:extLst>
              <a:ext uri="{FF2B5EF4-FFF2-40B4-BE49-F238E27FC236}">
                <a16:creationId xmlns:a16="http://schemas.microsoft.com/office/drawing/2014/main" id="{1C083EF3-11AA-3740-939B-EBAA35B291E8}"/>
              </a:ext>
            </a:extLst>
          </p:cNvPr>
          <p:cNvSpPr txBox="1"/>
          <p:nvPr/>
        </p:nvSpPr>
        <p:spPr>
          <a:xfrm>
            <a:off x="2951644" y="1899308"/>
            <a:ext cx="6288712" cy="646331"/>
          </a:xfrm>
          <a:prstGeom prst="rect">
            <a:avLst/>
          </a:prstGeom>
          <a:noFill/>
        </p:spPr>
        <p:txBody>
          <a:bodyPr wrap="square" rtlCol="0">
            <a:spAutoFit/>
          </a:bodyPr>
          <a:lstStyle/>
          <a:p>
            <a:endParaRPr lang="en-US" b="1"/>
          </a:p>
          <a:p>
            <a:endParaRPr lang="en-GB" b="1"/>
          </a:p>
        </p:txBody>
      </p:sp>
      <p:sp>
        <p:nvSpPr>
          <p:cNvPr id="7" name="Slide Number Placeholder 6">
            <a:extLst>
              <a:ext uri="{FF2B5EF4-FFF2-40B4-BE49-F238E27FC236}">
                <a16:creationId xmlns:a16="http://schemas.microsoft.com/office/drawing/2014/main" id="{6E55A593-8E24-C274-62CC-B0782D4425E4}"/>
              </a:ext>
            </a:extLst>
          </p:cNvPr>
          <p:cNvSpPr>
            <a:spLocks noGrp="1"/>
          </p:cNvSpPr>
          <p:nvPr>
            <p:ph type="sldNum" sz="quarter" idx="12"/>
          </p:nvPr>
        </p:nvSpPr>
        <p:spPr/>
        <p:txBody>
          <a:bodyPr/>
          <a:lstStyle/>
          <a:p>
            <a:fld id="{DBBA1B4E-F5F2-431B-8E33-7EBE3726D570}" type="slidenum">
              <a:rPr lang="en-GB" smtClean="0"/>
              <a:t>28</a:t>
            </a:fld>
            <a:endParaRPr lang="en-GB"/>
          </a:p>
        </p:txBody>
      </p:sp>
      <p:sp>
        <p:nvSpPr>
          <p:cNvPr id="9" name="TextBox 8">
            <a:extLst>
              <a:ext uri="{FF2B5EF4-FFF2-40B4-BE49-F238E27FC236}">
                <a16:creationId xmlns:a16="http://schemas.microsoft.com/office/drawing/2014/main" id="{A9387890-DC94-77EA-73F1-3C8129903400}"/>
              </a:ext>
            </a:extLst>
          </p:cNvPr>
          <p:cNvSpPr txBox="1"/>
          <p:nvPr/>
        </p:nvSpPr>
        <p:spPr>
          <a:xfrm>
            <a:off x="581509" y="1553936"/>
            <a:ext cx="11503613" cy="6555641"/>
          </a:xfrm>
          <a:prstGeom prst="rect">
            <a:avLst/>
          </a:prstGeom>
          <a:noFill/>
        </p:spPr>
        <p:txBody>
          <a:bodyPr wrap="square" rtlCol="0">
            <a:spAutoFit/>
          </a:bodyPr>
          <a:lstStyle/>
          <a:p>
            <a:r>
              <a:rPr lang="en-GB" sz="1800" u="none" strike="noStrike" kern="0" dirty="0">
                <a:effectLst/>
                <a:latin typeface="Calibri" panose="020F0502020204030204" pitchFamily="34" charset="0"/>
                <a:ea typeface="Times New Roman" panose="02020603050405020304" pitchFamily="18" charset="0"/>
                <a:cs typeface="Calibri" panose="020F0502020204030204" pitchFamily="34" charset="0"/>
              </a:rPr>
              <a:t> </a:t>
            </a:r>
            <a:r>
              <a:rPr lang="en-GB" sz="1800" b="1" u="none" strike="noStrike" kern="0" dirty="0">
                <a:effectLst/>
                <a:ea typeface="Times New Roman" panose="02020603050405020304" pitchFamily="18" charset="0"/>
                <a:cs typeface="Calibri" panose="020F0502020204030204" pitchFamily="34" charset="0"/>
              </a:rPr>
              <a:t>The use of Intermediaries, Lay Advocates and Cognitive Assessments in the Family Court (January 2025) </a:t>
            </a:r>
          </a:p>
          <a:p>
            <a:endParaRPr lang="en-GB" sz="1600" i="1" kern="100" dirty="0">
              <a:latin typeface="Aptos Display" panose="020B0004020202020204" pitchFamily="34" charset="0"/>
              <a:ea typeface="Calibri" panose="020F0502020204030204" pitchFamily="34" charset="0"/>
              <a:cs typeface="Times New Roman" panose="02020603050405020304" pitchFamily="18" charset="0"/>
            </a:endParaRPr>
          </a:p>
          <a:p>
            <a:pPr>
              <a:lnSpc>
                <a:spcPct val="150000"/>
              </a:lnSpc>
            </a:pPr>
            <a:r>
              <a:rPr lang="en-GB" sz="1600" i="1" kern="100" dirty="0">
                <a:latin typeface="Aptos Display" panose="020B0004020202020204" pitchFamily="34" charset="0"/>
                <a:ea typeface="Calibri" panose="020F0502020204030204" pitchFamily="34" charset="0"/>
                <a:cs typeface="Times New Roman" panose="02020603050405020304" pitchFamily="18" charset="0"/>
              </a:rPr>
              <a:t>17. In addition, if used to justify an assessment by an intermediary, any such cognitive assessment must:</a:t>
            </a:r>
            <a:br>
              <a:rPr lang="en-GB" sz="1600" i="1" kern="100" dirty="0">
                <a:latin typeface="Aptos Display" panose="020B0004020202020204" pitchFamily="34" charset="0"/>
                <a:ea typeface="Calibri" panose="020F0502020204030204" pitchFamily="34" charset="0"/>
                <a:cs typeface="Times New Roman" panose="02020603050405020304" pitchFamily="18" charset="0"/>
              </a:rPr>
            </a:br>
            <a:r>
              <a:rPr lang="en-GB" sz="1600" i="1" kern="100" dirty="0">
                <a:latin typeface="Aptos Display" panose="020B0004020202020204" pitchFamily="34" charset="0"/>
                <a:ea typeface="Calibri" panose="020F0502020204030204" pitchFamily="34" charset="0"/>
                <a:cs typeface="Times New Roman" panose="02020603050405020304" pitchFamily="18" charset="0"/>
              </a:rPr>
              <a:t>(a) provide evidence that the use of an intermediary is necessary to enable the party to participate in the proceedings fairly;</a:t>
            </a:r>
            <a:br>
              <a:rPr lang="en-GB" sz="1600" i="1" kern="100" dirty="0">
                <a:latin typeface="Aptos Display" panose="020B0004020202020204" pitchFamily="34" charset="0"/>
                <a:ea typeface="Calibri" panose="020F0502020204030204" pitchFamily="34" charset="0"/>
                <a:cs typeface="Times New Roman" panose="02020603050405020304" pitchFamily="18" charset="0"/>
              </a:rPr>
            </a:br>
            <a:r>
              <a:rPr lang="en-GB" sz="1600" i="1" kern="100" dirty="0">
                <a:latin typeface="Aptos Display" panose="020B0004020202020204" pitchFamily="34" charset="0"/>
                <a:ea typeface="Calibri" panose="020F0502020204030204" pitchFamily="34" charset="0"/>
                <a:cs typeface="Times New Roman" panose="02020603050405020304" pitchFamily="18" charset="0"/>
              </a:rPr>
              <a:t>(b) provide reasons, and evidence in support, to explain why fair participation could not be achieved by alternative means, for example, by the court applying the principles set out in the Advocates Gateway;</a:t>
            </a:r>
            <a:br>
              <a:rPr lang="en-GB" sz="1600" i="1" kern="100" dirty="0">
                <a:latin typeface="Aptos Display" panose="020B0004020202020204" pitchFamily="34" charset="0"/>
                <a:ea typeface="Calibri" panose="020F0502020204030204" pitchFamily="34" charset="0"/>
                <a:cs typeface="Times New Roman" panose="02020603050405020304" pitchFamily="18" charset="0"/>
              </a:rPr>
            </a:br>
            <a:r>
              <a:rPr lang="en-GB" sz="1600" i="1" kern="100" dirty="0">
                <a:latin typeface="Aptos Display" panose="020B0004020202020204" pitchFamily="34" charset="0"/>
                <a:ea typeface="Calibri" panose="020F0502020204030204" pitchFamily="34" charset="0"/>
                <a:cs typeface="Times New Roman" panose="02020603050405020304" pitchFamily="18" charset="0"/>
              </a:rPr>
              <a:t>(c) when answering those questions, an assessment must consider the party’s participation specifically at each stage of the proceedings;</a:t>
            </a:r>
            <a:br>
              <a:rPr lang="en-GB" sz="1600" i="1" kern="100" dirty="0">
                <a:latin typeface="Aptos Display" panose="020B0004020202020204" pitchFamily="34" charset="0"/>
                <a:ea typeface="Calibri" panose="020F0502020204030204" pitchFamily="34" charset="0"/>
                <a:cs typeface="Times New Roman" panose="02020603050405020304" pitchFamily="18" charset="0"/>
              </a:rPr>
            </a:br>
            <a:r>
              <a:rPr lang="en-GB" sz="1600" i="1" kern="100" dirty="0" err="1">
                <a:latin typeface="Aptos Display" panose="020B0004020202020204" pitchFamily="34" charset="0"/>
                <a:ea typeface="Calibri" panose="020F0502020204030204" pitchFamily="34" charset="0"/>
                <a:cs typeface="Times New Roman" panose="02020603050405020304" pitchFamily="18" charset="0"/>
              </a:rPr>
              <a:t>i</a:t>
            </a:r>
            <a:r>
              <a:rPr lang="en-GB" sz="1600" i="1" kern="100" dirty="0">
                <a:latin typeface="Aptos Display" panose="020B0004020202020204" pitchFamily="34" charset="0"/>
                <a:ea typeface="Calibri" panose="020F0502020204030204" pitchFamily="34" charset="0"/>
                <a:cs typeface="Times New Roman" panose="02020603050405020304" pitchFamily="18" charset="0"/>
              </a:rPr>
              <a:t>. case management hearings,</a:t>
            </a:r>
            <a:br>
              <a:rPr lang="en-GB" sz="1600" i="1" kern="100" dirty="0">
                <a:latin typeface="Aptos Display" panose="020B0004020202020204" pitchFamily="34" charset="0"/>
                <a:ea typeface="Calibri" panose="020F0502020204030204" pitchFamily="34" charset="0"/>
                <a:cs typeface="Times New Roman" panose="02020603050405020304" pitchFamily="18" charset="0"/>
              </a:rPr>
            </a:br>
            <a:r>
              <a:rPr lang="en-GB" sz="1600" i="1" kern="100" dirty="0">
                <a:latin typeface="Aptos Display" panose="020B0004020202020204" pitchFamily="34" charset="0"/>
                <a:ea typeface="Calibri" panose="020F0502020204030204" pitchFamily="34" charset="0"/>
                <a:cs typeface="Times New Roman" panose="02020603050405020304" pitchFamily="18" charset="0"/>
              </a:rPr>
              <a:t>ii. conferences/taking instructions,</a:t>
            </a:r>
            <a:br>
              <a:rPr lang="en-GB" sz="1600" i="1" kern="100" dirty="0">
                <a:latin typeface="Aptos Display" panose="020B0004020202020204" pitchFamily="34" charset="0"/>
                <a:ea typeface="Calibri" panose="020F0502020204030204" pitchFamily="34" charset="0"/>
                <a:cs typeface="Times New Roman" panose="02020603050405020304" pitchFamily="18" charset="0"/>
              </a:rPr>
            </a:br>
            <a:r>
              <a:rPr lang="en-GB" sz="1600" i="1" kern="100" dirty="0">
                <a:latin typeface="Aptos Display" panose="020B0004020202020204" pitchFamily="34" charset="0"/>
                <a:ea typeface="Calibri" panose="020F0502020204030204" pitchFamily="34" charset="0"/>
                <a:cs typeface="Times New Roman" panose="02020603050405020304" pitchFamily="18" charset="0"/>
              </a:rPr>
              <a:t>iii. giving evidence at a contested hearing.</a:t>
            </a:r>
          </a:p>
          <a:p>
            <a:pPr>
              <a:lnSpc>
                <a:spcPct val="150000"/>
              </a:lnSpc>
            </a:pPr>
            <a:endParaRPr lang="en-GB" sz="1600" i="1" kern="100" dirty="0">
              <a:latin typeface="Aptos Display" panose="020B0004020202020204" pitchFamily="34" charset="0"/>
              <a:ea typeface="Calibri" panose="020F0502020204030204" pitchFamily="34" charset="0"/>
              <a:cs typeface="Times New Roman" panose="02020603050405020304" pitchFamily="18" charset="0"/>
            </a:endParaRPr>
          </a:p>
          <a:p>
            <a:pPr>
              <a:lnSpc>
                <a:spcPct val="150000"/>
              </a:lnSpc>
            </a:pPr>
            <a:endParaRPr lang="en-GB" sz="1600" i="1" kern="100" dirty="0">
              <a:latin typeface="Aptos Display" panose="020B0004020202020204" pitchFamily="34" charset="0"/>
              <a:ea typeface="Calibri" panose="020F0502020204030204" pitchFamily="34" charset="0"/>
              <a:cs typeface="Times New Roman" panose="02020603050405020304" pitchFamily="18" charset="0"/>
            </a:endParaRPr>
          </a:p>
          <a:p>
            <a:pPr>
              <a:lnSpc>
                <a:spcPct val="150000"/>
              </a:lnSpc>
            </a:pPr>
            <a:endParaRPr lang="en-GB" sz="1600" i="1" kern="100" dirty="0">
              <a:latin typeface="Aptos Display" panose="020B0004020202020204" pitchFamily="34" charset="0"/>
              <a:ea typeface="Calibri" panose="020F0502020204030204" pitchFamily="34" charset="0"/>
              <a:cs typeface="Times New Roman" panose="02020603050405020304" pitchFamily="18" charset="0"/>
            </a:endParaRPr>
          </a:p>
          <a:p>
            <a:br>
              <a:rPr lang="en-GB" sz="1600" i="1" kern="100" dirty="0">
                <a:latin typeface="Aptos Display" panose="020B0004020202020204" pitchFamily="34" charset="0"/>
                <a:ea typeface="Calibri" panose="020F0502020204030204" pitchFamily="34" charset="0"/>
                <a:cs typeface="Times New Roman" panose="02020603050405020304" pitchFamily="18" charset="0"/>
              </a:rPr>
            </a:br>
            <a:endParaRPr lang="en-GB" sz="1600" i="1" kern="100" dirty="0">
              <a:latin typeface="Aptos Display" panose="020B000402020202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kern="100" dirty="0">
              <a:latin typeface="Calibri" panose="020F0502020204030204" pitchFamily="34" charset="0"/>
              <a:ea typeface="Calibri" panose="020F0502020204030204" pitchFamily="34" charset="0"/>
              <a:cs typeface="Times New Roman" panose="02020603050405020304" pitchFamily="18" charset="0"/>
            </a:endParaRPr>
          </a:p>
          <a:p>
            <a:endParaRPr lang="en-GB" kern="1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7886077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D85D92-06CE-0456-BC96-69162C64D31B}"/>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B734F3F9-9A14-E203-7C81-221BE4600528}"/>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r>
              <a:rPr lang="en-US" sz="2400" b="1" dirty="0">
                <a:latin typeface="+mj-lt"/>
              </a:rPr>
              <a:t>	Writing to Children  - A toolkit for Judges </a:t>
            </a:r>
            <a:endParaRPr lang="en-GB" sz="1800" kern="100" dirty="0">
              <a:effectLst/>
              <a:ea typeface="Calibri" panose="020F0502020204030204" pitchFamily="34" charset="0"/>
              <a:cs typeface="Times New Roman" panose="02020603050405020304" pitchFamily="18" charset="0"/>
            </a:endParaRPr>
          </a:p>
          <a:p>
            <a:endParaRPr lang="en-GB" sz="1800" b="1" dirty="0">
              <a:latin typeface="+mj-lt"/>
            </a:endParaRPr>
          </a:p>
        </p:txBody>
      </p:sp>
      <p:pic>
        <p:nvPicPr>
          <p:cNvPr id="5" name="Picture 4" descr="A black and white sign with white text&#10;&#10;Description automatically generated">
            <a:extLst>
              <a:ext uri="{FF2B5EF4-FFF2-40B4-BE49-F238E27FC236}">
                <a16:creationId xmlns:a16="http://schemas.microsoft.com/office/drawing/2014/main" id="{F1BB9518-9355-E2FF-341D-AAA796A5E2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3B5AFAA3-F028-2A2A-20EA-D2A9986AF27E}"/>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pic>
        <p:nvPicPr>
          <p:cNvPr id="4" name="Picture 3" descr="A purple and white background&#10;&#10;Description automatically generated">
            <a:extLst>
              <a:ext uri="{FF2B5EF4-FFF2-40B4-BE49-F238E27FC236}">
                <a16:creationId xmlns:a16="http://schemas.microsoft.com/office/drawing/2014/main" id="{28A3CB9A-92E6-1943-F7E4-A41C5EFE61B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89629" y="5663080"/>
            <a:ext cx="7602371" cy="1194920"/>
          </a:xfrm>
          <a:prstGeom prst="rect">
            <a:avLst/>
          </a:prstGeom>
        </p:spPr>
      </p:pic>
      <p:sp>
        <p:nvSpPr>
          <p:cNvPr id="3" name="TextBox 2">
            <a:extLst>
              <a:ext uri="{FF2B5EF4-FFF2-40B4-BE49-F238E27FC236}">
                <a16:creationId xmlns:a16="http://schemas.microsoft.com/office/drawing/2014/main" id="{1C083EF3-11AA-3740-939B-EBAA35B291E8}"/>
              </a:ext>
            </a:extLst>
          </p:cNvPr>
          <p:cNvSpPr txBox="1"/>
          <p:nvPr/>
        </p:nvSpPr>
        <p:spPr>
          <a:xfrm>
            <a:off x="2951644" y="1899308"/>
            <a:ext cx="6288712" cy="646331"/>
          </a:xfrm>
          <a:prstGeom prst="rect">
            <a:avLst/>
          </a:prstGeom>
          <a:noFill/>
        </p:spPr>
        <p:txBody>
          <a:bodyPr wrap="square" rtlCol="0">
            <a:spAutoFit/>
          </a:bodyPr>
          <a:lstStyle/>
          <a:p>
            <a:endParaRPr lang="en-US" b="1"/>
          </a:p>
          <a:p>
            <a:endParaRPr lang="en-GB" b="1"/>
          </a:p>
        </p:txBody>
      </p:sp>
      <p:sp>
        <p:nvSpPr>
          <p:cNvPr id="7" name="Slide Number Placeholder 6">
            <a:extLst>
              <a:ext uri="{FF2B5EF4-FFF2-40B4-BE49-F238E27FC236}">
                <a16:creationId xmlns:a16="http://schemas.microsoft.com/office/drawing/2014/main" id="{6E55A593-8E24-C274-62CC-B0782D4425E4}"/>
              </a:ext>
            </a:extLst>
          </p:cNvPr>
          <p:cNvSpPr>
            <a:spLocks noGrp="1"/>
          </p:cNvSpPr>
          <p:nvPr>
            <p:ph type="sldNum" sz="quarter" idx="12"/>
          </p:nvPr>
        </p:nvSpPr>
        <p:spPr/>
        <p:txBody>
          <a:bodyPr/>
          <a:lstStyle/>
          <a:p>
            <a:fld id="{DBBA1B4E-F5F2-431B-8E33-7EBE3726D570}" type="slidenum">
              <a:rPr lang="en-GB" smtClean="0"/>
              <a:t>29</a:t>
            </a:fld>
            <a:endParaRPr lang="en-GB"/>
          </a:p>
        </p:txBody>
      </p:sp>
      <p:sp>
        <p:nvSpPr>
          <p:cNvPr id="9" name="TextBox 8">
            <a:extLst>
              <a:ext uri="{FF2B5EF4-FFF2-40B4-BE49-F238E27FC236}">
                <a16:creationId xmlns:a16="http://schemas.microsoft.com/office/drawing/2014/main" id="{A9387890-DC94-77EA-73F1-3C8129903400}"/>
              </a:ext>
            </a:extLst>
          </p:cNvPr>
          <p:cNvSpPr txBox="1"/>
          <p:nvPr/>
        </p:nvSpPr>
        <p:spPr>
          <a:xfrm>
            <a:off x="1440873" y="1968455"/>
            <a:ext cx="9310254" cy="7940635"/>
          </a:xfrm>
          <a:prstGeom prst="rect">
            <a:avLst/>
          </a:prstGeom>
          <a:noFill/>
        </p:spPr>
        <p:txBody>
          <a:bodyPr wrap="square" rtlCol="0">
            <a:spAutoFit/>
          </a:bodyPr>
          <a:lstStyle/>
          <a:p>
            <a:pPr marL="285750" indent="-285750">
              <a:buFont typeface="Arial" panose="020B0604020202020204" pitchFamily="34" charset="0"/>
              <a:buChar char="•"/>
            </a:pPr>
            <a:r>
              <a:rPr lang="en-GB" sz="1800" i="1" u="none" strike="noStrike" kern="0" dirty="0">
                <a:effectLst/>
                <a:latin typeface="Calibri" panose="020F0502020204030204" pitchFamily="34" charset="0"/>
                <a:ea typeface="Times New Roman" panose="02020603050405020304" pitchFamily="18" charset="0"/>
                <a:cs typeface="Calibri" panose="020F0502020204030204" pitchFamily="34" charset="0"/>
              </a:rPr>
              <a:t> ”</a:t>
            </a:r>
            <a:r>
              <a:rPr lang="en-GB" sz="1800" i="1" kern="0" dirty="0">
                <a:effectLst/>
                <a:latin typeface="Calibri" panose="020F0502020204030204" pitchFamily="34" charset="0"/>
                <a:ea typeface="Times New Roman" panose="02020603050405020304" pitchFamily="18" charset="0"/>
                <a:cs typeface="Calibri" panose="020F0502020204030204" pitchFamily="34" charset="0"/>
              </a:rPr>
              <a:t>For very young children, particularly in situations of placement orders, adoption orders or leave to oppose decisions, a judge’s letter can be an important element of life story work in the future.” </a:t>
            </a:r>
          </a:p>
          <a:p>
            <a:endParaRPr lang="en-GB" sz="1800" i="1" kern="0" dirty="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r>
              <a:rPr lang="en-GB" sz="1800" kern="0" dirty="0">
                <a:effectLst/>
                <a:latin typeface="Calibri" panose="020F0502020204030204" pitchFamily="34" charset="0"/>
                <a:ea typeface="Times New Roman" panose="02020603050405020304" pitchFamily="18" charset="0"/>
              </a:rPr>
              <a:t>“M</a:t>
            </a:r>
            <a:r>
              <a:rPr lang="en-GB" sz="1800" kern="0" dirty="0">
                <a:effectLst/>
                <a:latin typeface="FoundersGrotesk"/>
                <a:ea typeface="Times New Roman" panose="02020603050405020304" pitchFamily="18" charset="0"/>
                <a:cs typeface="Times New Roman" panose="02020603050405020304" pitchFamily="18" charset="0"/>
              </a:rPr>
              <a:t>y hope is that, like many things, once judges have used this toolkit and have written to children in a few cases, doing so will rapidly become the norm and no longer a task to be avoided.” </a:t>
            </a:r>
          </a:p>
          <a:p>
            <a:pPr marL="285750" indent="-285750">
              <a:buFont typeface="Arial" panose="020B0604020202020204" pitchFamily="34" charset="0"/>
              <a:buChar char="•"/>
            </a:pPr>
            <a:endParaRPr lang="en-GB" kern="0" dirty="0">
              <a:latin typeface="FoundersGrotesk"/>
              <a:ea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GB" sz="1800" kern="0" dirty="0">
                <a:effectLst/>
                <a:latin typeface="FoundersGrotesk"/>
                <a:ea typeface="Times New Roman" panose="02020603050405020304" pitchFamily="18" charset="0"/>
                <a:cs typeface="Times New Roman" panose="02020603050405020304" pitchFamily="18" charset="0"/>
              </a:rPr>
              <a:t>Adapting to the modern wor</a:t>
            </a:r>
            <a:r>
              <a:rPr lang="en-GB" kern="0" dirty="0">
                <a:latin typeface="FoundersGrotesk"/>
                <a:ea typeface="Times New Roman" panose="02020603050405020304" pitchFamily="18" charset="0"/>
                <a:cs typeface="Times New Roman" panose="02020603050405020304" pitchFamily="18" charset="0"/>
              </a:rPr>
              <a:t>ld. </a:t>
            </a:r>
          </a:p>
          <a:p>
            <a:pPr marL="285750" indent="-285750">
              <a:buFont typeface="Arial" panose="020B0604020202020204" pitchFamily="34" charset="0"/>
              <a:buChar char="•"/>
            </a:pPr>
            <a:endParaRPr lang="en-GB" sz="1800" kern="0" dirty="0">
              <a:effectLst/>
              <a:latin typeface="FoundersGrotesk"/>
              <a:ea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GB" sz="1800" kern="0" dirty="0">
                <a:effectLst/>
                <a:latin typeface="FoundersGrotesk"/>
                <a:ea typeface="Times New Roman" panose="02020603050405020304" pitchFamily="18" charset="0"/>
                <a:cs typeface="Times New Roman" panose="02020603050405020304" pitchFamily="18" charset="0"/>
                <a:hlinkClick r:id="rId5"/>
              </a:rPr>
              <a:t>https://www.judiciary.uk/wp-content/uploads/2025/02/Writing-to-Children--A-Judges-Toolkit-V1.7-1.pdf</a:t>
            </a:r>
            <a:r>
              <a:rPr lang="en-GB" kern="0" dirty="0">
                <a:latin typeface="FoundersGrotesk"/>
                <a:ea typeface="Times New Roman" panose="02020603050405020304" pitchFamily="18" charset="0"/>
                <a:cs typeface="Times New Roman" panose="02020603050405020304" pitchFamily="18" charset="0"/>
              </a:rPr>
              <a:t> </a:t>
            </a:r>
            <a:endParaRPr lang="en-GB" sz="1800" kern="0" dirty="0">
              <a:effectLst/>
              <a:latin typeface="FoundersGrotesk"/>
              <a:ea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GB" sz="1800" i="1" kern="0" dirty="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endParaRPr lang="en-GB" sz="1800" i="1" kern="0" dirty="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endParaRPr lang="en-GB" sz="1800" i="1" kern="0" dirty="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endParaRPr lang="en-GB" sz="1800" i="1" kern="0" dirty="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endParaRPr lang="en-GB" sz="1800" i="1"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1800" u="none" strike="noStrike" kern="0" dirty="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endParaRPr lang="en-GB" sz="1600" i="1" kern="100" dirty="0">
              <a:latin typeface="Aptos Display" panose="020B0004020202020204" pitchFamily="34" charset="0"/>
              <a:ea typeface="Calibri" panose="020F0502020204030204" pitchFamily="34" charset="0"/>
              <a:cs typeface="Times New Roman" panose="02020603050405020304" pitchFamily="18" charset="0"/>
            </a:endParaRPr>
          </a:p>
          <a:p>
            <a:pPr>
              <a:lnSpc>
                <a:spcPct val="150000"/>
              </a:lnSpc>
            </a:pPr>
            <a:endParaRPr lang="en-GB" sz="1600" i="1" kern="100" dirty="0">
              <a:latin typeface="Aptos Display" panose="020B0004020202020204" pitchFamily="34" charset="0"/>
              <a:ea typeface="Calibri" panose="020F0502020204030204" pitchFamily="34" charset="0"/>
              <a:cs typeface="Times New Roman" panose="02020603050405020304" pitchFamily="18" charset="0"/>
            </a:endParaRPr>
          </a:p>
          <a:p>
            <a:pPr>
              <a:lnSpc>
                <a:spcPct val="150000"/>
              </a:lnSpc>
            </a:pPr>
            <a:endParaRPr lang="en-GB" sz="1600" i="1" kern="100" dirty="0">
              <a:latin typeface="Aptos Display" panose="020B0004020202020204" pitchFamily="34" charset="0"/>
              <a:ea typeface="Calibri" panose="020F0502020204030204" pitchFamily="34" charset="0"/>
              <a:cs typeface="Times New Roman" panose="02020603050405020304" pitchFamily="18" charset="0"/>
            </a:endParaRPr>
          </a:p>
          <a:p>
            <a:br>
              <a:rPr lang="en-GB" sz="1600" i="1" kern="100" dirty="0">
                <a:latin typeface="Aptos Display" panose="020B0004020202020204" pitchFamily="34" charset="0"/>
                <a:ea typeface="Calibri" panose="020F0502020204030204" pitchFamily="34" charset="0"/>
                <a:cs typeface="Times New Roman" panose="02020603050405020304" pitchFamily="18" charset="0"/>
              </a:rPr>
            </a:br>
            <a:endParaRPr lang="en-GB" sz="1600" i="1" kern="100" dirty="0">
              <a:latin typeface="Aptos Display" panose="020B000402020202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kern="100" dirty="0">
              <a:latin typeface="Calibri" panose="020F0502020204030204" pitchFamily="34" charset="0"/>
              <a:ea typeface="Calibri" panose="020F0502020204030204" pitchFamily="34" charset="0"/>
              <a:cs typeface="Times New Roman" panose="02020603050405020304" pitchFamily="18" charset="0"/>
            </a:endParaRPr>
          </a:p>
          <a:p>
            <a:endParaRPr lang="en-GB" kern="1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574883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2E37FF-F4CB-66F9-96D0-B0C777E8B4E5}"/>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E6DF9245-C60A-8179-211C-C7696858B303}"/>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en-GB" sz="1800" b="1">
              <a:latin typeface="+mj-lt"/>
            </a:endParaRPr>
          </a:p>
        </p:txBody>
      </p:sp>
      <p:pic>
        <p:nvPicPr>
          <p:cNvPr id="5" name="Picture 4" descr="A black and white sign with white text&#10;&#10;Description automatically generated">
            <a:extLst>
              <a:ext uri="{FF2B5EF4-FFF2-40B4-BE49-F238E27FC236}">
                <a16:creationId xmlns:a16="http://schemas.microsoft.com/office/drawing/2014/main" id="{02193BF4-66EE-CEC9-7D1C-ACFE6404E9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5B9B99BE-80C4-A585-CE2F-39D6F40D2688}"/>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pic>
        <p:nvPicPr>
          <p:cNvPr id="4" name="Picture 3" descr="A purple and white background&#10;&#10;Description automatically generated">
            <a:extLst>
              <a:ext uri="{FF2B5EF4-FFF2-40B4-BE49-F238E27FC236}">
                <a16:creationId xmlns:a16="http://schemas.microsoft.com/office/drawing/2014/main" id="{35A08145-54DE-BEEA-ABD7-8B714FAD116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89629" y="5663080"/>
            <a:ext cx="7602371" cy="1194920"/>
          </a:xfrm>
          <a:prstGeom prst="rect">
            <a:avLst/>
          </a:prstGeom>
        </p:spPr>
      </p:pic>
      <p:sp>
        <p:nvSpPr>
          <p:cNvPr id="3" name="TextBox 2">
            <a:extLst>
              <a:ext uri="{FF2B5EF4-FFF2-40B4-BE49-F238E27FC236}">
                <a16:creationId xmlns:a16="http://schemas.microsoft.com/office/drawing/2014/main" id="{420E5E28-5B47-5371-4C8F-5F4171FA9D7D}"/>
              </a:ext>
            </a:extLst>
          </p:cNvPr>
          <p:cNvSpPr txBox="1"/>
          <p:nvPr/>
        </p:nvSpPr>
        <p:spPr>
          <a:xfrm>
            <a:off x="2951644" y="1899308"/>
            <a:ext cx="6288712" cy="646331"/>
          </a:xfrm>
          <a:prstGeom prst="rect">
            <a:avLst/>
          </a:prstGeom>
          <a:noFill/>
        </p:spPr>
        <p:txBody>
          <a:bodyPr wrap="square" rtlCol="0">
            <a:spAutoFit/>
          </a:bodyPr>
          <a:lstStyle/>
          <a:p>
            <a:endParaRPr lang="en-US" b="1"/>
          </a:p>
          <a:p>
            <a:endParaRPr lang="en-GB" b="1"/>
          </a:p>
        </p:txBody>
      </p:sp>
      <p:sp>
        <p:nvSpPr>
          <p:cNvPr id="7" name="Slide Number Placeholder 6">
            <a:extLst>
              <a:ext uri="{FF2B5EF4-FFF2-40B4-BE49-F238E27FC236}">
                <a16:creationId xmlns:a16="http://schemas.microsoft.com/office/drawing/2014/main" id="{649FFF5B-15CB-8A98-57AA-70FB92DCCE75}"/>
              </a:ext>
            </a:extLst>
          </p:cNvPr>
          <p:cNvSpPr>
            <a:spLocks noGrp="1"/>
          </p:cNvSpPr>
          <p:nvPr>
            <p:ph type="sldNum" sz="quarter" idx="12"/>
          </p:nvPr>
        </p:nvSpPr>
        <p:spPr/>
        <p:txBody>
          <a:bodyPr/>
          <a:lstStyle/>
          <a:p>
            <a:fld id="{DBBA1B4E-F5F2-431B-8E33-7EBE3726D570}" type="slidenum">
              <a:rPr lang="en-GB" smtClean="0"/>
              <a:t>3</a:t>
            </a:fld>
            <a:endParaRPr lang="en-GB"/>
          </a:p>
        </p:txBody>
      </p:sp>
      <p:sp>
        <p:nvSpPr>
          <p:cNvPr id="9" name="TextBox 8">
            <a:extLst>
              <a:ext uri="{FF2B5EF4-FFF2-40B4-BE49-F238E27FC236}">
                <a16:creationId xmlns:a16="http://schemas.microsoft.com/office/drawing/2014/main" id="{17F427B7-D322-9119-0388-00A91064EBEA}"/>
              </a:ext>
            </a:extLst>
          </p:cNvPr>
          <p:cNvSpPr txBox="1"/>
          <p:nvPr/>
        </p:nvSpPr>
        <p:spPr>
          <a:xfrm>
            <a:off x="1263316" y="2045368"/>
            <a:ext cx="7483642" cy="646331"/>
          </a:xfrm>
          <a:prstGeom prst="rect">
            <a:avLst/>
          </a:prstGeom>
          <a:noFill/>
        </p:spPr>
        <p:txBody>
          <a:bodyPr wrap="square" rtlCol="0">
            <a:spAutoFit/>
          </a:bodyPr>
          <a:lstStyle/>
          <a:p>
            <a:pPr marL="285750" indent="-285750">
              <a:buFont typeface="Arial" panose="020B0604020202020204" pitchFamily="34" charset="0"/>
              <a:buChar char="•"/>
            </a:pPr>
            <a:endParaRPr lang="en-US"/>
          </a:p>
          <a:p>
            <a:pPr marL="285750" indent="-285750">
              <a:buFont typeface="Arial" panose="020B0604020202020204" pitchFamily="34" charset="0"/>
              <a:buChar char="•"/>
            </a:pPr>
            <a:endParaRPr lang="en-US"/>
          </a:p>
        </p:txBody>
      </p:sp>
      <p:sp>
        <p:nvSpPr>
          <p:cNvPr id="2" name="TextBox 1">
            <a:extLst>
              <a:ext uri="{FF2B5EF4-FFF2-40B4-BE49-F238E27FC236}">
                <a16:creationId xmlns:a16="http://schemas.microsoft.com/office/drawing/2014/main" id="{57F56E11-84CD-5BE3-B377-D13749E41C38}"/>
              </a:ext>
            </a:extLst>
          </p:cNvPr>
          <p:cNvSpPr txBox="1"/>
          <p:nvPr/>
        </p:nvSpPr>
        <p:spPr>
          <a:xfrm>
            <a:off x="4497517" y="2138350"/>
            <a:ext cx="3196965" cy="2308324"/>
          </a:xfrm>
          <a:prstGeom prst="rect">
            <a:avLst/>
          </a:prstGeom>
          <a:noFill/>
        </p:spPr>
        <p:txBody>
          <a:bodyPr wrap="none" lIns="91440" tIns="45720" rIns="91440" bIns="45720" rtlCol="0" anchor="t">
            <a:spAutoFit/>
          </a:bodyPr>
          <a:lstStyle/>
          <a:p>
            <a:pPr algn="ctr"/>
            <a:r>
              <a:rPr lang="en-GB" sz="3600" b="1">
                <a:latin typeface="Aptos"/>
                <a:cs typeface="Courier New"/>
              </a:rPr>
              <a:t>Notable cases</a:t>
            </a:r>
          </a:p>
          <a:p>
            <a:pPr algn="ctr"/>
            <a:endParaRPr lang="en-GB" sz="3600">
              <a:latin typeface="Aptos"/>
              <a:cs typeface="Courier New" panose="02070309020205020404" pitchFamily="49" charset="0"/>
            </a:endParaRPr>
          </a:p>
          <a:p>
            <a:pPr algn="ctr"/>
            <a:r>
              <a:rPr lang="en-GB" sz="3600">
                <a:latin typeface="Aptos"/>
                <a:cs typeface="Courier New"/>
              </a:rPr>
              <a:t>2024-2025</a:t>
            </a:r>
            <a:endParaRPr lang="en-GB" sz="3200">
              <a:latin typeface="Aptos"/>
              <a:cs typeface="Courier New"/>
            </a:endParaRPr>
          </a:p>
          <a:p>
            <a:endParaRPr lang="en-GB" sz="3600" b="1">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8204799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D85D92-06CE-0456-BC96-69162C64D31B}"/>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B734F3F9-9A14-E203-7C81-221BE4600528}"/>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r>
              <a:rPr lang="en-US" sz="2400" b="1" dirty="0">
                <a:latin typeface="+mj-lt"/>
              </a:rPr>
              <a:t>	Guidance from </a:t>
            </a:r>
            <a:r>
              <a:rPr lang="en-US" sz="2400" b="1" dirty="0" err="1">
                <a:latin typeface="+mj-lt"/>
              </a:rPr>
              <a:t>Cafcass</a:t>
            </a:r>
            <a:r>
              <a:rPr lang="en-US" sz="2400" b="1" dirty="0">
                <a:latin typeface="+mj-lt"/>
              </a:rPr>
              <a:t> and the Family Justice Council </a:t>
            </a:r>
            <a:endParaRPr lang="en-GB" sz="1800" kern="100" dirty="0">
              <a:effectLst/>
              <a:ea typeface="Calibri" panose="020F0502020204030204" pitchFamily="34" charset="0"/>
              <a:cs typeface="Times New Roman" panose="02020603050405020304" pitchFamily="18" charset="0"/>
            </a:endParaRPr>
          </a:p>
          <a:p>
            <a:endParaRPr lang="en-GB" sz="1800" b="1" dirty="0">
              <a:latin typeface="+mj-lt"/>
            </a:endParaRPr>
          </a:p>
        </p:txBody>
      </p:sp>
      <p:pic>
        <p:nvPicPr>
          <p:cNvPr id="5" name="Picture 4" descr="A black and white sign with white text&#10;&#10;Description automatically generated">
            <a:extLst>
              <a:ext uri="{FF2B5EF4-FFF2-40B4-BE49-F238E27FC236}">
                <a16:creationId xmlns:a16="http://schemas.microsoft.com/office/drawing/2014/main" id="{F1BB9518-9355-E2FF-341D-AAA796A5E2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3B5AFAA3-F028-2A2A-20EA-D2A9986AF27E}"/>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pic>
        <p:nvPicPr>
          <p:cNvPr id="4" name="Picture 3" descr="A purple and white background&#10;&#10;Description automatically generated">
            <a:extLst>
              <a:ext uri="{FF2B5EF4-FFF2-40B4-BE49-F238E27FC236}">
                <a16:creationId xmlns:a16="http://schemas.microsoft.com/office/drawing/2014/main" id="{28A3CB9A-92E6-1943-F7E4-A41C5EFE61B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89629" y="5663080"/>
            <a:ext cx="7602371" cy="1194920"/>
          </a:xfrm>
          <a:prstGeom prst="rect">
            <a:avLst/>
          </a:prstGeom>
        </p:spPr>
      </p:pic>
      <p:sp>
        <p:nvSpPr>
          <p:cNvPr id="3" name="TextBox 2">
            <a:extLst>
              <a:ext uri="{FF2B5EF4-FFF2-40B4-BE49-F238E27FC236}">
                <a16:creationId xmlns:a16="http://schemas.microsoft.com/office/drawing/2014/main" id="{1C083EF3-11AA-3740-939B-EBAA35B291E8}"/>
              </a:ext>
            </a:extLst>
          </p:cNvPr>
          <p:cNvSpPr txBox="1"/>
          <p:nvPr/>
        </p:nvSpPr>
        <p:spPr>
          <a:xfrm>
            <a:off x="2951644" y="1899308"/>
            <a:ext cx="6288712" cy="646331"/>
          </a:xfrm>
          <a:prstGeom prst="rect">
            <a:avLst/>
          </a:prstGeom>
          <a:noFill/>
        </p:spPr>
        <p:txBody>
          <a:bodyPr wrap="square" rtlCol="0">
            <a:spAutoFit/>
          </a:bodyPr>
          <a:lstStyle/>
          <a:p>
            <a:endParaRPr lang="en-US" b="1"/>
          </a:p>
          <a:p>
            <a:endParaRPr lang="en-GB" b="1"/>
          </a:p>
        </p:txBody>
      </p:sp>
      <p:sp>
        <p:nvSpPr>
          <p:cNvPr id="7" name="Slide Number Placeholder 6">
            <a:extLst>
              <a:ext uri="{FF2B5EF4-FFF2-40B4-BE49-F238E27FC236}">
                <a16:creationId xmlns:a16="http://schemas.microsoft.com/office/drawing/2014/main" id="{6E55A593-8E24-C274-62CC-B0782D4425E4}"/>
              </a:ext>
            </a:extLst>
          </p:cNvPr>
          <p:cNvSpPr>
            <a:spLocks noGrp="1"/>
          </p:cNvSpPr>
          <p:nvPr>
            <p:ph type="sldNum" sz="quarter" idx="12"/>
          </p:nvPr>
        </p:nvSpPr>
        <p:spPr/>
        <p:txBody>
          <a:bodyPr/>
          <a:lstStyle/>
          <a:p>
            <a:fld id="{DBBA1B4E-F5F2-431B-8E33-7EBE3726D570}" type="slidenum">
              <a:rPr lang="en-GB" smtClean="0"/>
              <a:t>30</a:t>
            </a:fld>
            <a:endParaRPr lang="en-GB"/>
          </a:p>
        </p:txBody>
      </p:sp>
      <p:sp>
        <p:nvSpPr>
          <p:cNvPr id="9" name="TextBox 8">
            <a:extLst>
              <a:ext uri="{FF2B5EF4-FFF2-40B4-BE49-F238E27FC236}">
                <a16:creationId xmlns:a16="http://schemas.microsoft.com/office/drawing/2014/main" id="{A9387890-DC94-77EA-73F1-3C8129903400}"/>
              </a:ext>
            </a:extLst>
          </p:cNvPr>
          <p:cNvSpPr txBox="1"/>
          <p:nvPr/>
        </p:nvSpPr>
        <p:spPr>
          <a:xfrm>
            <a:off x="1440873" y="1968455"/>
            <a:ext cx="9310254" cy="8217634"/>
          </a:xfrm>
          <a:prstGeom prst="rect">
            <a:avLst/>
          </a:prstGeom>
          <a:noFill/>
        </p:spPr>
        <p:txBody>
          <a:bodyPr wrap="square" rtlCol="0">
            <a:spAutoFit/>
          </a:bodyPr>
          <a:lstStyle/>
          <a:p>
            <a:pPr marL="285750" indent="-285750">
              <a:buFont typeface="Arial" panose="020B0604020202020204" pitchFamily="34" charset="0"/>
              <a:buChar char="•"/>
            </a:pPr>
            <a:r>
              <a:rPr lang="en-GB" sz="1800" i="1" u="none" strike="noStrike" kern="0" dirty="0">
                <a:effectLst/>
                <a:latin typeface="Calibri" panose="020F0502020204030204" pitchFamily="34" charset="0"/>
                <a:ea typeface="Times New Roman" panose="02020603050405020304" pitchFamily="18" charset="0"/>
                <a:cs typeface="Calibri" panose="020F0502020204030204" pitchFamily="34" charset="0"/>
              </a:rPr>
              <a:t> </a:t>
            </a:r>
            <a:r>
              <a:rPr lang="en-GB" sz="1800" u="none" strike="noStrike" kern="0" dirty="0">
                <a:effectLst/>
                <a:ea typeface="Times New Roman" panose="02020603050405020304" pitchFamily="18" charset="0"/>
                <a:cs typeface="Calibri" panose="020F0502020204030204" pitchFamily="34" charset="0"/>
              </a:rPr>
              <a:t>Ca</a:t>
            </a:r>
            <a:r>
              <a:rPr lang="en-GB" kern="0" dirty="0">
                <a:ea typeface="Times New Roman" panose="02020603050405020304" pitchFamily="18" charset="0"/>
                <a:cs typeface="Calibri" panose="020F0502020204030204" pitchFamily="34" charset="0"/>
              </a:rPr>
              <a:t>fcass domestic abuse policy introduced earlier this year (probably more relevant for private law). </a:t>
            </a:r>
            <a:r>
              <a:rPr lang="en-GB" kern="0" dirty="0">
                <a:ea typeface="Times New Roman" panose="02020603050405020304" pitchFamily="18" charset="0"/>
                <a:cs typeface="Calibri" panose="020F0502020204030204" pitchFamily="34" charset="0"/>
                <a:hlinkClick r:id="rId5"/>
              </a:rPr>
              <a:t>https://www.cafcass.gov.uk/sites/default/files/2024-10/Domestic%20Abuse%20Practice%20Policy.pdf</a:t>
            </a:r>
            <a:r>
              <a:rPr lang="en-GB" kern="0" dirty="0">
                <a:ea typeface="Times New Roman" panose="02020603050405020304" pitchFamily="18" charset="0"/>
                <a:cs typeface="Calibri" panose="020F0502020204030204" pitchFamily="34" charset="0"/>
              </a:rPr>
              <a:t> </a:t>
            </a:r>
          </a:p>
          <a:p>
            <a:pPr marL="285750" indent="-285750">
              <a:buFont typeface="Arial" panose="020B0604020202020204" pitchFamily="34" charset="0"/>
              <a:buChar char="•"/>
            </a:pPr>
            <a:endParaRPr lang="en-GB" kern="0" dirty="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r>
              <a:rPr lang="en-GB" kern="0" dirty="0">
                <a:ea typeface="Times New Roman" panose="02020603050405020304" pitchFamily="18" charset="0"/>
                <a:cs typeface="Calibri" panose="020F0502020204030204" pitchFamily="34" charset="0"/>
              </a:rPr>
              <a:t>Family Justice Council Guidance on Covert Recordings </a:t>
            </a:r>
            <a:r>
              <a:rPr lang="en-GB" kern="0" dirty="0">
                <a:ea typeface="Times New Roman" panose="02020603050405020304" pitchFamily="18" charset="0"/>
                <a:cs typeface="Calibri" panose="020F0502020204030204" pitchFamily="34" charset="0"/>
                <a:hlinkClick r:id="rId6"/>
              </a:rPr>
              <a:t>https://www.judiciary.uk/wp-content/uploads/2025/05/Covert-recordings-in-Family-Law-proceedings-concerning-children-Family-Justice-Council-Guidance.pdf</a:t>
            </a:r>
            <a:r>
              <a:rPr lang="en-GB" kern="0" dirty="0">
                <a:ea typeface="Times New Roman" panose="02020603050405020304" pitchFamily="18" charset="0"/>
                <a:cs typeface="Calibri" panose="020F0502020204030204" pitchFamily="34" charset="0"/>
              </a:rPr>
              <a:t> </a:t>
            </a:r>
          </a:p>
          <a:p>
            <a:pPr marL="285750" indent="-285750">
              <a:buFont typeface="Arial" panose="020B0604020202020204" pitchFamily="34" charset="0"/>
              <a:buChar char="•"/>
            </a:pPr>
            <a:endParaRPr lang="en-GB" kern="0" dirty="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r>
              <a:rPr lang="en-GB" sz="1800" dirty="0">
                <a:effectLst/>
              </a:rPr>
              <a:t>Family Justice Council Guidance on Neurodiversity in the Family Justice System for Practitioners </a:t>
            </a:r>
            <a:r>
              <a:rPr lang="en-GB" sz="1800" dirty="0">
                <a:effectLst/>
                <a:hlinkClick r:id="rId7"/>
              </a:rPr>
              <a:t>https://www.judiciary.uk/wp-content/uploads/2025/01/Family-Justice-Council-Guidance-on-Neurodiversity-in-the-Family-Justice-System-for-Practitioners.pdf</a:t>
            </a:r>
            <a:r>
              <a:rPr lang="en-GB" sz="1800" dirty="0">
                <a:effectLst/>
              </a:rPr>
              <a:t> </a:t>
            </a:r>
            <a:endParaRPr lang="en-GB" dirty="0"/>
          </a:p>
          <a:p>
            <a:pPr marL="285750" indent="-285750">
              <a:buFont typeface="Arial" panose="020B0604020202020204" pitchFamily="34" charset="0"/>
              <a:buChar char="•"/>
            </a:pPr>
            <a:endParaRPr lang="en-GB" kern="0" dirty="0">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endParaRPr lang="en-GB" kern="0" dirty="0">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endParaRPr lang="en-GB" sz="1800" i="1" kern="0" dirty="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endParaRPr lang="en-GB" sz="1800" i="1" kern="0" dirty="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endParaRPr lang="en-GB" sz="1800" i="1" kern="0" dirty="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endParaRPr lang="en-GB" sz="1800" i="1" kern="0" dirty="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endParaRPr lang="en-GB" sz="1800" i="1"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1800" u="none" strike="noStrike" kern="0" dirty="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endParaRPr lang="en-GB" sz="1600" i="1" kern="100" dirty="0">
              <a:latin typeface="Aptos Display" panose="020B0004020202020204" pitchFamily="34" charset="0"/>
              <a:ea typeface="Calibri" panose="020F0502020204030204" pitchFamily="34" charset="0"/>
              <a:cs typeface="Times New Roman" panose="02020603050405020304" pitchFamily="18" charset="0"/>
            </a:endParaRPr>
          </a:p>
          <a:p>
            <a:pPr>
              <a:lnSpc>
                <a:spcPct val="150000"/>
              </a:lnSpc>
            </a:pPr>
            <a:endParaRPr lang="en-GB" sz="1600" i="1" kern="100" dirty="0">
              <a:latin typeface="Aptos Display" panose="020B0004020202020204" pitchFamily="34" charset="0"/>
              <a:ea typeface="Calibri" panose="020F0502020204030204" pitchFamily="34" charset="0"/>
              <a:cs typeface="Times New Roman" panose="02020603050405020304" pitchFamily="18" charset="0"/>
            </a:endParaRPr>
          </a:p>
          <a:p>
            <a:pPr>
              <a:lnSpc>
                <a:spcPct val="150000"/>
              </a:lnSpc>
            </a:pPr>
            <a:endParaRPr lang="en-GB" sz="1600" i="1" kern="100" dirty="0">
              <a:latin typeface="Aptos Display" panose="020B0004020202020204" pitchFamily="34" charset="0"/>
              <a:ea typeface="Calibri" panose="020F0502020204030204" pitchFamily="34" charset="0"/>
              <a:cs typeface="Times New Roman" panose="02020603050405020304" pitchFamily="18" charset="0"/>
            </a:endParaRPr>
          </a:p>
          <a:p>
            <a:br>
              <a:rPr lang="en-GB" sz="1600" i="1" kern="100" dirty="0">
                <a:latin typeface="Aptos Display" panose="020B0004020202020204" pitchFamily="34" charset="0"/>
                <a:ea typeface="Calibri" panose="020F0502020204030204" pitchFamily="34" charset="0"/>
                <a:cs typeface="Times New Roman" panose="02020603050405020304" pitchFamily="18" charset="0"/>
              </a:rPr>
            </a:br>
            <a:endParaRPr lang="en-GB" sz="1600" i="1" kern="100" dirty="0">
              <a:latin typeface="Aptos Display" panose="020B000402020202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kern="100" dirty="0">
              <a:latin typeface="Calibri" panose="020F0502020204030204" pitchFamily="34" charset="0"/>
              <a:ea typeface="Calibri" panose="020F0502020204030204" pitchFamily="34" charset="0"/>
              <a:cs typeface="Times New Roman" panose="02020603050405020304" pitchFamily="18" charset="0"/>
            </a:endParaRPr>
          </a:p>
          <a:p>
            <a:endParaRPr lang="en-GB" kern="1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6642122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D85D92-06CE-0456-BC96-69162C64D31B}"/>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B734F3F9-9A14-E203-7C81-221BE4600528}"/>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r>
              <a:rPr lang="en-US" sz="2400" b="1" dirty="0">
                <a:latin typeface="+mj-lt"/>
              </a:rPr>
              <a:t>	Transparency: Practice Direction 12R</a:t>
            </a:r>
            <a:endParaRPr lang="en-GB" sz="1800" b="1" dirty="0">
              <a:latin typeface="+mj-lt"/>
            </a:endParaRPr>
          </a:p>
        </p:txBody>
      </p:sp>
      <p:pic>
        <p:nvPicPr>
          <p:cNvPr id="5" name="Picture 4" descr="A black and white sign with white text&#10;&#10;Description automatically generated">
            <a:extLst>
              <a:ext uri="{FF2B5EF4-FFF2-40B4-BE49-F238E27FC236}">
                <a16:creationId xmlns:a16="http://schemas.microsoft.com/office/drawing/2014/main" id="{F1BB9518-9355-E2FF-341D-AAA796A5E2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3B5AFAA3-F028-2A2A-20EA-D2A9986AF27E}"/>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pic>
        <p:nvPicPr>
          <p:cNvPr id="4" name="Picture 3" descr="A purple and white background&#10;&#10;Description automatically generated">
            <a:extLst>
              <a:ext uri="{FF2B5EF4-FFF2-40B4-BE49-F238E27FC236}">
                <a16:creationId xmlns:a16="http://schemas.microsoft.com/office/drawing/2014/main" id="{28A3CB9A-92E6-1943-F7E4-A41C5EFE61B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89629" y="5663080"/>
            <a:ext cx="7602371" cy="1194920"/>
          </a:xfrm>
          <a:prstGeom prst="rect">
            <a:avLst/>
          </a:prstGeom>
        </p:spPr>
      </p:pic>
      <p:sp>
        <p:nvSpPr>
          <p:cNvPr id="3" name="TextBox 2">
            <a:extLst>
              <a:ext uri="{FF2B5EF4-FFF2-40B4-BE49-F238E27FC236}">
                <a16:creationId xmlns:a16="http://schemas.microsoft.com/office/drawing/2014/main" id="{1C083EF3-11AA-3740-939B-EBAA35B291E8}"/>
              </a:ext>
            </a:extLst>
          </p:cNvPr>
          <p:cNvSpPr txBox="1"/>
          <p:nvPr/>
        </p:nvSpPr>
        <p:spPr>
          <a:xfrm>
            <a:off x="2951644" y="1899308"/>
            <a:ext cx="6288712" cy="646331"/>
          </a:xfrm>
          <a:prstGeom prst="rect">
            <a:avLst/>
          </a:prstGeom>
          <a:noFill/>
        </p:spPr>
        <p:txBody>
          <a:bodyPr wrap="square" rtlCol="0">
            <a:spAutoFit/>
          </a:bodyPr>
          <a:lstStyle/>
          <a:p>
            <a:endParaRPr lang="en-US" b="1"/>
          </a:p>
          <a:p>
            <a:endParaRPr lang="en-GB" b="1"/>
          </a:p>
        </p:txBody>
      </p:sp>
      <p:sp>
        <p:nvSpPr>
          <p:cNvPr id="7" name="Slide Number Placeholder 6">
            <a:extLst>
              <a:ext uri="{FF2B5EF4-FFF2-40B4-BE49-F238E27FC236}">
                <a16:creationId xmlns:a16="http://schemas.microsoft.com/office/drawing/2014/main" id="{6E55A593-8E24-C274-62CC-B0782D4425E4}"/>
              </a:ext>
            </a:extLst>
          </p:cNvPr>
          <p:cNvSpPr>
            <a:spLocks noGrp="1"/>
          </p:cNvSpPr>
          <p:nvPr>
            <p:ph type="sldNum" sz="quarter" idx="12"/>
          </p:nvPr>
        </p:nvSpPr>
        <p:spPr/>
        <p:txBody>
          <a:bodyPr/>
          <a:lstStyle/>
          <a:p>
            <a:fld id="{DBBA1B4E-F5F2-431B-8E33-7EBE3726D570}" type="slidenum">
              <a:rPr lang="en-GB" smtClean="0"/>
              <a:t>31</a:t>
            </a:fld>
            <a:endParaRPr lang="en-GB"/>
          </a:p>
        </p:txBody>
      </p:sp>
      <p:sp>
        <p:nvSpPr>
          <p:cNvPr id="9" name="TextBox 8">
            <a:extLst>
              <a:ext uri="{FF2B5EF4-FFF2-40B4-BE49-F238E27FC236}">
                <a16:creationId xmlns:a16="http://schemas.microsoft.com/office/drawing/2014/main" id="{A9387890-DC94-77EA-73F1-3C8129903400}"/>
              </a:ext>
            </a:extLst>
          </p:cNvPr>
          <p:cNvSpPr txBox="1"/>
          <p:nvPr/>
        </p:nvSpPr>
        <p:spPr>
          <a:xfrm>
            <a:off x="1440873" y="1899308"/>
            <a:ext cx="9310254" cy="7940635"/>
          </a:xfrm>
          <a:prstGeom prst="rect">
            <a:avLst/>
          </a:prstGeom>
          <a:noFill/>
        </p:spPr>
        <p:txBody>
          <a:bodyPr wrap="square" rtlCol="0">
            <a:spAutoFit/>
          </a:bodyPr>
          <a:lstStyle/>
          <a:p>
            <a:pPr marL="285750" indent="-285750">
              <a:buFont typeface="Arial" panose="020B0604020202020204" pitchFamily="34" charset="0"/>
              <a:buChar char="•"/>
            </a:pPr>
            <a:r>
              <a:rPr lang="en-GB" sz="1800" u="none" strike="noStrike" kern="0" dirty="0">
                <a:effectLst/>
                <a:latin typeface="Calibri" panose="020F0502020204030204" pitchFamily="34" charset="0"/>
                <a:ea typeface="Times New Roman" panose="02020603050405020304" pitchFamily="18" charset="0"/>
                <a:cs typeface="Calibri" panose="020F0502020204030204" pitchFamily="34" charset="0"/>
              </a:rPr>
              <a:t>Practice Direction came into force on 27</a:t>
            </a:r>
            <a:r>
              <a:rPr lang="en-GB" sz="1800" u="none" strike="noStrike" kern="0" baseline="30000" dirty="0">
                <a:effectLst/>
                <a:latin typeface="Calibri" panose="020F0502020204030204" pitchFamily="34" charset="0"/>
                <a:ea typeface="Times New Roman" panose="02020603050405020304" pitchFamily="18" charset="0"/>
                <a:cs typeface="Calibri" panose="020F0502020204030204" pitchFamily="34" charset="0"/>
              </a:rPr>
              <a:t>th</a:t>
            </a:r>
            <a:r>
              <a:rPr lang="en-GB" sz="1800" u="none" strike="noStrike" kern="0" dirty="0">
                <a:effectLst/>
                <a:latin typeface="Calibri" panose="020F0502020204030204" pitchFamily="34" charset="0"/>
                <a:ea typeface="Times New Roman" panose="02020603050405020304" pitchFamily="18" charset="0"/>
                <a:cs typeface="Calibri" panose="020F0502020204030204" pitchFamily="34" charset="0"/>
              </a:rPr>
              <a:t> January 2025 – applies to all public law proceedings </a:t>
            </a:r>
            <a:r>
              <a:rPr lang="en-US" sz="1800" dirty="0">
                <a:solidFill>
                  <a:srgbClr val="000000"/>
                </a:solidFill>
                <a:effectLst/>
                <a:ea typeface="Times New Roman" panose="02020603050405020304" pitchFamily="18" charset="0"/>
              </a:rPr>
              <a:t>other than those heard by lay justices</a:t>
            </a:r>
            <a:r>
              <a:rPr lang="en-GB" sz="1800" dirty="0">
                <a:solidFill>
                  <a:srgbClr val="000000"/>
                </a:solidFill>
                <a:ea typeface="Times New Roman" panose="02020603050405020304" pitchFamily="18" charset="0"/>
              </a:rPr>
              <a:t>. </a:t>
            </a:r>
          </a:p>
          <a:p>
            <a:endParaRPr lang="en-GB" dirty="0">
              <a:effectLst/>
            </a:endParaRPr>
          </a:p>
          <a:p>
            <a:pPr marL="285750" indent="-285750">
              <a:buFont typeface="Arial" panose="020B0604020202020204" pitchFamily="34" charset="0"/>
              <a:buChar char="•"/>
            </a:pPr>
            <a:r>
              <a:rPr lang="en-GB" sz="1800" b="1" u="none" strike="noStrike" kern="0" dirty="0">
                <a:effectLst/>
                <a:latin typeface="Calibri" panose="020F0502020204030204" pitchFamily="34" charset="0"/>
                <a:ea typeface="Times New Roman" panose="02020603050405020304" pitchFamily="18" charset="0"/>
                <a:cs typeface="Calibri" panose="020F0502020204030204" pitchFamily="34" charset="0"/>
              </a:rPr>
              <a:t>4.2-</a:t>
            </a:r>
            <a:r>
              <a:rPr lang="en-GB" sz="1800" i="1" u="none" strike="noStrike" kern="0" dirty="0">
                <a:effectLst/>
                <a:latin typeface="Calibri" panose="020F0502020204030204" pitchFamily="34" charset="0"/>
                <a:ea typeface="Times New Roman" panose="02020603050405020304" pitchFamily="18" charset="0"/>
                <a:cs typeface="Calibri" panose="020F0502020204030204" pitchFamily="34" charset="0"/>
              </a:rPr>
              <a:t> Parties or their legal representatives must consider the issue of transparency prior to a hearing. Transparency should form part of the agenda for any advocates' meeting or pre- hearing discussion. Parties should be aware that requests for adjournments on the basis that the parties or their legal representatives failed to consider this issue prior to a hearing may not be granted.</a:t>
            </a:r>
          </a:p>
          <a:p>
            <a:endParaRPr lang="en-GB" sz="1800" i="1" u="none" strike="noStrike" kern="0" dirty="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r>
              <a:rPr lang="en-GB" sz="1800" b="1" u="none" strike="noStrike" kern="0" dirty="0">
                <a:effectLst/>
                <a:latin typeface="Calibri" panose="020F0502020204030204" pitchFamily="34" charset="0"/>
                <a:ea typeface="Times New Roman" panose="02020603050405020304" pitchFamily="18" charset="0"/>
                <a:cs typeface="Calibri" panose="020F0502020204030204" pitchFamily="34" charset="0"/>
              </a:rPr>
              <a:t>4.3</a:t>
            </a:r>
            <a:r>
              <a:rPr lang="en-GB" sz="1800" i="1" u="none" strike="noStrike" kern="0" dirty="0">
                <a:effectLst/>
                <a:latin typeface="Calibri" panose="020F0502020204030204" pitchFamily="34" charset="0"/>
                <a:ea typeface="Times New Roman" panose="02020603050405020304" pitchFamily="18" charset="0"/>
                <a:cs typeface="Calibri" panose="020F0502020204030204" pitchFamily="34" charset="0"/>
              </a:rPr>
              <a:t>- Parties or their legal representatives are expected to be prepared to address the court on whether a Transparency Order should be made, and to what extent, at the start of a hearing where a Reporter attends.</a:t>
            </a:r>
          </a:p>
          <a:p>
            <a:pPr marL="285750" indent="-285750">
              <a:buFont typeface="Arial" panose="020B0604020202020204" pitchFamily="34" charset="0"/>
              <a:buChar char="•"/>
            </a:pPr>
            <a:endParaRPr lang="en-GB" sz="1800" i="1" kern="0" dirty="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endParaRPr lang="en-GB" sz="1800" i="1" kern="0" dirty="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endParaRPr lang="en-GB" sz="1800" i="1" kern="0" dirty="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endParaRPr lang="en-GB" sz="1800" i="1" kern="0" dirty="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endParaRPr lang="en-GB" sz="1800" i="1"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1800" u="none" strike="noStrike" kern="0" dirty="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endParaRPr lang="en-GB" sz="1600" i="1" kern="100" dirty="0">
              <a:latin typeface="Aptos Display" panose="020B0004020202020204" pitchFamily="34" charset="0"/>
              <a:ea typeface="Calibri" panose="020F0502020204030204" pitchFamily="34" charset="0"/>
              <a:cs typeface="Times New Roman" panose="02020603050405020304" pitchFamily="18" charset="0"/>
            </a:endParaRPr>
          </a:p>
          <a:p>
            <a:pPr>
              <a:lnSpc>
                <a:spcPct val="150000"/>
              </a:lnSpc>
            </a:pPr>
            <a:endParaRPr lang="en-GB" sz="1600" i="1" kern="100" dirty="0">
              <a:latin typeface="Aptos Display" panose="020B0004020202020204" pitchFamily="34" charset="0"/>
              <a:ea typeface="Calibri" panose="020F0502020204030204" pitchFamily="34" charset="0"/>
              <a:cs typeface="Times New Roman" panose="02020603050405020304" pitchFamily="18" charset="0"/>
            </a:endParaRPr>
          </a:p>
          <a:p>
            <a:pPr>
              <a:lnSpc>
                <a:spcPct val="150000"/>
              </a:lnSpc>
            </a:pPr>
            <a:endParaRPr lang="en-GB" sz="1600" i="1" kern="100" dirty="0">
              <a:latin typeface="Aptos Display" panose="020B0004020202020204" pitchFamily="34" charset="0"/>
              <a:ea typeface="Calibri" panose="020F0502020204030204" pitchFamily="34" charset="0"/>
              <a:cs typeface="Times New Roman" panose="02020603050405020304" pitchFamily="18" charset="0"/>
            </a:endParaRPr>
          </a:p>
          <a:p>
            <a:br>
              <a:rPr lang="en-GB" sz="1600" i="1" kern="100" dirty="0">
                <a:latin typeface="Aptos Display" panose="020B0004020202020204" pitchFamily="34" charset="0"/>
                <a:ea typeface="Calibri" panose="020F0502020204030204" pitchFamily="34" charset="0"/>
                <a:cs typeface="Times New Roman" panose="02020603050405020304" pitchFamily="18" charset="0"/>
              </a:rPr>
            </a:br>
            <a:endParaRPr lang="en-GB" sz="1600" i="1" kern="100" dirty="0">
              <a:latin typeface="Aptos Display" panose="020B000402020202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kern="100" dirty="0">
              <a:latin typeface="Calibri" panose="020F0502020204030204" pitchFamily="34" charset="0"/>
              <a:ea typeface="Calibri" panose="020F0502020204030204" pitchFamily="34" charset="0"/>
              <a:cs typeface="Times New Roman" panose="02020603050405020304" pitchFamily="18" charset="0"/>
            </a:endParaRPr>
          </a:p>
          <a:p>
            <a:endParaRPr lang="en-GB" kern="1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8421060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D85D92-06CE-0456-BC96-69162C64D31B}"/>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B734F3F9-9A14-E203-7C81-221BE4600528}"/>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r>
              <a:rPr lang="en-US" sz="2400" b="1" dirty="0">
                <a:latin typeface="+mj-lt"/>
              </a:rPr>
              <a:t>	Transparency: Practice Direction 12R</a:t>
            </a:r>
            <a:endParaRPr lang="en-GB" sz="1800" b="1" dirty="0">
              <a:latin typeface="+mj-lt"/>
            </a:endParaRPr>
          </a:p>
        </p:txBody>
      </p:sp>
      <p:pic>
        <p:nvPicPr>
          <p:cNvPr id="5" name="Picture 4" descr="A black and white sign with white text&#10;&#10;Description automatically generated">
            <a:extLst>
              <a:ext uri="{FF2B5EF4-FFF2-40B4-BE49-F238E27FC236}">
                <a16:creationId xmlns:a16="http://schemas.microsoft.com/office/drawing/2014/main" id="{F1BB9518-9355-E2FF-341D-AAA796A5E2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3B5AFAA3-F028-2A2A-20EA-D2A9986AF27E}"/>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pic>
        <p:nvPicPr>
          <p:cNvPr id="4" name="Picture 3" descr="A purple and white background&#10;&#10;Description automatically generated">
            <a:extLst>
              <a:ext uri="{FF2B5EF4-FFF2-40B4-BE49-F238E27FC236}">
                <a16:creationId xmlns:a16="http://schemas.microsoft.com/office/drawing/2014/main" id="{28A3CB9A-92E6-1943-F7E4-A41C5EFE61B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89629" y="5663080"/>
            <a:ext cx="7602371" cy="1194920"/>
          </a:xfrm>
          <a:prstGeom prst="rect">
            <a:avLst/>
          </a:prstGeom>
        </p:spPr>
      </p:pic>
      <p:sp>
        <p:nvSpPr>
          <p:cNvPr id="3" name="TextBox 2">
            <a:extLst>
              <a:ext uri="{FF2B5EF4-FFF2-40B4-BE49-F238E27FC236}">
                <a16:creationId xmlns:a16="http://schemas.microsoft.com/office/drawing/2014/main" id="{1C083EF3-11AA-3740-939B-EBAA35B291E8}"/>
              </a:ext>
            </a:extLst>
          </p:cNvPr>
          <p:cNvSpPr txBox="1"/>
          <p:nvPr/>
        </p:nvSpPr>
        <p:spPr>
          <a:xfrm>
            <a:off x="2951644" y="1899308"/>
            <a:ext cx="6288712" cy="646331"/>
          </a:xfrm>
          <a:prstGeom prst="rect">
            <a:avLst/>
          </a:prstGeom>
          <a:noFill/>
        </p:spPr>
        <p:txBody>
          <a:bodyPr wrap="square" rtlCol="0">
            <a:spAutoFit/>
          </a:bodyPr>
          <a:lstStyle/>
          <a:p>
            <a:endParaRPr lang="en-US" b="1"/>
          </a:p>
          <a:p>
            <a:endParaRPr lang="en-GB" b="1"/>
          </a:p>
        </p:txBody>
      </p:sp>
      <p:sp>
        <p:nvSpPr>
          <p:cNvPr id="7" name="Slide Number Placeholder 6">
            <a:extLst>
              <a:ext uri="{FF2B5EF4-FFF2-40B4-BE49-F238E27FC236}">
                <a16:creationId xmlns:a16="http://schemas.microsoft.com/office/drawing/2014/main" id="{6E55A593-8E24-C274-62CC-B0782D4425E4}"/>
              </a:ext>
            </a:extLst>
          </p:cNvPr>
          <p:cNvSpPr>
            <a:spLocks noGrp="1"/>
          </p:cNvSpPr>
          <p:nvPr>
            <p:ph type="sldNum" sz="quarter" idx="12"/>
          </p:nvPr>
        </p:nvSpPr>
        <p:spPr/>
        <p:txBody>
          <a:bodyPr/>
          <a:lstStyle/>
          <a:p>
            <a:fld id="{DBBA1B4E-F5F2-431B-8E33-7EBE3726D570}" type="slidenum">
              <a:rPr lang="en-GB" smtClean="0"/>
              <a:t>32</a:t>
            </a:fld>
            <a:endParaRPr lang="en-GB"/>
          </a:p>
        </p:txBody>
      </p:sp>
      <p:sp>
        <p:nvSpPr>
          <p:cNvPr id="9" name="TextBox 8">
            <a:extLst>
              <a:ext uri="{FF2B5EF4-FFF2-40B4-BE49-F238E27FC236}">
                <a16:creationId xmlns:a16="http://schemas.microsoft.com/office/drawing/2014/main" id="{A9387890-DC94-77EA-73F1-3C8129903400}"/>
              </a:ext>
            </a:extLst>
          </p:cNvPr>
          <p:cNvSpPr txBox="1"/>
          <p:nvPr/>
        </p:nvSpPr>
        <p:spPr>
          <a:xfrm>
            <a:off x="368135" y="1220561"/>
            <a:ext cx="11578442" cy="9048631"/>
          </a:xfrm>
          <a:prstGeom prst="rect">
            <a:avLst/>
          </a:prstGeom>
          <a:noFill/>
        </p:spPr>
        <p:txBody>
          <a:bodyPr wrap="square" rtlCol="0">
            <a:spAutoFit/>
          </a:bodyPr>
          <a:lstStyle/>
          <a:p>
            <a:pPr marL="285750" indent="-285750">
              <a:buFont typeface="Arial" panose="020B0604020202020204" pitchFamily="34" charset="0"/>
              <a:buChar char="•"/>
            </a:pPr>
            <a:r>
              <a:rPr lang="en-GB" sz="1800" i="1" u="none" strike="noStrike" kern="0" dirty="0">
                <a:effectLst/>
                <a:latin typeface="Calibri" panose="020F0502020204030204" pitchFamily="34" charset="0"/>
                <a:ea typeface="Times New Roman" panose="02020603050405020304" pitchFamily="18" charset="0"/>
                <a:cs typeface="Calibri" panose="020F0502020204030204" pitchFamily="34" charset="0"/>
              </a:rPr>
              <a:t> </a:t>
            </a:r>
            <a:r>
              <a:rPr lang="en-GB" sz="1800" b="1" u="none" strike="noStrike" kern="0" dirty="0">
                <a:effectLst/>
                <a:latin typeface="Calibri" panose="020F0502020204030204" pitchFamily="34" charset="0"/>
                <a:ea typeface="Times New Roman" panose="02020603050405020304" pitchFamily="18" charset="0"/>
                <a:cs typeface="Calibri" panose="020F0502020204030204" pitchFamily="34" charset="0"/>
              </a:rPr>
              <a:t>7.12</a:t>
            </a:r>
          </a:p>
          <a:p>
            <a:r>
              <a:rPr lang="en-GB" sz="1800" i="1" u="none" strike="noStrike" kern="0" dirty="0">
                <a:effectLst/>
                <a:latin typeface="Calibri" panose="020F0502020204030204" pitchFamily="34" charset="0"/>
                <a:ea typeface="Times New Roman" panose="02020603050405020304" pitchFamily="18" charset="0"/>
                <a:cs typeface="Calibri" panose="020F0502020204030204" pitchFamily="34" charset="0"/>
              </a:rPr>
              <a:t>When deciding whether to make, vary or discharge a Transparency Order the following categories of case will require careful consideration of the various competing rights in the case-</a:t>
            </a:r>
          </a:p>
          <a:p>
            <a:endParaRPr lang="en-GB" sz="1800" i="1" u="none" strike="noStrike" kern="0" dirty="0">
              <a:effectLst/>
              <a:latin typeface="Calibri" panose="020F0502020204030204" pitchFamily="34" charset="0"/>
              <a:ea typeface="Times New Roman" panose="02020603050405020304" pitchFamily="18" charset="0"/>
              <a:cs typeface="Calibri" panose="020F0502020204030204" pitchFamily="34" charset="0"/>
            </a:endParaRPr>
          </a:p>
          <a:p>
            <a:r>
              <a:rPr lang="en-GB" sz="1800" i="1" u="none" strike="noStrike" kern="0" dirty="0">
                <a:effectLst/>
                <a:latin typeface="Calibri" panose="020F0502020204030204" pitchFamily="34" charset="0"/>
                <a:ea typeface="Times New Roman" panose="02020603050405020304" pitchFamily="18" charset="0"/>
                <a:cs typeface="Calibri" panose="020F0502020204030204" pitchFamily="34" charset="0"/>
              </a:rPr>
              <a:t>(a)     cases where matters relevant to the case are subject to criminal charges, active investigation, or proceedings, where reporting may cause prejudice to those proceedings;</a:t>
            </a:r>
          </a:p>
          <a:p>
            <a:endParaRPr lang="en-GB" i="1" kern="0" dirty="0">
              <a:latin typeface="Calibri" panose="020F0502020204030204" pitchFamily="34" charset="0"/>
              <a:ea typeface="Times New Roman" panose="02020603050405020304" pitchFamily="18" charset="0"/>
              <a:cs typeface="Calibri" panose="020F0502020204030204" pitchFamily="34" charset="0"/>
            </a:endParaRPr>
          </a:p>
          <a:p>
            <a:r>
              <a:rPr lang="en-GB" sz="1800" i="1" u="none" strike="noStrike" kern="0" dirty="0">
                <a:effectLst/>
                <a:latin typeface="Calibri" panose="020F0502020204030204" pitchFamily="34" charset="0"/>
                <a:ea typeface="Times New Roman" panose="02020603050405020304" pitchFamily="18" charset="0"/>
                <a:cs typeface="Calibri" panose="020F0502020204030204" pitchFamily="34" charset="0"/>
              </a:rPr>
              <a:t>(b)     applications that are made without notice, where reporting and or/publication of the hearing or facts would cause prejudice to the applicant;</a:t>
            </a:r>
          </a:p>
          <a:p>
            <a:endParaRPr lang="en-GB" sz="1800" i="1" u="none" strike="noStrike" kern="0" dirty="0">
              <a:effectLst/>
              <a:latin typeface="Calibri" panose="020F0502020204030204" pitchFamily="34" charset="0"/>
              <a:ea typeface="Times New Roman" panose="02020603050405020304" pitchFamily="18" charset="0"/>
              <a:cs typeface="Calibri" panose="020F0502020204030204" pitchFamily="34" charset="0"/>
            </a:endParaRPr>
          </a:p>
          <a:p>
            <a:r>
              <a:rPr lang="en-GB" sz="1800" i="1" u="none" strike="noStrike" kern="0" dirty="0">
                <a:effectLst/>
                <a:latin typeface="Calibri" panose="020F0502020204030204" pitchFamily="34" charset="0"/>
                <a:ea typeface="Times New Roman" panose="02020603050405020304" pitchFamily="18" charset="0"/>
                <a:cs typeface="Calibri" panose="020F0502020204030204" pitchFamily="34" charset="0"/>
              </a:rPr>
              <a:t>(c)     cases where it is particularly difficult to achieve anonymity for the child;</a:t>
            </a:r>
          </a:p>
          <a:p>
            <a:endParaRPr lang="en-GB" sz="1800" i="1" u="none" strike="noStrike" kern="0" dirty="0">
              <a:effectLst/>
              <a:latin typeface="Calibri" panose="020F0502020204030204" pitchFamily="34" charset="0"/>
              <a:ea typeface="Times New Roman" panose="02020603050405020304" pitchFamily="18" charset="0"/>
              <a:cs typeface="Calibri" panose="020F0502020204030204" pitchFamily="34" charset="0"/>
            </a:endParaRPr>
          </a:p>
          <a:p>
            <a:r>
              <a:rPr lang="en-GB" sz="1800" i="1" u="none" strike="noStrike" kern="0" dirty="0">
                <a:effectLst/>
                <a:latin typeface="Calibri" panose="020F0502020204030204" pitchFamily="34" charset="0"/>
                <a:ea typeface="Times New Roman" panose="02020603050405020304" pitchFamily="18" charset="0"/>
                <a:cs typeface="Calibri" panose="020F0502020204030204" pitchFamily="34" charset="0"/>
              </a:rPr>
              <a:t>(d)     cases involving protected parties, and in particular cases where the Official Solicitor acts as a litigation friend;</a:t>
            </a:r>
          </a:p>
          <a:p>
            <a:endParaRPr lang="en-GB" i="1" kern="0" dirty="0">
              <a:latin typeface="Calibri" panose="020F0502020204030204" pitchFamily="34" charset="0"/>
              <a:ea typeface="Times New Roman" panose="02020603050405020304" pitchFamily="18" charset="0"/>
              <a:cs typeface="Calibri" panose="020F0502020204030204" pitchFamily="34" charset="0"/>
            </a:endParaRPr>
          </a:p>
          <a:p>
            <a:r>
              <a:rPr lang="en-GB" sz="1800" i="1" u="none" strike="noStrike" kern="0" dirty="0">
                <a:effectLst/>
                <a:latin typeface="Calibri" panose="020F0502020204030204" pitchFamily="34" charset="0"/>
                <a:ea typeface="Times New Roman" panose="02020603050405020304" pitchFamily="18" charset="0"/>
                <a:cs typeface="Calibri" panose="020F0502020204030204" pitchFamily="34" charset="0"/>
              </a:rPr>
              <a:t>(e)     cases in the Family Drug and Alcohol Court (FDAC) where the appointment is a hearing within the meaning of rule 27.11 FPR (see also paragraph 2.1A of Practice Direction 27B).</a:t>
            </a:r>
          </a:p>
          <a:p>
            <a:pPr marL="285750" indent="-285750">
              <a:buFont typeface="Arial" panose="020B0604020202020204" pitchFamily="34" charset="0"/>
              <a:buChar char="•"/>
            </a:pPr>
            <a:endParaRPr lang="en-GB" sz="1800" i="1" kern="0" dirty="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endParaRPr lang="en-GB" sz="1800" i="1" kern="0" dirty="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endParaRPr lang="en-GB" sz="1800" i="1" kern="0" dirty="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endParaRPr lang="en-GB" sz="1800" i="1" kern="0" dirty="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endParaRPr lang="en-GB" sz="1800" i="1"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1800" u="none" strike="noStrike" kern="0" dirty="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endParaRPr lang="en-GB" sz="1600" i="1" kern="100" dirty="0">
              <a:latin typeface="Aptos Display" panose="020B0004020202020204" pitchFamily="34" charset="0"/>
              <a:ea typeface="Calibri" panose="020F0502020204030204" pitchFamily="34" charset="0"/>
              <a:cs typeface="Times New Roman" panose="02020603050405020304" pitchFamily="18" charset="0"/>
            </a:endParaRPr>
          </a:p>
          <a:p>
            <a:pPr>
              <a:lnSpc>
                <a:spcPct val="150000"/>
              </a:lnSpc>
            </a:pPr>
            <a:endParaRPr lang="en-GB" sz="1600" i="1" kern="100" dirty="0">
              <a:latin typeface="Aptos Display" panose="020B0004020202020204" pitchFamily="34" charset="0"/>
              <a:ea typeface="Calibri" panose="020F0502020204030204" pitchFamily="34" charset="0"/>
              <a:cs typeface="Times New Roman" panose="02020603050405020304" pitchFamily="18" charset="0"/>
            </a:endParaRPr>
          </a:p>
          <a:p>
            <a:pPr>
              <a:lnSpc>
                <a:spcPct val="150000"/>
              </a:lnSpc>
            </a:pPr>
            <a:endParaRPr lang="en-GB" sz="1600" i="1" kern="100" dirty="0">
              <a:latin typeface="Aptos Display" panose="020B0004020202020204" pitchFamily="34" charset="0"/>
              <a:ea typeface="Calibri" panose="020F0502020204030204" pitchFamily="34" charset="0"/>
              <a:cs typeface="Times New Roman" panose="02020603050405020304" pitchFamily="18" charset="0"/>
            </a:endParaRPr>
          </a:p>
          <a:p>
            <a:br>
              <a:rPr lang="en-GB" sz="1600" i="1" kern="100" dirty="0">
                <a:latin typeface="Aptos Display" panose="020B0004020202020204" pitchFamily="34" charset="0"/>
                <a:ea typeface="Calibri" panose="020F0502020204030204" pitchFamily="34" charset="0"/>
                <a:cs typeface="Times New Roman" panose="02020603050405020304" pitchFamily="18" charset="0"/>
              </a:rPr>
            </a:br>
            <a:endParaRPr lang="en-GB" sz="1600" i="1" kern="100" dirty="0">
              <a:latin typeface="Aptos Display" panose="020B000402020202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kern="100" dirty="0">
              <a:latin typeface="Calibri" panose="020F0502020204030204" pitchFamily="34" charset="0"/>
              <a:ea typeface="Calibri" panose="020F0502020204030204" pitchFamily="34" charset="0"/>
              <a:cs typeface="Times New Roman" panose="02020603050405020304" pitchFamily="18" charset="0"/>
            </a:endParaRPr>
          </a:p>
          <a:p>
            <a:endParaRPr lang="en-GB" kern="1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2751375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D85D92-06CE-0456-BC96-69162C64D31B}"/>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B734F3F9-9A14-E203-7C81-221BE4600528}"/>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r>
              <a:rPr lang="en-US" sz="2400" b="1" dirty="0">
                <a:latin typeface="+mj-lt"/>
              </a:rPr>
              <a:t>	Update on PLO Relaunch </a:t>
            </a:r>
            <a:endParaRPr lang="en-GB" sz="1800" b="1" dirty="0">
              <a:latin typeface="+mj-lt"/>
            </a:endParaRPr>
          </a:p>
        </p:txBody>
      </p:sp>
      <p:pic>
        <p:nvPicPr>
          <p:cNvPr id="5" name="Picture 4" descr="A black and white sign with white text&#10;&#10;Description automatically generated">
            <a:extLst>
              <a:ext uri="{FF2B5EF4-FFF2-40B4-BE49-F238E27FC236}">
                <a16:creationId xmlns:a16="http://schemas.microsoft.com/office/drawing/2014/main" id="{F1BB9518-9355-E2FF-341D-AAA796A5E2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3B5AFAA3-F028-2A2A-20EA-D2A9986AF27E}"/>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pic>
        <p:nvPicPr>
          <p:cNvPr id="4" name="Picture 3" descr="A purple and white background&#10;&#10;Description automatically generated">
            <a:extLst>
              <a:ext uri="{FF2B5EF4-FFF2-40B4-BE49-F238E27FC236}">
                <a16:creationId xmlns:a16="http://schemas.microsoft.com/office/drawing/2014/main" id="{28A3CB9A-92E6-1943-F7E4-A41C5EFE61B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89629" y="5663080"/>
            <a:ext cx="7602371" cy="1194920"/>
          </a:xfrm>
          <a:prstGeom prst="rect">
            <a:avLst/>
          </a:prstGeom>
        </p:spPr>
      </p:pic>
      <p:sp>
        <p:nvSpPr>
          <p:cNvPr id="3" name="TextBox 2">
            <a:extLst>
              <a:ext uri="{FF2B5EF4-FFF2-40B4-BE49-F238E27FC236}">
                <a16:creationId xmlns:a16="http://schemas.microsoft.com/office/drawing/2014/main" id="{1C083EF3-11AA-3740-939B-EBAA35B291E8}"/>
              </a:ext>
            </a:extLst>
          </p:cNvPr>
          <p:cNvSpPr txBox="1"/>
          <p:nvPr/>
        </p:nvSpPr>
        <p:spPr>
          <a:xfrm>
            <a:off x="2951644" y="1899308"/>
            <a:ext cx="6288712" cy="646331"/>
          </a:xfrm>
          <a:prstGeom prst="rect">
            <a:avLst/>
          </a:prstGeom>
          <a:noFill/>
        </p:spPr>
        <p:txBody>
          <a:bodyPr wrap="square" rtlCol="0">
            <a:spAutoFit/>
          </a:bodyPr>
          <a:lstStyle/>
          <a:p>
            <a:endParaRPr lang="en-US" b="1"/>
          </a:p>
          <a:p>
            <a:endParaRPr lang="en-GB" b="1"/>
          </a:p>
        </p:txBody>
      </p:sp>
      <p:sp>
        <p:nvSpPr>
          <p:cNvPr id="7" name="Slide Number Placeholder 6">
            <a:extLst>
              <a:ext uri="{FF2B5EF4-FFF2-40B4-BE49-F238E27FC236}">
                <a16:creationId xmlns:a16="http://schemas.microsoft.com/office/drawing/2014/main" id="{6E55A593-8E24-C274-62CC-B0782D4425E4}"/>
              </a:ext>
            </a:extLst>
          </p:cNvPr>
          <p:cNvSpPr>
            <a:spLocks noGrp="1"/>
          </p:cNvSpPr>
          <p:nvPr>
            <p:ph type="sldNum" sz="quarter" idx="12"/>
          </p:nvPr>
        </p:nvSpPr>
        <p:spPr/>
        <p:txBody>
          <a:bodyPr/>
          <a:lstStyle/>
          <a:p>
            <a:fld id="{DBBA1B4E-F5F2-431B-8E33-7EBE3726D570}" type="slidenum">
              <a:rPr lang="en-GB" smtClean="0"/>
              <a:t>33</a:t>
            </a:fld>
            <a:endParaRPr lang="en-GB"/>
          </a:p>
        </p:txBody>
      </p:sp>
      <p:sp>
        <p:nvSpPr>
          <p:cNvPr id="9" name="TextBox 8">
            <a:extLst>
              <a:ext uri="{FF2B5EF4-FFF2-40B4-BE49-F238E27FC236}">
                <a16:creationId xmlns:a16="http://schemas.microsoft.com/office/drawing/2014/main" id="{A9387890-DC94-77EA-73F1-3C8129903400}"/>
              </a:ext>
            </a:extLst>
          </p:cNvPr>
          <p:cNvSpPr txBox="1"/>
          <p:nvPr/>
        </p:nvSpPr>
        <p:spPr>
          <a:xfrm>
            <a:off x="1140031" y="1624444"/>
            <a:ext cx="9559637" cy="7386638"/>
          </a:xfrm>
          <a:prstGeom prst="rect">
            <a:avLst/>
          </a:prstGeom>
          <a:noFill/>
        </p:spPr>
        <p:txBody>
          <a:bodyPr wrap="square" rtlCol="0">
            <a:spAutoFit/>
          </a:bodyPr>
          <a:lstStyle/>
          <a:p>
            <a:pPr marL="285750" indent="-285750">
              <a:buFont typeface="Arial" panose="020B0604020202020204" pitchFamily="34" charset="0"/>
              <a:buChar char="•"/>
            </a:pPr>
            <a:r>
              <a:rPr lang="en-GB" sz="1800" kern="0" dirty="0">
                <a:effectLst/>
                <a:latin typeface="Calibri" panose="020F0502020204030204" pitchFamily="34" charset="0"/>
                <a:ea typeface="Times New Roman" panose="02020603050405020304" pitchFamily="18" charset="0"/>
                <a:cs typeface="Calibri" panose="020F0502020204030204" pitchFamily="34" charset="0"/>
              </a:rPr>
              <a:t>In April 2024, the Family Justice Board agreed on three priorities to be achieved by 31 March 2025 in public law cases:</a:t>
            </a:r>
          </a:p>
          <a:p>
            <a:pPr marL="742950" lvl="1" indent="-285750">
              <a:buFont typeface="Courier New" panose="02070309020205020404" pitchFamily="49" charset="0"/>
              <a:buChar char="o"/>
            </a:pPr>
            <a:r>
              <a:rPr lang="en-GB" kern="0" dirty="0">
                <a:effectLst/>
                <a:latin typeface="Calibri" panose="020F0502020204030204" pitchFamily="34" charset="0"/>
                <a:ea typeface="Times New Roman" panose="02020603050405020304" pitchFamily="18" charset="0"/>
                <a:cs typeface="Calibri" panose="020F0502020204030204" pitchFamily="34" charset="0"/>
              </a:rPr>
              <a:t>No open public law case longer than 100 weeks;</a:t>
            </a:r>
          </a:p>
          <a:p>
            <a:pPr marL="742950" lvl="1" indent="-285750">
              <a:buFont typeface="Courier New" panose="02070309020205020404" pitchFamily="49" charset="0"/>
              <a:buChar char="o"/>
            </a:pPr>
            <a:r>
              <a:rPr lang="en-GB" kern="0" dirty="0">
                <a:effectLst/>
                <a:latin typeface="Calibri" panose="020F0502020204030204" pitchFamily="34" charset="0"/>
                <a:ea typeface="Times New Roman" panose="02020603050405020304" pitchFamily="18" charset="0"/>
                <a:cs typeface="Calibri" panose="020F0502020204030204" pitchFamily="34" charset="0"/>
              </a:rPr>
              <a:t>Average timeliness for care and supervision cases to be 32 weeks;</a:t>
            </a:r>
          </a:p>
          <a:p>
            <a:pPr marL="742950" lvl="1" indent="-285750">
              <a:buFont typeface="Courier New" panose="02070309020205020404" pitchFamily="49" charset="0"/>
              <a:buChar char="o"/>
            </a:pPr>
            <a:r>
              <a:rPr lang="en-GB" kern="0" dirty="0">
                <a:effectLst/>
                <a:latin typeface="Calibri" panose="020F0502020204030204" pitchFamily="34" charset="0"/>
                <a:ea typeface="Times New Roman" panose="02020603050405020304" pitchFamily="18" charset="0"/>
                <a:cs typeface="Calibri" panose="020F0502020204030204" pitchFamily="34" charset="0"/>
              </a:rPr>
              <a:t>At least 81% of all new cases to be completed in 26 weeks.</a:t>
            </a:r>
          </a:p>
          <a:p>
            <a:endParaRPr lang="en-GB" sz="1800" i="1" kern="0" dirty="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endParaRPr lang="en-GB" sz="1800" i="1" kern="0" dirty="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r>
              <a:rPr lang="en-GB" sz="1800" i="1" kern="0" dirty="0">
                <a:effectLst/>
                <a:latin typeface="MaiandraGD"/>
                <a:ea typeface="Times New Roman" panose="02020603050405020304" pitchFamily="18" charset="0"/>
                <a:cs typeface="Times New Roman" panose="02020603050405020304" pitchFamily="18" charset="0"/>
              </a:rPr>
              <a:t>It was never going to be easy, but it is now clear that very real, and impressive, progress has been, and is being, made in most areas. For example, data published by the </a:t>
            </a:r>
            <a:r>
              <a:rPr lang="en-GB" sz="1800" i="1" kern="0" dirty="0" err="1">
                <a:effectLst/>
                <a:latin typeface="MaiandraGD"/>
                <a:ea typeface="Times New Roman" panose="02020603050405020304" pitchFamily="18" charset="0"/>
                <a:cs typeface="Times New Roman" panose="02020603050405020304" pitchFamily="18" charset="0"/>
              </a:rPr>
              <a:t>MoJ</a:t>
            </a:r>
            <a:r>
              <a:rPr lang="en-GB" sz="1800" i="1" kern="0" dirty="0">
                <a:effectLst/>
                <a:latin typeface="MaiandraGD"/>
                <a:ea typeface="Times New Roman" panose="02020603050405020304" pitchFamily="18" charset="0"/>
                <a:cs typeface="Times New Roman" panose="02020603050405020304" pitchFamily="18" charset="0"/>
              </a:rPr>
              <a:t> in March shows that 37% of public law cases were concluded within 26 weeks in the last quarter of 2024, the highest since before the pandemic. </a:t>
            </a:r>
            <a:r>
              <a:rPr lang="en-GB" i="1" kern="100" dirty="0">
                <a:latin typeface="Calibri" panose="020F0502020204030204" pitchFamily="34" charset="0"/>
                <a:ea typeface="Times New Roman" panose="02020603050405020304" pitchFamily="18" charset="0"/>
                <a:cs typeface="Times New Roman" panose="02020603050405020304" pitchFamily="18" charset="0"/>
              </a:rPr>
              <a:t> </a:t>
            </a:r>
            <a:r>
              <a:rPr lang="en-GB" sz="1800" i="1" kern="0" dirty="0">
                <a:effectLst/>
                <a:latin typeface="Calibri" panose="020F0502020204030204" pitchFamily="34" charset="0"/>
                <a:ea typeface="Times New Roman" panose="02020603050405020304" pitchFamily="18" charset="0"/>
                <a:cs typeface="Calibri" panose="020F0502020204030204" pitchFamily="34" charset="0"/>
                <a:hlinkClick r:id="rId5"/>
              </a:rPr>
              <a:t>https://www.judiciary.uk/wp-content/uploads/2025/04/A-View-from-The-Presidents-Chambers-15-April-2025-FINAL.pdf</a:t>
            </a:r>
            <a:r>
              <a:rPr lang="en-GB" sz="1800" i="1" kern="0" dirty="0">
                <a:effectLst/>
                <a:latin typeface="Calibri" panose="020F0502020204030204" pitchFamily="34" charset="0"/>
                <a:ea typeface="Times New Roman" panose="02020603050405020304" pitchFamily="18" charset="0"/>
                <a:cs typeface="Calibri" panose="020F0502020204030204" pitchFamily="34" charset="0"/>
              </a:rPr>
              <a:t> </a:t>
            </a:r>
          </a:p>
          <a:p>
            <a:pPr marL="285750" indent="-285750">
              <a:buFont typeface="Arial" panose="020B0604020202020204" pitchFamily="34" charset="0"/>
              <a:buChar char="•"/>
            </a:pPr>
            <a:endParaRPr lang="en-GB" sz="1800" i="1" kern="0" dirty="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endParaRPr lang="en-GB" sz="1800" i="1"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1800" u="none" strike="noStrike" kern="0" dirty="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endParaRPr lang="en-GB" sz="1600" i="1" kern="100" dirty="0">
              <a:latin typeface="Aptos Display" panose="020B0004020202020204" pitchFamily="34" charset="0"/>
              <a:ea typeface="Calibri" panose="020F0502020204030204" pitchFamily="34" charset="0"/>
              <a:cs typeface="Times New Roman" panose="02020603050405020304" pitchFamily="18" charset="0"/>
            </a:endParaRPr>
          </a:p>
          <a:p>
            <a:pPr>
              <a:lnSpc>
                <a:spcPct val="150000"/>
              </a:lnSpc>
            </a:pPr>
            <a:endParaRPr lang="en-GB" sz="1600" i="1" kern="100" dirty="0">
              <a:latin typeface="Aptos Display" panose="020B0004020202020204" pitchFamily="34" charset="0"/>
              <a:ea typeface="Calibri" panose="020F0502020204030204" pitchFamily="34" charset="0"/>
              <a:cs typeface="Times New Roman" panose="02020603050405020304" pitchFamily="18" charset="0"/>
            </a:endParaRPr>
          </a:p>
          <a:p>
            <a:pPr>
              <a:lnSpc>
                <a:spcPct val="150000"/>
              </a:lnSpc>
            </a:pPr>
            <a:endParaRPr lang="en-GB" sz="1600" i="1" kern="100" dirty="0">
              <a:latin typeface="Aptos Display" panose="020B0004020202020204" pitchFamily="34" charset="0"/>
              <a:ea typeface="Calibri" panose="020F0502020204030204" pitchFamily="34" charset="0"/>
              <a:cs typeface="Times New Roman" panose="02020603050405020304" pitchFamily="18" charset="0"/>
            </a:endParaRPr>
          </a:p>
          <a:p>
            <a:br>
              <a:rPr lang="en-GB" sz="1600" i="1" kern="100" dirty="0">
                <a:latin typeface="Aptos Display" panose="020B0004020202020204" pitchFamily="34" charset="0"/>
                <a:ea typeface="Calibri" panose="020F0502020204030204" pitchFamily="34" charset="0"/>
                <a:cs typeface="Times New Roman" panose="02020603050405020304" pitchFamily="18" charset="0"/>
              </a:rPr>
            </a:br>
            <a:endParaRPr lang="en-GB" sz="1600" i="1" kern="100" dirty="0">
              <a:latin typeface="Aptos Display" panose="020B000402020202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kern="100" dirty="0">
              <a:latin typeface="Calibri" panose="020F0502020204030204" pitchFamily="34" charset="0"/>
              <a:ea typeface="Calibri" panose="020F0502020204030204" pitchFamily="34" charset="0"/>
              <a:cs typeface="Times New Roman" panose="02020603050405020304" pitchFamily="18" charset="0"/>
            </a:endParaRPr>
          </a:p>
          <a:p>
            <a:endParaRPr lang="en-GB" kern="1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0661170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2E37FF-F4CB-66F9-96D0-B0C777E8B4E5}"/>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E6DF9245-C60A-8179-211C-C7696858B303}"/>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en-GB" sz="1800" b="1">
              <a:latin typeface="+mj-lt"/>
            </a:endParaRPr>
          </a:p>
        </p:txBody>
      </p:sp>
      <p:pic>
        <p:nvPicPr>
          <p:cNvPr id="5" name="Picture 4" descr="A black and white sign with white text&#10;&#10;Description automatically generated">
            <a:extLst>
              <a:ext uri="{FF2B5EF4-FFF2-40B4-BE49-F238E27FC236}">
                <a16:creationId xmlns:a16="http://schemas.microsoft.com/office/drawing/2014/main" id="{02193BF4-66EE-CEC9-7D1C-ACFE6404E9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5B9B99BE-80C4-A585-CE2F-39D6F40D2688}"/>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pic>
        <p:nvPicPr>
          <p:cNvPr id="4" name="Picture 3" descr="A purple and white background&#10;&#10;Description automatically generated">
            <a:extLst>
              <a:ext uri="{FF2B5EF4-FFF2-40B4-BE49-F238E27FC236}">
                <a16:creationId xmlns:a16="http://schemas.microsoft.com/office/drawing/2014/main" id="{35A08145-54DE-BEEA-ABD7-8B714FAD116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89629" y="5663080"/>
            <a:ext cx="7602371" cy="1194920"/>
          </a:xfrm>
          <a:prstGeom prst="rect">
            <a:avLst/>
          </a:prstGeom>
        </p:spPr>
      </p:pic>
      <p:sp>
        <p:nvSpPr>
          <p:cNvPr id="3" name="TextBox 2">
            <a:extLst>
              <a:ext uri="{FF2B5EF4-FFF2-40B4-BE49-F238E27FC236}">
                <a16:creationId xmlns:a16="http://schemas.microsoft.com/office/drawing/2014/main" id="{420E5E28-5B47-5371-4C8F-5F4171FA9D7D}"/>
              </a:ext>
            </a:extLst>
          </p:cNvPr>
          <p:cNvSpPr txBox="1"/>
          <p:nvPr/>
        </p:nvSpPr>
        <p:spPr>
          <a:xfrm>
            <a:off x="2951644" y="1899308"/>
            <a:ext cx="6288712" cy="646331"/>
          </a:xfrm>
          <a:prstGeom prst="rect">
            <a:avLst/>
          </a:prstGeom>
          <a:noFill/>
        </p:spPr>
        <p:txBody>
          <a:bodyPr wrap="square" rtlCol="0">
            <a:spAutoFit/>
          </a:bodyPr>
          <a:lstStyle/>
          <a:p>
            <a:endParaRPr lang="en-US" b="1"/>
          </a:p>
          <a:p>
            <a:endParaRPr lang="en-GB" b="1"/>
          </a:p>
        </p:txBody>
      </p:sp>
      <p:sp>
        <p:nvSpPr>
          <p:cNvPr id="7" name="Slide Number Placeholder 6">
            <a:extLst>
              <a:ext uri="{FF2B5EF4-FFF2-40B4-BE49-F238E27FC236}">
                <a16:creationId xmlns:a16="http://schemas.microsoft.com/office/drawing/2014/main" id="{649FFF5B-15CB-8A98-57AA-70FB92DCCE75}"/>
              </a:ext>
            </a:extLst>
          </p:cNvPr>
          <p:cNvSpPr>
            <a:spLocks noGrp="1"/>
          </p:cNvSpPr>
          <p:nvPr>
            <p:ph type="sldNum" sz="quarter" idx="12"/>
          </p:nvPr>
        </p:nvSpPr>
        <p:spPr/>
        <p:txBody>
          <a:bodyPr/>
          <a:lstStyle/>
          <a:p>
            <a:fld id="{DBBA1B4E-F5F2-431B-8E33-7EBE3726D570}" type="slidenum">
              <a:rPr lang="en-GB" smtClean="0"/>
              <a:t>34</a:t>
            </a:fld>
            <a:endParaRPr lang="en-GB"/>
          </a:p>
        </p:txBody>
      </p:sp>
      <p:sp>
        <p:nvSpPr>
          <p:cNvPr id="9" name="TextBox 8">
            <a:extLst>
              <a:ext uri="{FF2B5EF4-FFF2-40B4-BE49-F238E27FC236}">
                <a16:creationId xmlns:a16="http://schemas.microsoft.com/office/drawing/2014/main" id="{17F427B7-D322-9119-0388-00A91064EBEA}"/>
              </a:ext>
            </a:extLst>
          </p:cNvPr>
          <p:cNvSpPr txBox="1"/>
          <p:nvPr/>
        </p:nvSpPr>
        <p:spPr>
          <a:xfrm>
            <a:off x="1263316" y="2045368"/>
            <a:ext cx="7483642" cy="646331"/>
          </a:xfrm>
          <a:prstGeom prst="rect">
            <a:avLst/>
          </a:prstGeom>
          <a:noFill/>
        </p:spPr>
        <p:txBody>
          <a:bodyPr wrap="square" rtlCol="0">
            <a:spAutoFit/>
          </a:bodyPr>
          <a:lstStyle/>
          <a:p>
            <a:pPr marL="285750" indent="-285750">
              <a:buFont typeface="Arial" panose="020B0604020202020204" pitchFamily="34" charset="0"/>
              <a:buChar char="•"/>
            </a:pPr>
            <a:endParaRPr lang="en-US"/>
          </a:p>
          <a:p>
            <a:pPr marL="285750" indent="-285750">
              <a:buFont typeface="Arial" panose="020B0604020202020204" pitchFamily="34" charset="0"/>
              <a:buChar char="•"/>
            </a:pPr>
            <a:endParaRPr lang="en-US"/>
          </a:p>
        </p:txBody>
      </p:sp>
      <p:sp>
        <p:nvSpPr>
          <p:cNvPr id="2" name="TextBox 1">
            <a:extLst>
              <a:ext uri="{FF2B5EF4-FFF2-40B4-BE49-F238E27FC236}">
                <a16:creationId xmlns:a16="http://schemas.microsoft.com/office/drawing/2014/main" id="{57F56E11-84CD-5BE3-B377-D13749E41C38}"/>
              </a:ext>
            </a:extLst>
          </p:cNvPr>
          <p:cNvSpPr txBox="1"/>
          <p:nvPr/>
        </p:nvSpPr>
        <p:spPr>
          <a:xfrm>
            <a:off x="3702588" y="2828835"/>
            <a:ext cx="4786824" cy="1200329"/>
          </a:xfrm>
          <a:prstGeom prst="rect">
            <a:avLst/>
          </a:prstGeom>
          <a:noFill/>
        </p:spPr>
        <p:txBody>
          <a:bodyPr wrap="none" lIns="91440" tIns="45720" rIns="91440" bIns="45720" rtlCol="0" anchor="t">
            <a:spAutoFit/>
          </a:bodyPr>
          <a:lstStyle/>
          <a:p>
            <a:pPr algn="ctr"/>
            <a:r>
              <a:rPr lang="en-GB" sz="3600" b="1" dirty="0">
                <a:latin typeface="Aptos"/>
                <a:cs typeface="Courier New"/>
              </a:rPr>
              <a:t>Future considerations</a:t>
            </a:r>
          </a:p>
          <a:p>
            <a:endParaRPr lang="en-GB" sz="36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4076589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D85D92-06CE-0456-BC96-69162C64D31B}"/>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B734F3F9-9A14-E203-7C81-221BE4600528}"/>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r>
              <a:rPr lang="en-US" sz="2400" b="1" dirty="0">
                <a:latin typeface="+mj-lt"/>
              </a:rPr>
              <a:t>	 Future legislation </a:t>
            </a:r>
            <a:endParaRPr lang="en-GB" sz="1800" b="1" dirty="0">
              <a:latin typeface="+mj-lt"/>
            </a:endParaRPr>
          </a:p>
        </p:txBody>
      </p:sp>
      <p:pic>
        <p:nvPicPr>
          <p:cNvPr id="5" name="Picture 4" descr="A black and white sign with white text&#10;&#10;Description automatically generated">
            <a:extLst>
              <a:ext uri="{FF2B5EF4-FFF2-40B4-BE49-F238E27FC236}">
                <a16:creationId xmlns:a16="http://schemas.microsoft.com/office/drawing/2014/main" id="{F1BB9518-9355-E2FF-341D-AAA796A5E2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3B5AFAA3-F028-2A2A-20EA-D2A9986AF27E}"/>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pic>
        <p:nvPicPr>
          <p:cNvPr id="4" name="Picture 3" descr="A purple and white background&#10;&#10;Description automatically generated">
            <a:extLst>
              <a:ext uri="{FF2B5EF4-FFF2-40B4-BE49-F238E27FC236}">
                <a16:creationId xmlns:a16="http://schemas.microsoft.com/office/drawing/2014/main" id="{28A3CB9A-92E6-1943-F7E4-A41C5EFE61B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89629" y="5663080"/>
            <a:ext cx="7602371" cy="1194920"/>
          </a:xfrm>
          <a:prstGeom prst="rect">
            <a:avLst/>
          </a:prstGeom>
        </p:spPr>
      </p:pic>
      <p:sp>
        <p:nvSpPr>
          <p:cNvPr id="3" name="TextBox 2">
            <a:extLst>
              <a:ext uri="{FF2B5EF4-FFF2-40B4-BE49-F238E27FC236}">
                <a16:creationId xmlns:a16="http://schemas.microsoft.com/office/drawing/2014/main" id="{1C083EF3-11AA-3740-939B-EBAA35B291E8}"/>
              </a:ext>
            </a:extLst>
          </p:cNvPr>
          <p:cNvSpPr txBox="1"/>
          <p:nvPr/>
        </p:nvSpPr>
        <p:spPr>
          <a:xfrm>
            <a:off x="2951644" y="1899308"/>
            <a:ext cx="6288712" cy="646331"/>
          </a:xfrm>
          <a:prstGeom prst="rect">
            <a:avLst/>
          </a:prstGeom>
          <a:noFill/>
        </p:spPr>
        <p:txBody>
          <a:bodyPr wrap="square" rtlCol="0">
            <a:spAutoFit/>
          </a:bodyPr>
          <a:lstStyle/>
          <a:p>
            <a:endParaRPr lang="en-US" b="1"/>
          </a:p>
          <a:p>
            <a:endParaRPr lang="en-GB" b="1"/>
          </a:p>
        </p:txBody>
      </p:sp>
      <p:sp>
        <p:nvSpPr>
          <p:cNvPr id="7" name="Slide Number Placeholder 6">
            <a:extLst>
              <a:ext uri="{FF2B5EF4-FFF2-40B4-BE49-F238E27FC236}">
                <a16:creationId xmlns:a16="http://schemas.microsoft.com/office/drawing/2014/main" id="{6E55A593-8E24-C274-62CC-B0782D4425E4}"/>
              </a:ext>
            </a:extLst>
          </p:cNvPr>
          <p:cNvSpPr>
            <a:spLocks noGrp="1"/>
          </p:cNvSpPr>
          <p:nvPr>
            <p:ph type="sldNum" sz="quarter" idx="12"/>
          </p:nvPr>
        </p:nvSpPr>
        <p:spPr/>
        <p:txBody>
          <a:bodyPr/>
          <a:lstStyle/>
          <a:p>
            <a:fld id="{DBBA1B4E-F5F2-431B-8E33-7EBE3726D570}" type="slidenum">
              <a:rPr lang="en-GB" smtClean="0"/>
              <a:t>35</a:t>
            </a:fld>
            <a:endParaRPr lang="en-GB"/>
          </a:p>
        </p:txBody>
      </p:sp>
      <p:sp>
        <p:nvSpPr>
          <p:cNvPr id="9" name="TextBox 8">
            <a:extLst>
              <a:ext uri="{FF2B5EF4-FFF2-40B4-BE49-F238E27FC236}">
                <a16:creationId xmlns:a16="http://schemas.microsoft.com/office/drawing/2014/main" id="{A9387890-DC94-77EA-73F1-3C8129903400}"/>
              </a:ext>
            </a:extLst>
          </p:cNvPr>
          <p:cNvSpPr txBox="1"/>
          <p:nvPr/>
        </p:nvSpPr>
        <p:spPr>
          <a:xfrm>
            <a:off x="461158" y="1692762"/>
            <a:ext cx="11269683" cy="7940635"/>
          </a:xfrm>
          <a:prstGeom prst="rect">
            <a:avLst/>
          </a:prstGeom>
          <a:noFill/>
        </p:spPr>
        <p:txBody>
          <a:bodyPr wrap="square" rtlCol="0">
            <a:spAutoFit/>
          </a:bodyPr>
          <a:lstStyle/>
          <a:p>
            <a:pPr marL="285750" indent="-285750">
              <a:buFont typeface="Arial" panose="020B0604020202020204" pitchFamily="34" charset="0"/>
              <a:buChar char="•"/>
            </a:pPr>
            <a:r>
              <a:rPr lang="en-GB" b="1" kern="0" dirty="0">
                <a:solidFill>
                  <a:srgbClr val="141414"/>
                </a:solidFill>
                <a:effectLst/>
                <a:latin typeface="Aptos Display" panose="020B0004020202020204" pitchFamily="34" charset="0"/>
                <a:ea typeface="Times New Roman" panose="02020603050405020304" pitchFamily="18" charset="0"/>
                <a:cs typeface="Times New Roman" panose="02020603050405020304" pitchFamily="18" charset="0"/>
              </a:rPr>
              <a:t>Victims and Prisoners Act 2024</a:t>
            </a:r>
          </a:p>
          <a:p>
            <a:pPr marL="742950" lvl="1" indent="-285750">
              <a:buFont typeface="Arial" panose="020B0604020202020204" pitchFamily="34" charset="0"/>
              <a:buChar char="•"/>
            </a:pPr>
            <a:r>
              <a:rPr lang="en-GB" kern="0" dirty="0">
                <a:solidFill>
                  <a:srgbClr val="141414"/>
                </a:solidFill>
                <a:effectLst/>
                <a:latin typeface="Aptos Display" panose="020B0004020202020204" pitchFamily="34" charset="0"/>
                <a:ea typeface="Times New Roman" panose="02020603050405020304" pitchFamily="18" charset="0"/>
                <a:cs typeface="Times New Roman" panose="02020603050405020304" pitchFamily="18" charset="0"/>
              </a:rPr>
              <a:t>To curtail PR when convicted of murder (and in some cases manslaughter) of the other parent. The Crown Court to make PSO </a:t>
            </a:r>
            <a:r>
              <a:rPr lang="en-GB" kern="0" dirty="0">
                <a:solidFill>
                  <a:srgbClr val="141414"/>
                </a:solidFill>
                <a:latin typeface="Aptos Display" panose="020B0004020202020204" pitchFamily="34" charset="0"/>
                <a:ea typeface="Times New Roman" panose="02020603050405020304" pitchFamily="18" charset="0"/>
                <a:cs typeface="Times New Roman" panose="02020603050405020304" pitchFamily="18" charset="0"/>
              </a:rPr>
              <a:t>to </a:t>
            </a:r>
            <a:r>
              <a:rPr lang="en-GB" b="0" i="0" u="none" strike="noStrike" dirty="0">
                <a:solidFill>
                  <a:srgbClr val="1E1E1E"/>
                </a:solidFill>
                <a:effectLst/>
                <a:latin typeface="Aptos Display" panose="020B0004020202020204" pitchFamily="34" charset="0"/>
              </a:rPr>
              <a:t>specify that no step of any kind which could be taken by a parent in meeting their parental responsibility for a child may be taken by the offender with respect to the child without the consent of the High Court or the family court. </a:t>
            </a:r>
          </a:p>
          <a:p>
            <a:pPr lvl="1"/>
            <a:endParaRPr lang="en-GB" b="0" i="0" u="none" strike="noStrike" dirty="0">
              <a:solidFill>
                <a:srgbClr val="1E1E1E"/>
              </a:solidFill>
              <a:effectLst/>
              <a:latin typeface="Aptos Display" panose="020B0004020202020204" pitchFamily="34" charset="0"/>
            </a:endParaRPr>
          </a:p>
          <a:p>
            <a:pPr marL="742950" lvl="1" indent="-285750">
              <a:buFont typeface="Arial" panose="020B0604020202020204" pitchFamily="34" charset="0"/>
              <a:buChar char="•"/>
            </a:pPr>
            <a:r>
              <a:rPr lang="en-GB" kern="0" dirty="0">
                <a:solidFill>
                  <a:srgbClr val="1E1E1E"/>
                </a:solidFill>
                <a:latin typeface="Aptos Display" panose="020B0004020202020204" pitchFamily="34" charset="0"/>
                <a:ea typeface="Times New Roman" panose="02020603050405020304" pitchFamily="18" charset="0"/>
                <a:cs typeface="Times New Roman" panose="02020603050405020304" pitchFamily="18" charset="0"/>
              </a:rPr>
              <a:t>The Local Authority would then have to apply to the Family Court within 14 days for a review of the PSO. </a:t>
            </a:r>
          </a:p>
          <a:p>
            <a:pPr lvl="1"/>
            <a:endParaRPr lang="en-GB" sz="1800" kern="0" dirty="0">
              <a:solidFill>
                <a:srgbClr val="141414"/>
              </a:solidFill>
              <a:effectLst/>
              <a:ea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GB" sz="1800" b="1" kern="0" dirty="0">
                <a:solidFill>
                  <a:srgbClr val="141414"/>
                </a:solidFill>
                <a:effectLst/>
                <a:ea typeface="Times New Roman" panose="02020603050405020304" pitchFamily="18" charset="0"/>
                <a:cs typeface="Times New Roman" panose="02020603050405020304" pitchFamily="18" charset="0"/>
              </a:rPr>
              <a:t> Victims and Courts Bill</a:t>
            </a:r>
          </a:p>
          <a:p>
            <a:pPr marL="742950" lvl="1" indent="-285750">
              <a:buFont typeface="Arial" panose="020B0604020202020204" pitchFamily="34" charset="0"/>
              <a:buChar char="•"/>
            </a:pPr>
            <a:r>
              <a:rPr lang="en-GB" b="0" i="0" u="none" strike="noStrike" dirty="0">
                <a:solidFill>
                  <a:srgbClr val="0B0C0C"/>
                </a:solidFill>
                <a:effectLst/>
              </a:rPr>
              <a:t>Proposes to restrict parental responsibility for child sex offenders sentenced for four years or more for an offence against a child for whom they hold parental responsibility (</a:t>
            </a:r>
            <a:r>
              <a:rPr lang="en-GB" kern="0" dirty="0">
                <a:solidFill>
                  <a:srgbClr val="141414"/>
                </a:solidFill>
                <a:effectLst/>
                <a:ea typeface="Times New Roman" panose="02020603050405020304" pitchFamily="18" charset="0"/>
                <a:cs typeface="Times New Roman" panose="02020603050405020304" pitchFamily="18" charset="0"/>
              </a:rPr>
              <a:t>at the report stage in House of Commons). </a:t>
            </a:r>
          </a:p>
          <a:p>
            <a:pPr lvl="1"/>
            <a:endParaRPr lang="en-GB" kern="0" dirty="0">
              <a:solidFill>
                <a:srgbClr val="141414"/>
              </a:solidFill>
              <a:effectLst/>
              <a:ea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GB" sz="1800" kern="0" dirty="0">
              <a:solidFill>
                <a:srgbClr val="141414"/>
              </a:solidFill>
              <a:effectLst/>
              <a:ea typeface="Times New Roman" panose="02020603050405020304" pitchFamily="18" charset="0"/>
              <a:cs typeface="Times New Roman" panose="02020603050405020304" pitchFamily="18" charset="0"/>
            </a:endParaRPr>
          </a:p>
          <a:p>
            <a:endParaRPr lang="en-GB"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GB" sz="1800" i="1" kern="0" dirty="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endParaRPr lang="en-GB" sz="1800" i="1"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1800" u="none" strike="noStrike" kern="0" dirty="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endParaRPr lang="en-GB" sz="1600" i="1" kern="100" dirty="0">
              <a:latin typeface="Aptos Display" panose="020B0004020202020204" pitchFamily="34" charset="0"/>
              <a:ea typeface="Calibri" panose="020F0502020204030204" pitchFamily="34" charset="0"/>
              <a:cs typeface="Times New Roman" panose="02020603050405020304" pitchFamily="18" charset="0"/>
            </a:endParaRPr>
          </a:p>
          <a:p>
            <a:pPr>
              <a:lnSpc>
                <a:spcPct val="150000"/>
              </a:lnSpc>
            </a:pPr>
            <a:endParaRPr lang="en-GB" sz="1600" i="1" kern="100" dirty="0">
              <a:latin typeface="Aptos Display" panose="020B0004020202020204" pitchFamily="34" charset="0"/>
              <a:ea typeface="Calibri" panose="020F0502020204030204" pitchFamily="34" charset="0"/>
              <a:cs typeface="Times New Roman" panose="02020603050405020304" pitchFamily="18" charset="0"/>
            </a:endParaRPr>
          </a:p>
          <a:p>
            <a:pPr>
              <a:lnSpc>
                <a:spcPct val="150000"/>
              </a:lnSpc>
            </a:pPr>
            <a:endParaRPr lang="en-GB" sz="1600" i="1" kern="100" dirty="0">
              <a:latin typeface="Aptos Display" panose="020B0004020202020204" pitchFamily="34" charset="0"/>
              <a:ea typeface="Calibri" panose="020F0502020204030204" pitchFamily="34" charset="0"/>
              <a:cs typeface="Times New Roman" panose="02020603050405020304" pitchFamily="18" charset="0"/>
            </a:endParaRPr>
          </a:p>
          <a:p>
            <a:br>
              <a:rPr lang="en-GB" sz="1600" i="1" kern="100" dirty="0">
                <a:latin typeface="Aptos Display" panose="020B0004020202020204" pitchFamily="34" charset="0"/>
                <a:ea typeface="Calibri" panose="020F0502020204030204" pitchFamily="34" charset="0"/>
                <a:cs typeface="Times New Roman" panose="02020603050405020304" pitchFamily="18" charset="0"/>
              </a:rPr>
            </a:br>
            <a:endParaRPr lang="en-GB" sz="1600" i="1" kern="100" dirty="0">
              <a:latin typeface="Aptos Display" panose="020B000402020202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kern="100" dirty="0">
              <a:latin typeface="Calibri" panose="020F0502020204030204" pitchFamily="34" charset="0"/>
              <a:ea typeface="Calibri" panose="020F0502020204030204" pitchFamily="34" charset="0"/>
              <a:cs typeface="Times New Roman" panose="02020603050405020304" pitchFamily="18" charset="0"/>
            </a:endParaRPr>
          </a:p>
          <a:p>
            <a:endParaRPr lang="en-GB" kern="1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0540451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D85D92-06CE-0456-BC96-69162C64D31B}"/>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B734F3F9-9A14-E203-7C81-221BE4600528}"/>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r>
              <a:rPr lang="en-US" sz="2400" b="1" dirty="0">
                <a:latin typeface="+mj-lt"/>
              </a:rPr>
              <a:t>	 Future legislation/ Developments  </a:t>
            </a:r>
            <a:endParaRPr lang="en-GB" sz="1800" b="1" dirty="0">
              <a:latin typeface="+mj-lt"/>
            </a:endParaRPr>
          </a:p>
        </p:txBody>
      </p:sp>
      <p:pic>
        <p:nvPicPr>
          <p:cNvPr id="5" name="Picture 4" descr="A black and white sign with white text&#10;&#10;Description automatically generated">
            <a:extLst>
              <a:ext uri="{FF2B5EF4-FFF2-40B4-BE49-F238E27FC236}">
                <a16:creationId xmlns:a16="http://schemas.microsoft.com/office/drawing/2014/main" id="{F1BB9518-9355-E2FF-341D-AAA796A5E2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3B5AFAA3-F028-2A2A-20EA-D2A9986AF27E}"/>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pic>
        <p:nvPicPr>
          <p:cNvPr id="4" name="Picture 3" descr="A purple and white background&#10;&#10;Description automatically generated">
            <a:extLst>
              <a:ext uri="{FF2B5EF4-FFF2-40B4-BE49-F238E27FC236}">
                <a16:creationId xmlns:a16="http://schemas.microsoft.com/office/drawing/2014/main" id="{28A3CB9A-92E6-1943-F7E4-A41C5EFE61B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89629" y="5663080"/>
            <a:ext cx="7602371" cy="1194920"/>
          </a:xfrm>
          <a:prstGeom prst="rect">
            <a:avLst/>
          </a:prstGeom>
        </p:spPr>
      </p:pic>
      <p:sp>
        <p:nvSpPr>
          <p:cNvPr id="3" name="TextBox 2">
            <a:extLst>
              <a:ext uri="{FF2B5EF4-FFF2-40B4-BE49-F238E27FC236}">
                <a16:creationId xmlns:a16="http://schemas.microsoft.com/office/drawing/2014/main" id="{1C083EF3-11AA-3740-939B-EBAA35B291E8}"/>
              </a:ext>
            </a:extLst>
          </p:cNvPr>
          <p:cNvSpPr txBox="1"/>
          <p:nvPr/>
        </p:nvSpPr>
        <p:spPr>
          <a:xfrm>
            <a:off x="2951644" y="1899308"/>
            <a:ext cx="6288712" cy="646331"/>
          </a:xfrm>
          <a:prstGeom prst="rect">
            <a:avLst/>
          </a:prstGeom>
          <a:noFill/>
        </p:spPr>
        <p:txBody>
          <a:bodyPr wrap="square" rtlCol="0">
            <a:spAutoFit/>
          </a:bodyPr>
          <a:lstStyle/>
          <a:p>
            <a:endParaRPr lang="en-US" b="1"/>
          </a:p>
          <a:p>
            <a:endParaRPr lang="en-GB" b="1"/>
          </a:p>
        </p:txBody>
      </p:sp>
      <p:sp>
        <p:nvSpPr>
          <p:cNvPr id="7" name="Slide Number Placeholder 6">
            <a:extLst>
              <a:ext uri="{FF2B5EF4-FFF2-40B4-BE49-F238E27FC236}">
                <a16:creationId xmlns:a16="http://schemas.microsoft.com/office/drawing/2014/main" id="{6E55A593-8E24-C274-62CC-B0782D4425E4}"/>
              </a:ext>
            </a:extLst>
          </p:cNvPr>
          <p:cNvSpPr>
            <a:spLocks noGrp="1"/>
          </p:cNvSpPr>
          <p:nvPr>
            <p:ph type="sldNum" sz="quarter" idx="12"/>
          </p:nvPr>
        </p:nvSpPr>
        <p:spPr/>
        <p:txBody>
          <a:bodyPr/>
          <a:lstStyle/>
          <a:p>
            <a:fld id="{DBBA1B4E-F5F2-431B-8E33-7EBE3726D570}" type="slidenum">
              <a:rPr lang="en-GB" smtClean="0"/>
              <a:t>36</a:t>
            </a:fld>
            <a:endParaRPr lang="en-GB"/>
          </a:p>
        </p:txBody>
      </p:sp>
      <p:sp>
        <p:nvSpPr>
          <p:cNvPr id="9" name="TextBox 8">
            <a:extLst>
              <a:ext uri="{FF2B5EF4-FFF2-40B4-BE49-F238E27FC236}">
                <a16:creationId xmlns:a16="http://schemas.microsoft.com/office/drawing/2014/main" id="{A9387890-DC94-77EA-73F1-3C8129903400}"/>
              </a:ext>
            </a:extLst>
          </p:cNvPr>
          <p:cNvSpPr txBox="1"/>
          <p:nvPr/>
        </p:nvSpPr>
        <p:spPr>
          <a:xfrm>
            <a:off x="576696" y="1699532"/>
            <a:ext cx="11269683" cy="8771632"/>
          </a:xfrm>
          <a:prstGeom prst="rect">
            <a:avLst/>
          </a:prstGeom>
          <a:noFill/>
        </p:spPr>
        <p:txBody>
          <a:bodyPr wrap="square" rtlCol="0">
            <a:spAutoFit/>
          </a:bodyPr>
          <a:lstStyle/>
          <a:p>
            <a:pPr lvl="1"/>
            <a:endParaRPr lang="en-GB" kern="0" dirty="0">
              <a:solidFill>
                <a:srgbClr val="141414"/>
              </a:solidFill>
              <a:ea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GB" b="1" kern="0" dirty="0" err="1">
                <a:solidFill>
                  <a:srgbClr val="141414"/>
                </a:solidFill>
                <a:ea typeface="Times New Roman" panose="02020603050405020304" pitchFamily="18" charset="0"/>
                <a:cs typeface="Times New Roman" panose="02020603050405020304" pitchFamily="18" charset="0"/>
              </a:rPr>
              <a:t>DoLS</a:t>
            </a:r>
            <a:r>
              <a:rPr lang="en-GB" kern="0" dirty="0">
                <a:solidFill>
                  <a:srgbClr val="141414"/>
                </a:solidFill>
                <a:ea typeface="Times New Roman" panose="02020603050405020304" pitchFamily="18" charset="0"/>
                <a:cs typeface="Times New Roman" panose="02020603050405020304" pitchFamily="18" charset="0"/>
              </a:rPr>
              <a:t> </a:t>
            </a:r>
          </a:p>
          <a:p>
            <a:pPr marL="742950" lvl="1" indent="-285750">
              <a:buFont typeface="Arial" panose="020B0604020202020204" pitchFamily="34" charset="0"/>
              <a:buChar char="•"/>
            </a:pPr>
            <a:r>
              <a:rPr lang="en-GB" kern="0" dirty="0">
                <a:solidFill>
                  <a:srgbClr val="141414"/>
                </a:solidFill>
                <a:ea typeface="Times New Roman" panose="02020603050405020304" pitchFamily="18" charset="0"/>
                <a:cs typeface="Times New Roman" panose="02020603050405020304" pitchFamily="18" charset="0"/>
              </a:rPr>
              <a:t>government plans to legislate new type of accommodation, given the rising number of </a:t>
            </a:r>
            <a:r>
              <a:rPr lang="en-GB" kern="0" dirty="0" err="1">
                <a:solidFill>
                  <a:srgbClr val="141414"/>
                </a:solidFill>
                <a:ea typeface="Times New Roman" panose="02020603050405020304" pitchFamily="18" charset="0"/>
                <a:cs typeface="Times New Roman" panose="02020603050405020304" pitchFamily="18" charset="0"/>
              </a:rPr>
              <a:t>DoLS</a:t>
            </a:r>
            <a:r>
              <a:rPr lang="en-GB" kern="0" dirty="0">
                <a:solidFill>
                  <a:srgbClr val="141414"/>
                </a:solidFill>
                <a:ea typeface="Times New Roman" panose="02020603050405020304" pitchFamily="18" charset="0"/>
                <a:cs typeface="Times New Roman" panose="02020603050405020304" pitchFamily="18" charset="0"/>
              </a:rPr>
              <a:t>  application (1,308 in 2022-2023 vs 103 in 2017 -2018) </a:t>
            </a:r>
          </a:p>
          <a:p>
            <a:pPr lvl="1"/>
            <a:endParaRPr lang="en-GB" kern="0" dirty="0">
              <a:solidFill>
                <a:srgbClr val="141414"/>
              </a:solidFill>
              <a:ea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GB" b="1" kern="0" dirty="0">
                <a:solidFill>
                  <a:srgbClr val="141414"/>
                </a:solidFill>
                <a:ea typeface="Times New Roman" panose="02020603050405020304" pitchFamily="18" charset="0"/>
                <a:cs typeface="Times New Roman" panose="02020603050405020304" pitchFamily="18" charset="0"/>
              </a:rPr>
              <a:t>Law Commission Project on Kinship Care</a:t>
            </a:r>
          </a:p>
          <a:p>
            <a:pPr marL="742950" lvl="1" indent="-285750">
              <a:buFont typeface="Arial" panose="020B0604020202020204" pitchFamily="34" charset="0"/>
              <a:buChar char="•"/>
            </a:pPr>
            <a:r>
              <a:rPr lang="en-GB" kern="0" dirty="0">
                <a:solidFill>
                  <a:srgbClr val="141414"/>
                </a:solidFill>
                <a:ea typeface="Times New Roman" panose="02020603050405020304" pitchFamily="18" charset="0"/>
                <a:cs typeface="Times New Roman" panose="02020603050405020304" pitchFamily="18" charset="0"/>
              </a:rPr>
              <a:t>Consultation not expected until 2026 </a:t>
            </a:r>
          </a:p>
          <a:p>
            <a:pPr marL="742950" lvl="1" indent="-285750">
              <a:buFont typeface="Arial" panose="020B0604020202020204" pitchFamily="34" charset="0"/>
              <a:buChar char="•"/>
            </a:pPr>
            <a:r>
              <a:rPr lang="en-GB" kern="0" dirty="0">
                <a:solidFill>
                  <a:srgbClr val="141414"/>
                </a:solidFill>
                <a:ea typeface="Times New Roman" panose="02020603050405020304" pitchFamily="18" charset="0"/>
                <a:cs typeface="Times New Roman" panose="02020603050405020304" pitchFamily="18" charset="0"/>
              </a:rPr>
              <a:t>Will cover </a:t>
            </a:r>
          </a:p>
          <a:p>
            <a:pPr marL="1200150" lvl="2" indent="-285750">
              <a:buFont typeface="Arial" panose="020B0604020202020204" pitchFamily="34" charset="0"/>
              <a:buChar char="•"/>
            </a:pPr>
            <a:r>
              <a:rPr lang="en-GB" b="0" i="0" u="none" strike="noStrike" dirty="0">
                <a:solidFill>
                  <a:srgbClr val="0B0C0C"/>
                </a:solidFill>
                <a:effectLst/>
              </a:rPr>
              <a:t>the adequacy and consistency of the legal orders underpinning kinship care placements, including whether the current legislation meets the needs of children and kinship carers </a:t>
            </a:r>
          </a:p>
          <a:p>
            <a:pPr marL="1200150" lvl="2" indent="-285750">
              <a:buFont typeface="Arial" panose="020B0604020202020204" pitchFamily="34" charset="0"/>
              <a:buChar char="•"/>
            </a:pPr>
            <a:r>
              <a:rPr lang="en-GB" b="0" i="0" u="none" strike="noStrike" dirty="0">
                <a:solidFill>
                  <a:srgbClr val="0B0C0C"/>
                </a:solidFill>
                <a:effectLst/>
                <a:latin typeface="PT Sans" panose="020B0503020203020204" pitchFamily="34" charset="77"/>
              </a:rPr>
              <a:t>the potential for reform of such orders, including considering the possibility of a new bespoke order to recognise, support and regulate kinship care arrangements</a:t>
            </a:r>
          </a:p>
          <a:p>
            <a:pPr marL="1200150" lvl="2" indent="-285750">
              <a:buFont typeface="Arial" panose="020B0604020202020204" pitchFamily="34" charset="0"/>
              <a:buChar char="•"/>
            </a:pPr>
            <a:r>
              <a:rPr lang="en-GB" b="0" i="0" u="none" strike="noStrike" dirty="0">
                <a:solidFill>
                  <a:srgbClr val="0B0C0C"/>
                </a:solidFill>
                <a:effectLst/>
                <a:latin typeface="PT Sans" panose="020B0503020203020204" pitchFamily="34" charset="77"/>
              </a:rPr>
              <a:t>the legal processes and thresholds for assessment, approval and oversight of kinship carers </a:t>
            </a:r>
          </a:p>
          <a:p>
            <a:pPr lvl="1"/>
            <a:endParaRPr lang="en-GB" kern="0" dirty="0">
              <a:solidFill>
                <a:srgbClr val="141414"/>
              </a:solidFill>
              <a:ea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endParaRPr lang="en-GB" kern="0" dirty="0">
              <a:solidFill>
                <a:srgbClr val="141414"/>
              </a:solidFill>
              <a:effectLst/>
              <a:ea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endParaRPr lang="en-GB" kern="0" dirty="0">
              <a:solidFill>
                <a:srgbClr val="141414"/>
              </a:solidFill>
              <a:effectLst/>
              <a:ea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GB" sz="1800" kern="0" dirty="0">
              <a:solidFill>
                <a:srgbClr val="141414"/>
              </a:solidFill>
              <a:effectLst/>
              <a:ea typeface="Times New Roman" panose="02020603050405020304" pitchFamily="18" charset="0"/>
              <a:cs typeface="Times New Roman" panose="02020603050405020304" pitchFamily="18" charset="0"/>
            </a:endParaRPr>
          </a:p>
          <a:p>
            <a:endParaRPr lang="en-GB"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GB" sz="1800" i="1" kern="0" dirty="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endParaRPr lang="en-GB" sz="1800" i="1"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1800" u="none" strike="noStrike" kern="0" dirty="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endParaRPr lang="en-GB" sz="1600" i="1" kern="100" dirty="0">
              <a:latin typeface="Aptos Display" panose="020B0004020202020204" pitchFamily="34" charset="0"/>
              <a:ea typeface="Calibri" panose="020F0502020204030204" pitchFamily="34" charset="0"/>
              <a:cs typeface="Times New Roman" panose="02020603050405020304" pitchFamily="18" charset="0"/>
            </a:endParaRPr>
          </a:p>
          <a:p>
            <a:pPr>
              <a:lnSpc>
                <a:spcPct val="150000"/>
              </a:lnSpc>
            </a:pPr>
            <a:endParaRPr lang="en-GB" sz="1600" i="1" kern="100" dirty="0">
              <a:latin typeface="Aptos Display" panose="020B0004020202020204" pitchFamily="34" charset="0"/>
              <a:ea typeface="Calibri" panose="020F0502020204030204" pitchFamily="34" charset="0"/>
              <a:cs typeface="Times New Roman" panose="02020603050405020304" pitchFamily="18" charset="0"/>
            </a:endParaRPr>
          </a:p>
          <a:p>
            <a:pPr>
              <a:lnSpc>
                <a:spcPct val="150000"/>
              </a:lnSpc>
            </a:pPr>
            <a:endParaRPr lang="en-GB" sz="1600" i="1" kern="100" dirty="0">
              <a:latin typeface="Aptos Display" panose="020B0004020202020204" pitchFamily="34" charset="0"/>
              <a:ea typeface="Calibri" panose="020F0502020204030204" pitchFamily="34" charset="0"/>
              <a:cs typeface="Times New Roman" panose="02020603050405020304" pitchFamily="18" charset="0"/>
            </a:endParaRPr>
          </a:p>
          <a:p>
            <a:br>
              <a:rPr lang="en-GB" sz="1600" i="1" kern="100" dirty="0">
                <a:latin typeface="Aptos Display" panose="020B0004020202020204" pitchFamily="34" charset="0"/>
                <a:ea typeface="Calibri" panose="020F0502020204030204" pitchFamily="34" charset="0"/>
                <a:cs typeface="Times New Roman" panose="02020603050405020304" pitchFamily="18" charset="0"/>
              </a:rPr>
            </a:br>
            <a:endParaRPr lang="en-GB" sz="1600" i="1" kern="100" dirty="0">
              <a:latin typeface="Aptos Display" panose="020B000402020202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kern="100" dirty="0">
              <a:latin typeface="Calibri" panose="020F0502020204030204" pitchFamily="34" charset="0"/>
              <a:ea typeface="Calibri" panose="020F0502020204030204" pitchFamily="34" charset="0"/>
              <a:cs typeface="Times New Roman" panose="02020603050405020304" pitchFamily="18" charset="0"/>
            </a:endParaRPr>
          </a:p>
          <a:p>
            <a:endParaRPr lang="en-GB" kern="1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3930872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6C1D45"/>
        </a:solidFill>
        <a:effectLst/>
      </p:bgPr>
    </p:bg>
    <p:spTree>
      <p:nvGrpSpPr>
        <p:cNvPr id="1" name="">
          <a:extLst>
            <a:ext uri="{FF2B5EF4-FFF2-40B4-BE49-F238E27FC236}">
              <a16:creationId xmlns:a16="http://schemas.microsoft.com/office/drawing/2014/main" id="{DA3F4DCD-E34E-18DE-1A96-2B63BEDFBE14}"/>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4D61126A-582C-E9BA-05D7-7FC6A29F9ACF}"/>
              </a:ext>
            </a:extLst>
          </p:cNvPr>
          <p:cNvSpPr txBox="1"/>
          <p:nvPr/>
        </p:nvSpPr>
        <p:spPr>
          <a:xfrm>
            <a:off x="4846510" y="2706793"/>
            <a:ext cx="2196756" cy="1200329"/>
          </a:xfrm>
          <a:prstGeom prst="rect">
            <a:avLst/>
          </a:prstGeom>
          <a:noFill/>
        </p:spPr>
        <p:txBody>
          <a:bodyPr wrap="none" lIns="91440" tIns="45720" rIns="91440" bIns="45720" rtlCol="0" anchor="t">
            <a:spAutoFit/>
          </a:bodyPr>
          <a:lstStyle/>
          <a:p>
            <a:pPr algn="ctr"/>
            <a:r>
              <a:rPr lang="en-GB" sz="3600" dirty="0">
                <a:solidFill>
                  <a:schemeClr val="bg1"/>
                </a:solidFill>
                <a:latin typeface="Aptos"/>
                <a:cs typeface="Courier New"/>
              </a:rPr>
              <a:t>Thank you</a:t>
            </a:r>
            <a:endParaRPr lang="en-GB" sz="2800" dirty="0">
              <a:solidFill>
                <a:schemeClr val="bg1"/>
              </a:solidFill>
              <a:latin typeface="Aptos"/>
              <a:cs typeface="Courier New"/>
            </a:endParaRPr>
          </a:p>
          <a:p>
            <a:endParaRPr lang="en-GB" sz="3600" b="1" dirty="0">
              <a:solidFill>
                <a:schemeClr val="bg1"/>
              </a:solidFill>
              <a:latin typeface="Courier New" panose="02070309020205020404" pitchFamily="49" charset="0"/>
              <a:cs typeface="Courier New" panose="02070309020205020404" pitchFamily="49" charset="0"/>
            </a:endParaRPr>
          </a:p>
        </p:txBody>
      </p:sp>
      <p:pic>
        <p:nvPicPr>
          <p:cNvPr id="5" name="Picture 4" descr="A black and white sign with white text&#10;&#10;Description automatically generated">
            <a:extLst>
              <a:ext uri="{FF2B5EF4-FFF2-40B4-BE49-F238E27FC236}">
                <a16:creationId xmlns:a16="http://schemas.microsoft.com/office/drawing/2014/main" id="{215C8279-BAF5-BEC8-9B2B-6BC8700A6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sp>
        <p:nvSpPr>
          <p:cNvPr id="8" name="TextBox 7">
            <a:extLst>
              <a:ext uri="{FF2B5EF4-FFF2-40B4-BE49-F238E27FC236}">
                <a16:creationId xmlns:a16="http://schemas.microsoft.com/office/drawing/2014/main" id="{3B7E308E-49A7-51B2-71CE-DEA5B4901A81}"/>
              </a:ext>
            </a:extLst>
          </p:cNvPr>
          <p:cNvSpPr txBox="1"/>
          <p:nvPr/>
        </p:nvSpPr>
        <p:spPr>
          <a:xfrm>
            <a:off x="3752771" y="3907122"/>
            <a:ext cx="4686458" cy="923330"/>
          </a:xfrm>
          <a:prstGeom prst="rect">
            <a:avLst/>
          </a:prstGeom>
          <a:noFill/>
        </p:spPr>
        <p:txBody>
          <a:bodyPr wrap="square" rtlCol="0">
            <a:spAutoFit/>
          </a:bodyPr>
          <a:lstStyle/>
          <a:p>
            <a:r>
              <a:rPr lang="en-US" dirty="0">
                <a:solidFill>
                  <a:schemeClr val="bg1"/>
                </a:solidFill>
              </a:rPr>
              <a:t>		</a:t>
            </a:r>
          </a:p>
          <a:p>
            <a:pPr algn="ctr"/>
            <a:r>
              <a:rPr lang="en-US" dirty="0">
                <a:solidFill>
                  <a:schemeClr val="bg1"/>
                </a:solidFill>
              </a:rPr>
              <a:t>Patrick Freer and Rebecca Clarke</a:t>
            </a:r>
          </a:p>
          <a:p>
            <a:pPr algn="ctr"/>
            <a:endParaRPr lang="en-GB" dirty="0">
              <a:solidFill>
                <a:schemeClr val="bg1"/>
              </a:solidFill>
            </a:endParaRPr>
          </a:p>
        </p:txBody>
      </p:sp>
      <p:sp>
        <p:nvSpPr>
          <p:cNvPr id="2" name="Slide Number Placeholder 1">
            <a:extLst>
              <a:ext uri="{FF2B5EF4-FFF2-40B4-BE49-F238E27FC236}">
                <a16:creationId xmlns:a16="http://schemas.microsoft.com/office/drawing/2014/main" id="{B66FCAF6-A7F9-4972-63C8-AFAAA627FDE4}"/>
              </a:ext>
            </a:extLst>
          </p:cNvPr>
          <p:cNvSpPr>
            <a:spLocks noGrp="1"/>
          </p:cNvSpPr>
          <p:nvPr>
            <p:ph type="sldNum" sz="quarter" idx="12"/>
          </p:nvPr>
        </p:nvSpPr>
        <p:spPr/>
        <p:txBody>
          <a:bodyPr/>
          <a:lstStyle/>
          <a:p>
            <a:fld id="{DBBA1B4E-F5F2-431B-8E33-7EBE3726D570}" type="slidenum">
              <a:rPr lang="en-GB" smtClean="0"/>
              <a:t>37</a:t>
            </a:fld>
            <a:endParaRPr lang="en-GB"/>
          </a:p>
        </p:txBody>
      </p:sp>
    </p:spTree>
    <p:extLst>
      <p:ext uri="{BB962C8B-B14F-4D97-AF65-F5344CB8AC3E}">
        <p14:creationId xmlns:p14="http://schemas.microsoft.com/office/powerpoint/2010/main" val="2363568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D71A7A-0917-A8B9-B2A0-869484460349}"/>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BCC2604B-625D-B306-29A4-56D1DD018F3B}"/>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r>
              <a:rPr lang="en-US" sz="2400" b="1">
                <a:latin typeface="+mj-lt"/>
              </a:rPr>
              <a:t>	R &amp; C (Adoption or Fostering) [2024] EWCA Civ 1302</a:t>
            </a:r>
            <a:endParaRPr lang="en-GB" sz="1800" b="1">
              <a:latin typeface="+mj-lt"/>
            </a:endParaRPr>
          </a:p>
        </p:txBody>
      </p:sp>
      <p:pic>
        <p:nvPicPr>
          <p:cNvPr id="5" name="Picture 4" descr="A black and white sign with white text&#10;&#10;Description automatically generated">
            <a:extLst>
              <a:ext uri="{FF2B5EF4-FFF2-40B4-BE49-F238E27FC236}">
                <a16:creationId xmlns:a16="http://schemas.microsoft.com/office/drawing/2014/main" id="{CC7129B0-DF1B-0ABA-E1DC-F6F8ED451EE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A9FDD496-ABB0-ECD3-6F9C-77AD862FDFB4}"/>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pic>
        <p:nvPicPr>
          <p:cNvPr id="4" name="Picture 3" descr="A purple and white background&#10;&#10;Description automatically generated">
            <a:extLst>
              <a:ext uri="{FF2B5EF4-FFF2-40B4-BE49-F238E27FC236}">
                <a16:creationId xmlns:a16="http://schemas.microsoft.com/office/drawing/2014/main" id="{29FB8141-9C67-3B8D-7FE5-DC19606C8F4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89629" y="5663080"/>
            <a:ext cx="7602371" cy="1194920"/>
          </a:xfrm>
          <a:prstGeom prst="rect">
            <a:avLst/>
          </a:prstGeom>
        </p:spPr>
      </p:pic>
      <p:sp>
        <p:nvSpPr>
          <p:cNvPr id="3" name="TextBox 2">
            <a:extLst>
              <a:ext uri="{FF2B5EF4-FFF2-40B4-BE49-F238E27FC236}">
                <a16:creationId xmlns:a16="http://schemas.microsoft.com/office/drawing/2014/main" id="{D7C5682A-154E-A98B-05FF-D019842E8211}"/>
              </a:ext>
            </a:extLst>
          </p:cNvPr>
          <p:cNvSpPr txBox="1"/>
          <p:nvPr/>
        </p:nvSpPr>
        <p:spPr>
          <a:xfrm>
            <a:off x="2951644" y="1899308"/>
            <a:ext cx="6288712" cy="646331"/>
          </a:xfrm>
          <a:prstGeom prst="rect">
            <a:avLst/>
          </a:prstGeom>
          <a:noFill/>
        </p:spPr>
        <p:txBody>
          <a:bodyPr wrap="square" rtlCol="0">
            <a:spAutoFit/>
          </a:bodyPr>
          <a:lstStyle/>
          <a:p>
            <a:endParaRPr lang="en-US" b="1"/>
          </a:p>
          <a:p>
            <a:endParaRPr lang="en-GB" b="1"/>
          </a:p>
        </p:txBody>
      </p:sp>
      <p:sp>
        <p:nvSpPr>
          <p:cNvPr id="7" name="Slide Number Placeholder 6">
            <a:extLst>
              <a:ext uri="{FF2B5EF4-FFF2-40B4-BE49-F238E27FC236}">
                <a16:creationId xmlns:a16="http://schemas.microsoft.com/office/drawing/2014/main" id="{D0E9DABF-145D-3BC3-A5BC-73EC082564B2}"/>
              </a:ext>
            </a:extLst>
          </p:cNvPr>
          <p:cNvSpPr>
            <a:spLocks noGrp="1"/>
          </p:cNvSpPr>
          <p:nvPr>
            <p:ph type="sldNum" sz="quarter" idx="12"/>
          </p:nvPr>
        </p:nvSpPr>
        <p:spPr/>
        <p:txBody>
          <a:bodyPr/>
          <a:lstStyle/>
          <a:p>
            <a:fld id="{DBBA1B4E-F5F2-431B-8E33-7EBE3726D570}" type="slidenum">
              <a:rPr lang="en-GB" smtClean="0"/>
              <a:t>4</a:t>
            </a:fld>
            <a:endParaRPr lang="en-GB"/>
          </a:p>
        </p:txBody>
      </p:sp>
      <p:sp>
        <p:nvSpPr>
          <p:cNvPr id="9" name="TextBox 8">
            <a:extLst>
              <a:ext uri="{FF2B5EF4-FFF2-40B4-BE49-F238E27FC236}">
                <a16:creationId xmlns:a16="http://schemas.microsoft.com/office/drawing/2014/main" id="{A8B41417-E30C-937E-BFF0-27C73D1A2025}"/>
              </a:ext>
            </a:extLst>
          </p:cNvPr>
          <p:cNvSpPr txBox="1"/>
          <p:nvPr/>
        </p:nvSpPr>
        <p:spPr>
          <a:xfrm>
            <a:off x="1263316" y="2045368"/>
            <a:ext cx="9907788" cy="3693319"/>
          </a:xfrm>
          <a:prstGeom prst="rect">
            <a:avLst/>
          </a:prstGeom>
          <a:noFill/>
        </p:spPr>
        <p:txBody>
          <a:bodyPr wrap="square" rtlCol="0">
            <a:spAutoFit/>
          </a:bodyPr>
          <a:lstStyle/>
          <a:p>
            <a:pPr marL="285750" indent="-285750">
              <a:buFont typeface="Arial" panose="020B0604020202020204" pitchFamily="34" charset="0"/>
              <a:buChar char="•"/>
            </a:pPr>
            <a:r>
              <a:rPr lang="en-US"/>
              <a:t>Appeal from HHJ Wicks’s refusal to make placement orders for two children</a:t>
            </a:r>
          </a:p>
          <a:p>
            <a:pPr marL="742950" lvl="1" indent="-285750">
              <a:buFont typeface="Arial" panose="020B0604020202020204" pitchFamily="34" charset="0"/>
              <a:buChar char="•"/>
            </a:pPr>
            <a:r>
              <a:rPr lang="en-US"/>
              <a:t>He considered that adoption was not in their welfare interests, primarily on the basis that it was inconsistent with their need for sibling and parental ongoing contact.</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This was considered at a point at which discussions were already taking place about the general shift towards more open style adoptions in more cases.</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Recall the President’s two Mayflower lectures “Adapting to Adoption in the Modern World” in November 2023.  No specific guidance, but observation on the realities of living in a post-social media world and how a cultural shift would impact on a move to a possible end position of non-contact being the exception.  Along with a reminder that s26 ACA 2002 Orders are available.</a:t>
            </a:r>
          </a:p>
          <a:p>
            <a:endParaRPr lang="en-US"/>
          </a:p>
          <a:p>
            <a:pPr marL="285750" indent="-285750">
              <a:buFont typeface="Arial" panose="020B0604020202020204" pitchFamily="34" charset="0"/>
              <a:buChar char="•"/>
            </a:pPr>
            <a:endParaRPr lang="en-US"/>
          </a:p>
        </p:txBody>
      </p:sp>
    </p:spTree>
    <p:extLst>
      <p:ext uri="{BB962C8B-B14F-4D97-AF65-F5344CB8AC3E}">
        <p14:creationId xmlns:p14="http://schemas.microsoft.com/office/powerpoint/2010/main" val="757077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DEE0F2-4DF4-EC5C-C73D-B2848DE657CF}"/>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9A0A7B8A-E091-A54F-4143-CAEA9A6B2268}"/>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r>
              <a:rPr lang="en-US" sz="2400" b="1">
                <a:latin typeface="+mj-lt"/>
              </a:rPr>
              <a:t>	R &amp; C (Adoption or Fostering) [2024] EWCA Civ 1302</a:t>
            </a:r>
            <a:endParaRPr lang="en-GB" sz="1800" b="1">
              <a:latin typeface="+mj-lt"/>
            </a:endParaRPr>
          </a:p>
        </p:txBody>
      </p:sp>
      <p:pic>
        <p:nvPicPr>
          <p:cNvPr id="5" name="Picture 4" descr="A black and white sign with white text&#10;&#10;Description automatically generated">
            <a:extLst>
              <a:ext uri="{FF2B5EF4-FFF2-40B4-BE49-F238E27FC236}">
                <a16:creationId xmlns:a16="http://schemas.microsoft.com/office/drawing/2014/main" id="{8BEC4A04-910F-0A09-CEFF-1B3218EF48D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4DC5032E-A94D-9C88-AECD-2D914227F2B1}"/>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pic>
        <p:nvPicPr>
          <p:cNvPr id="4" name="Picture 3" descr="A purple and white background&#10;&#10;Description automatically generated">
            <a:extLst>
              <a:ext uri="{FF2B5EF4-FFF2-40B4-BE49-F238E27FC236}">
                <a16:creationId xmlns:a16="http://schemas.microsoft.com/office/drawing/2014/main" id="{763ACA0D-AB57-E854-ECCC-4693C9A0A8C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89629" y="5663080"/>
            <a:ext cx="7602371" cy="1194920"/>
          </a:xfrm>
          <a:prstGeom prst="rect">
            <a:avLst/>
          </a:prstGeom>
        </p:spPr>
      </p:pic>
      <p:sp>
        <p:nvSpPr>
          <p:cNvPr id="3" name="TextBox 2">
            <a:extLst>
              <a:ext uri="{FF2B5EF4-FFF2-40B4-BE49-F238E27FC236}">
                <a16:creationId xmlns:a16="http://schemas.microsoft.com/office/drawing/2014/main" id="{81E10F6C-839A-AFC6-07AB-8C621EA46EE3}"/>
              </a:ext>
            </a:extLst>
          </p:cNvPr>
          <p:cNvSpPr txBox="1"/>
          <p:nvPr/>
        </p:nvSpPr>
        <p:spPr>
          <a:xfrm>
            <a:off x="2951644" y="1899308"/>
            <a:ext cx="6288712" cy="646331"/>
          </a:xfrm>
          <a:prstGeom prst="rect">
            <a:avLst/>
          </a:prstGeom>
          <a:noFill/>
        </p:spPr>
        <p:txBody>
          <a:bodyPr wrap="square" rtlCol="0">
            <a:spAutoFit/>
          </a:bodyPr>
          <a:lstStyle/>
          <a:p>
            <a:endParaRPr lang="en-US" b="1"/>
          </a:p>
          <a:p>
            <a:endParaRPr lang="en-GB" b="1"/>
          </a:p>
        </p:txBody>
      </p:sp>
      <p:sp>
        <p:nvSpPr>
          <p:cNvPr id="7" name="Slide Number Placeholder 6">
            <a:extLst>
              <a:ext uri="{FF2B5EF4-FFF2-40B4-BE49-F238E27FC236}">
                <a16:creationId xmlns:a16="http://schemas.microsoft.com/office/drawing/2014/main" id="{2FC22197-DF4D-CED4-5E46-DAE95CA42421}"/>
              </a:ext>
            </a:extLst>
          </p:cNvPr>
          <p:cNvSpPr>
            <a:spLocks noGrp="1"/>
          </p:cNvSpPr>
          <p:nvPr>
            <p:ph type="sldNum" sz="quarter" idx="12"/>
          </p:nvPr>
        </p:nvSpPr>
        <p:spPr/>
        <p:txBody>
          <a:bodyPr/>
          <a:lstStyle/>
          <a:p>
            <a:fld id="{DBBA1B4E-F5F2-431B-8E33-7EBE3726D570}" type="slidenum">
              <a:rPr lang="en-GB" smtClean="0"/>
              <a:t>5</a:t>
            </a:fld>
            <a:endParaRPr lang="en-GB"/>
          </a:p>
        </p:txBody>
      </p:sp>
      <p:sp>
        <p:nvSpPr>
          <p:cNvPr id="9" name="TextBox 8">
            <a:extLst>
              <a:ext uri="{FF2B5EF4-FFF2-40B4-BE49-F238E27FC236}">
                <a16:creationId xmlns:a16="http://schemas.microsoft.com/office/drawing/2014/main" id="{5351C0CD-3D8D-6D1C-488A-C9E900D2F4D4}"/>
              </a:ext>
            </a:extLst>
          </p:cNvPr>
          <p:cNvSpPr txBox="1"/>
          <p:nvPr/>
        </p:nvSpPr>
        <p:spPr>
          <a:xfrm>
            <a:off x="1263316" y="2045368"/>
            <a:ext cx="9907788" cy="3970318"/>
          </a:xfrm>
          <a:prstGeom prst="rect">
            <a:avLst/>
          </a:prstGeom>
          <a:noFill/>
        </p:spPr>
        <p:txBody>
          <a:bodyPr wrap="square" rtlCol="0">
            <a:spAutoFit/>
          </a:bodyPr>
          <a:lstStyle/>
          <a:p>
            <a:pPr marL="285750" indent="-285750">
              <a:buFont typeface="Arial" panose="020B0604020202020204" pitchFamily="34" charset="0"/>
              <a:buChar char="•"/>
            </a:pPr>
            <a:r>
              <a:rPr lang="en-US"/>
              <a:t>Judgment sets out the history of adoption and contact going back to 1926 – legal principle being reiterated is that the imposition of contact on unwilling adopters was and is extremely unusual.</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This principle was considered with the availability at the placement order stage of setting the tone for contact in the future, rather than ambushing unwilling potential adopters.  The trial judge in this case was found to have overlooked that it was his duty to “set the template for contact going forward”.</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The Court of Appeal allowed the local authority’s appeal and made placement orders in respect of both children, adding s26 orders for sibling contact six times per year under the placement order.  Further the local authority were instructed to search exclusively for adopters open to this contact.  A recital was also proposed in respect of the Court’s view of post-adoption contact.</a:t>
            </a:r>
          </a:p>
          <a:p>
            <a:pPr marL="285750" indent="-285750">
              <a:buFont typeface="Arial" panose="020B0604020202020204" pitchFamily="34" charset="0"/>
              <a:buChar char="•"/>
            </a:pPr>
            <a:endParaRPr lang="en-US"/>
          </a:p>
          <a:p>
            <a:pPr marL="285750" indent="-285750">
              <a:buFont typeface="Arial" panose="020B0604020202020204" pitchFamily="34" charset="0"/>
              <a:buChar char="•"/>
            </a:pPr>
            <a:endParaRPr lang="en-US"/>
          </a:p>
        </p:txBody>
      </p:sp>
    </p:spTree>
    <p:extLst>
      <p:ext uri="{BB962C8B-B14F-4D97-AF65-F5344CB8AC3E}">
        <p14:creationId xmlns:p14="http://schemas.microsoft.com/office/powerpoint/2010/main" val="1011953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DA77F9-840E-B57D-507F-4E93C0B5544D}"/>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D5221662-DD61-D032-5A88-6FA334B57DD3}"/>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r>
              <a:rPr lang="en-US" sz="2400" b="1">
                <a:latin typeface="+mj-lt"/>
              </a:rPr>
              <a:t>	R &amp; C (Adoption or Fostering) [2024] EWCA Civ 1302</a:t>
            </a:r>
            <a:endParaRPr lang="en-GB" sz="1800" b="1">
              <a:latin typeface="+mj-lt"/>
            </a:endParaRPr>
          </a:p>
        </p:txBody>
      </p:sp>
      <p:pic>
        <p:nvPicPr>
          <p:cNvPr id="5" name="Picture 4" descr="A black and white sign with white text&#10;&#10;Description automatically generated">
            <a:extLst>
              <a:ext uri="{FF2B5EF4-FFF2-40B4-BE49-F238E27FC236}">
                <a16:creationId xmlns:a16="http://schemas.microsoft.com/office/drawing/2014/main" id="{BF20ECA4-6533-9770-07D8-BF3D1169B9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550A2A4E-F528-D2B1-B8CF-EECD4D867325}"/>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pic>
        <p:nvPicPr>
          <p:cNvPr id="4" name="Picture 3" descr="A purple and white background&#10;&#10;Description automatically generated">
            <a:extLst>
              <a:ext uri="{FF2B5EF4-FFF2-40B4-BE49-F238E27FC236}">
                <a16:creationId xmlns:a16="http://schemas.microsoft.com/office/drawing/2014/main" id="{70D83A76-50A5-5B18-72DB-C24F4FA5E3C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89629" y="5663080"/>
            <a:ext cx="7602371" cy="1194920"/>
          </a:xfrm>
          <a:prstGeom prst="rect">
            <a:avLst/>
          </a:prstGeom>
        </p:spPr>
      </p:pic>
      <p:sp>
        <p:nvSpPr>
          <p:cNvPr id="3" name="TextBox 2">
            <a:extLst>
              <a:ext uri="{FF2B5EF4-FFF2-40B4-BE49-F238E27FC236}">
                <a16:creationId xmlns:a16="http://schemas.microsoft.com/office/drawing/2014/main" id="{DA257DAA-3DAC-2990-8700-6DF2637FF227}"/>
              </a:ext>
            </a:extLst>
          </p:cNvPr>
          <p:cNvSpPr txBox="1"/>
          <p:nvPr/>
        </p:nvSpPr>
        <p:spPr>
          <a:xfrm>
            <a:off x="2951644" y="1899308"/>
            <a:ext cx="6288712" cy="646331"/>
          </a:xfrm>
          <a:prstGeom prst="rect">
            <a:avLst/>
          </a:prstGeom>
          <a:noFill/>
        </p:spPr>
        <p:txBody>
          <a:bodyPr wrap="square" rtlCol="0">
            <a:spAutoFit/>
          </a:bodyPr>
          <a:lstStyle/>
          <a:p>
            <a:endParaRPr lang="en-US" b="1"/>
          </a:p>
          <a:p>
            <a:endParaRPr lang="en-GB" b="1"/>
          </a:p>
        </p:txBody>
      </p:sp>
      <p:sp>
        <p:nvSpPr>
          <p:cNvPr id="7" name="Slide Number Placeholder 6">
            <a:extLst>
              <a:ext uri="{FF2B5EF4-FFF2-40B4-BE49-F238E27FC236}">
                <a16:creationId xmlns:a16="http://schemas.microsoft.com/office/drawing/2014/main" id="{3E337408-F140-6C6C-2A4A-16B4106C27B7}"/>
              </a:ext>
            </a:extLst>
          </p:cNvPr>
          <p:cNvSpPr>
            <a:spLocks noGrp="1"/>
          </p:cNvSpPr>
          <p:nvPr>
            <p:ph type="sldNum" sz="quarter" idx="12"/>
          </p:nvPr>
        </p:nvSpPr>
        <p:spPr/>
        <p:txBody>
          <a:bodyPr/>
          <a:lstStyle/>
          <a:p>
            <a:fld id="{DBBA1B4E-F5F2-431B-8E33-7EBE3726D570}" type="slidenum">
              <a:rPr lang="en-GB" smtClean="0"/>
              <a:t>6</a:t>
            </a:fld>
            <a:endParaRPr lang="en-GB"/>
          </a:p>
        </p:txBody>
      </p:sp>
      <p:sp>
        <p:nvSpPr>
          <p:cNvPr id="9" name="TextBox 8">
            <a:extLst>
              <a:ext uri="{FF2B5EF4-FFF2-40B4-BE49-F238E27FC236}">
                <a16:creationId xmlns:a16="http://schemas.microsoft.com/office/drawing/2014/main" id="{5F24CB82-2FAA-D80B-C708-3C60ED8F9242}"/>
              </a:ext>
            </a:extLst>
          </p:cNvPr>
          <p:cNvSpPr txBox="1"/>
          <p:nvPr/>
        </p:nvSpPr>
        <p:spPr>
          <a:xfrm>
            <a:off x="1263316" y="2045368"/>
            <a:ext cx="9907788" cy="3693319"/>
          </a:xfrm>
          <a:prstGeom prst="rect">
            <a:avLst/>
          </a:prstGeom>
          <a:noFill/>
        </p:spPr>
        <p:txBody>
          <a:bodyPr wrap="square" lIns="91440" tIns="45720" rIns="91440" bIns="45720" rtlCol="0" anchor="t">
            <a:spAutoFit/>
          </a:bodyPr>
          <a:lstStyle/>
          <a:p>
            <a:r>
              <a:rPr lang="en-US" b="1"/>
              <a:t>Principles</a:t>
            </a:r>
          </a:p>
          <a:p>
            <a:pPr marL="285750" indent="-285750">
              <a:buFont typeface="Arial" panose="020B0604020202020204" pitchFamily="34" charset="0"/>
              <a:buChar char="•"/>
            </a:pPr>
            <a:endParaRPr lang="en-US" b="1"/>
          </a:p>
          <a:p>
            <a:pPr marL="285750" indent="-285750">
              <a:buFont typeface="Arial" panose="020B0604020202020204" pitchFamily="34" charset="0"/>
              <a:buChar char="•"/>
            </a:pPr>
            <a:r>
              <a:rPr lang="en-US"/>
              <a:t>Courts must consider the range of powers under s26 ACA 2002 when undertaking its holistic welfare analysis.</a:t>
            </a:r>
          </a:p>
          <a:p>
            <a:endParaRPr lang="en-US"/>
          </a:p>
          <a:p>
            <a:pPr marL="285750" indent="-285750">
              <a:buFont typeface="Arial" panose="020B0604020202020204" pitchFamily="34" charset="0"/>
              <a:buChar char="•"/>
            </a:pPr>
            <a:r>
              <a:rPr lang="en-US"/>
              <a:t>Consideration should be given to making use of those powers not only to regulate contact under the placement order, but also (with recitals) to set the expectations for post-adoption contact.</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Wording of recitals suggested at </a:t>
            </a:r>
            <a:r>
              <a:rPr lang="en-US">
                <a:ea typeface="+mn-lt"/>
                <a:cs typeface="+mn-lt"/>
              </a:rPr>
              <a:t>§92</a:t>
            </a:r>
          </a:p>
          <a:p>
            <a:pPr marL="285750" indent="-285750">
              <a:buFont typeface="Arial" panose="020B0604020202020204" pitchFamily="34" charset="0"/>
              <a:buChar char="•"/>
            </a:pPr>
            <a:endParaRPr lang="en-US">
              <a:ea typeface="+mn-lt"/>
              <a:cs typeface="+mn-lt"/>
            </a:endParaRPr>
          </a:p>
          <a:p>
            <a:pPr marL="285750" indent="-285750">
              <a:buFont typeface="Arial" panose="020B0604020202020204" pitchFamily="34" charset="0"/>
              <a:buChar char="•"/>
            </a:pPr>
            <a:r>
              <a:rPr lang="en-US">
                <a:ea typeface="+mn-lt"/>
                <a:cs typeface="+mn-lt"/>
              </a:rPr>
              <a:t>Link </a:t>
            </a:r>
            <a:r>
              <a:rPr lang="en-US">
                <a:hlinkClick r:id="rId5"/>
              </a:rPr>
              <a:t>R &amp; C (Adoption or Fostering) [2024] EWCA Civ 1302 (30 October 2024)</a:t>
            </a:r>
            <a:endParaRPr lang="en-US"/>
          </a:p>
          <a:p>
            <a:pPr marL="285750" indent="-285750">
              <a:buFont typeface="Arial" panose="020B0604020202020204" pitchFamily="34" charset="0"/>
              <a:buChar char="•"/>
            </a:pPr>
            <a:endParaRPr lang="en-US"/>
          </a:p>
          <a:p>
            <a:pPr marL="285750" indent="-285750">
              <a:buFont typeface="Arial" panose="020B0604020202020204" pitchFamily="34" charset="0"/>
              <a:buChar char="•"/>
            </a:pPr>
            <a:endParaRPr lang="en-US"/>
          </a:p>
        </p:txBody>
      </p:sp>
    </p:spTree>
    <p:extLst>
      <p:ext uri="{BB962C8B-B14F-4D97-AF65-F5344CB8AC3E}">
        <p14:creationId xmlns:p14="http://schemas.microsoft.com/office/powerpoint/2010/main" val="8486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AFBC41-EA58-70E3-3934-91FE9B06D326}"/>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8E578896-2C46-81FE-8E7D-14CA2583F7AB}"/>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r>
              <a:rPr lang="en-US" sz="2400" b="1">
                <a:latin typeface="+mj-lt"/>
              </a:rPr>
              <a:t>	X and Y, Re (Children: Adoption Order: Setting Aside) </a:t>
            </a:r>
            <a:br>
              <a:rPr lang="en-US" sz="2400" b="1">
                <a:latin typeface="+mj-lt"/>
              </a:rPr>
            </a:br>
            <a:r>
              <a:rPr lang="en-US" sz="2400" b="1">
                <a:latin typeface="+mj-lt"/>
              </a:rPr>
              <a:t>	[2025] EWCA Civ 2</a:t>
            </a:r>
            <a:endParaRPr lang="en-GB" sz="1800" b="1">
              <a:latin typeface="+mj-lt"/>
            </a:endParaRPr>
          </a:p>
        </p:txBody>
      </p:sp>
      <p:pic>
        <p:nvPicPr>
          <p:cNvPr id="5" name="Picture 4" descr="A black and white sign with white text&#10;&#10;Description automatically generated">
            <a:extLst>
              <a:ext uri="{FF2B5EF4-FFF2-40B4-BE49-F238E27FC236}">
                <a16:creationId xmlns:a16="http://schemas.microsoft.com/office/drawing/2014/main" id="{C8E9DFE6-5F20-A8F1-F534-252DE3B4AE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274A0AE5-1E94-3481-6F61-3541941438A5}"/>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pic>
        <p:nvPicPr>
          <p:cNvPr id="4" name="Picture 3" descr="A purple and white background&#10;&#10;Description automatically generated">
            <a:extLst>
              <a:ext uri="{FF2B5EF4-FFF2-40B4-BE49-F238E27FC236}">
                <a16:creationId xmlns:a16="http://schemas.microsoft.com/office/drawing/2014/main" id="{C1E6EB43-27CF-E106-0EF3-B7DEFF00611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89629" y="5663080"/>
            <a:ext cx="7602371" cy="1194920"/>
          </a:xfrm>
          <a:prstGeom prst="rect">
            <a:avLst/>
          </a:prstGeom>
        </p:spPr>
      </p:pic>
      <p:sp>
        <p:nvSpPr>
          <p:cNvPr id="3" name="TextBox 2">
            <a:extLst>
              <a:ext uri="{FF2B5EF4-FFF2-40B4-BE49-F238E27FC236}">
                <a16:creationId xmlns:a16="http://schemas.microsoft.com/office/drawing/2014/main" id="{FA1FE677-55D0-47E6-95F0-A73E03F49EF8}"/>
              </a:ext>
            </a:extLst>
          </p:cNvPr>
          <p:cNvSpPr txBox="1"/>
          <p:nvPr/>
        </p:nvSpPr>
        <p:spPr>
          <a:xfrm>
            <a:off x="2951644" y="1899308"/>
            <a:ext cx="6288712" cy="646331"/>
          </a:xfrm>
          <a:prstGeom prst="rect">
            <a:avLst/>
          </a:prstGeom>
          <a:noFill/>
        </p:spPr>
        <p:txBody>
          <a:bodyPr wrap="square" rtlCol="0">
            <a:spAutoFit/>
          </a:bodyPr>
          <a:lstStyle/>
          <a:p>
            <a:endParaRPr lang="en-US" b="1"/>
          </a:p>
          <a:p>
            <a:endParaRPr lang="en-GB" b="1"/>
          </a:p>
        </p:txBody>
      </p:sp>
      <p:sp>
        <p:nvSpPr>
          <p:cNvPr id="7" name="Slide Number Placeholder 6">
            <a:extLst>
              <a:ext uri="{FF2B5EF4-FFF2-40B4-BE49-F238E27FC236}">
                <a16:creationId xmlns:a16="http://schemas.microsoft.com/office/drawing/2014/main" id="{DD02649C-469E-1B20-35F8-5CACE41EC6E7}"/>
              </a:ext>
            </a:extLst>
          </p:cNvPr>
          <p:cNvSpPr>
            <a:spLocks noGrp="1"/>
          </p:cNvSpPr>
          <p:nvPr>
            <p:ph type="sldNum" sz="quarter" idx="12"/>
          </p:nvPr>
        </p:nvSpPr>
        <p:spPr/>
        <p:txBody>
          <a:bodyPr/>
          <a:lstStyle/>
          <a:p>
            <a:fld id="{DBBA1B4E-F5F2-431B-8E33-7EBE3726D570}" type="slidenum">
              <a:rPr lang="en-GB" smtClean="0"/>
              <a:t>7</a:t>
            </a:fld>
            <a:endParaRPr lang="en-GB"/>
          </a:p>
        </p:txBody>
      </p:sp>
      <p:sp>
        <p:nvSpPr>
          <p:cNvPr id="9" name="TextBox 8">
            <a:extLst>
              <a:ext uri="{FF2B5EF4-FFF2-40B4-BE49-F238E27FC236}">
                <a16:creationId xmlns:a16="http://schemas.microsoft.com/office/drawing/2014/main" id="{5CAA9B3F-1395-B173-2606-3C3BA869EF54}"/>
              </a:ext>
            </a:extLst>
          </p:cNvPr>
          <p:cNvSpPr txBox="1"/>
          <p:nvPr/>
        </p:nvSpPr>
        <p:spPr>
          <a:xfrm>
            <a:off x="1263316" y="1899308"/>
            <a:ext cx="9907788" cy="4247317"/>
          </a:xfrm>
          <a:prstGeom prst="rect">
            <a:avLst/>
          </a:prstGeom>
          <a:noFill/>
        </p:spPr>
        <p:txBody>
          <a:bodyPr wrap="square" rtlCol="0">
            <a:spAutoFit/>
          </a:bodyPr>
          <a:lstStyle/>
          <a:p>
            <a:pPr marL="285750" indent="-285750">
              <a:buFont typeface="Arial" panose="020B0604020202020204" pitchFamily="34" charset="0"/>
              <a:buChar char="•"/>
            </a:pPr>
            <a:r>
              <a:rPr lang="en-US"/>
              <a:t>Appeal of Lieven J’s decision that, despite identifying that it would be in the welfare interests of at least one of two children to have previously made adoption orders revoked, determined that the court has no jurisdiction to do so.</a:t>
            </a:r>
          </a:p>
          <a:p>
            <a:pPr marL="742950" lvl="1" indent="-285750">
              <a:buFont typeface="Arial" panose="020B0604020202020204" pitchFamily="34" charset="0"/>
              <a:buChar char="•"/>
            </a:pPr>
            <a:r>
              <a:rPr lang="en-US"/>
              <a:t>Appeal dismissed</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Very discrete point of law, and very clear outcome, despite previous authorities being somewhat less clear.</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Welfare of the child is not relevant in these circumstances.</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i="1"/>
              <a:t>“Rather than holding, as all parties submitted was the case, that Lieven J's interpretation of the extent of any inherent jurisdiction to revoke an adoption order was too narrow, we have concluded that the reality is that no such jurisdiction exists.</a:t>
            </a:r>
            <a:r>
              <a:rPr lang="en-US"/>
              <a:t>”</a:t>
            </a:r>
            <a:endParaRPr lang="en-US" i="1"/>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Link </a:t>
            </a:r>
            <a:r>
              <a:rPr lang="en-US">
                <a:hlinkClick r:id="rId5"/>
              </a:rPr>
              <a:t>X and Y, Re (Children: Adoption Order: Setting Aside) [2025] EWCA Civ 2 (13 January 2025)</a:t>
            </a:r>
            <a:endParaRPr lang="en-US"/>
          </a:p>
        </p:txBody>
      </p:sp>
    </p:spTree>
    <p:extLst>
      <p:ext uri="{BB962C8B-B14F-4D97-AF65-F5344CB8AC3E}">
        <p14:creationId xmlns:p14="http://schemas.microsoft.com/office/powerpoint/2010/main" val="2050764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115800-EDB2-C68A-EFF1-48F3C5BBD97A}"/>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84DFCA63-4E61-BB61-0F78-06F57BAA7C21}"/>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r>
              <a:rPr lang="en-US" sz="2400" b="1">
                <a:latin typeface="+mj-lt"/>
              </a:rPr>
              <a:t>	M (A Child) (Placement Order) [2025] EWCA Civ 214</a:t>
            </a:r>
            <a:endParaRPr lang="en-GB" sz="1800" b="1">
              <a:latin typeface="+mj-lt"/>
            </a:endParaRPr>
          </a:p>
        </p:txBody>
      </p:sp>
      <p:pic>
        <p:nvPicPr>
          <p:cNvPr id="5" name="Picture 4" descr="A black and white sign with white text&#10;&#10;Description automatically generated">
            <a:extLst>
              <a:ext uri="{FF2B5EF4-FFF2-40B4-BE49-F238E27FC236}">
                <a16:creationId xmlns:a16="http://schemas.microsoft.com/office/drawing/2014/main" id="{8DDFAFBB-EE43-3EEC-2A8B-CBA79A3D559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13559FD2-C2E5-54C1-A18B-A2A56A2D2E5A}"/>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pic>
        <p:nvPicPr>
          <p:cNvPr id="4" name="Picture 3" descr="A purple and white background&#10;&#10;Description automatically generated">
            <a:extLst>
              <a:ext uri="{FF2B5EF4-FFF2-40B4-BE49-F238E27FC236}">
                <a16:creationId xmlns:a16="http://schemas.microsoft.com/office/drawing/2014/main" id="{4EC13B8D-0056-5E55-9DF7-B0202E1700C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89629" y="5663080"/>
            <a:ext cx="7602371" cy="1194920"/>
          </a:xfrm>
          <a:prstGeom prst="rect">
            <a:avLst/>
          </a:prstGeom>
        </p:spPr>
      </p:pic>
      <p:sp>
        <p:nvSpPr>
          <p:cNvPr id="3" name="TextBox 2">
            <a:extLst>
              <a:ext uri="{FF2B5EF4-FFF2-40B4-BE49-F238E27FC236}">
                <a16:creationId xmlns:a16="http://schemas.microsoft.com/office/drawing/2014/main" id="{43A7EAF7-6F2A-57CF-19C9-A2C40E5F412F}"/>
              </a:ext>
            </a:extLst>
          </p:cNvPr>
          <p:cNvSpPr txBox="1"/>
          <p:nvPr/>
        </p:nvSpPr>
        <p:spPr>
          <a:xfrm>
            <a:off x="2951644" y="1899308"/>
            <a:ext cx="6288712" cy="646331"/>
          </a:xfrm>
          <a:prstGeom prst="rect">
            <a:avLst/>
          </a:prstGeom>
          <a:noFill/>
        </p:spPr>
        <p:txBody>
          <a:bodyPr wrap="square" rtlCol="0">
            <a:spAutoFit/>
          </a:bodyPr>
          <a:lstStyle/>
          <a:p>
            <a:endParaRPr lang="en-US" b="1"/>
          </a:p>
          <a:p>
            <a:endParaRPr lang="en-GB" b="1"/>
          </a:p>
        </p:txBody>
      </p:sp>
      <p:sp>
        <p:nvSpPr>
          <p:cNvPr id="7" name="Slide Number Placeholder 6">
            <a:extLst>
              <a:ext uri="{FF2B5EF4-FFF2-40B4-BE49-F238E27FC236}">
                <a16:creationId xmlns:a16="http://schemas.microsoft.com/office/drawing/2014/main" id="{F4F644F5-9870-4A12-F693-46445A104912}"/>
              </a:ext>
            </a:extLst>
          </p:cNvPr>
          <p:cNvSpPr>
            <a:spLocks noGrp="1"/>
          </p:cNvSpPr>
          <p:nvPr>
            <p:ph type="sldNum" sz="quarter" idx="12"/>
          </p:nvPr>
        </p:nvSpPr>
        <p:spPr/>
        <p:txBody>
          <a:bodyPr/>
          <a:lstStyle/>
          <a:p>
            <a:fld id="{DBBA1B4E-F5F2-431B-8E33-7EBE3726D570}" type="slidenum">
              <a:rPr lang="en-GB" smtClean="0"/>
              <a:t>8</a:t>
            </a:fld>
            <a:endParaRPr lang="en-GB"/>
          </a:p>
        </p:txBody>
      </p:sp>
      <p:sp>
        <p:nvSpPr>
          <p:cNvPr id="9" name="TextBox 8">
            <a:extLst>
              <a:ext uri="{FF2B5EF4-FFF2-40B4-BE49-F238E27FC236}">
                <a16:creationId xmlns:a16="http://schemas.microsoft.com/office/drawing/2014/main" id="{882B59BE-EAEC-0EBF-D6FC-8E1F81B9190D}"/>
              </a:ext>
            </a:extLst>
          </p:cNvPr>
          <p:cNvSpPr txBox="1"/>
          <p:nvPr/>
        </p:nvSpPr>
        <p:spPr>
          <a:xfrm>
            <a:off x="1263316" y="1899308"/>
            <a:ext cx="9907788" cy="3416320"/>
          </a:xfrm>
          <a:prstGeom prst="rect">
            <a:avLst/>
          </a:prstGeom>
          <a:noFill/>
        </p:spPr>
        <p:txBody>
          <a:bodyPr wrap="square" rtlCol="0">
            <a:spAutoFit/>
          </a:bodyPr>
          <a:lstStyle/>
          <a:p>
            <a:pPr marL="285750" indent="-285750">
              <a:buFont typeface="Arial" panose="020B0604020202020204" pitchFamily="34" charset="0"/>
              <a:buChar char="•"/>
            </a:pPr>
            <a:r>
              <a:rPr lang="en-US"/>
              <a:t>Appeal from the family court in Leeds in which a placement order was made for an 18-month-old boy, when there had been a request for a significant adjournment to allow assessment of an Aunt and Uncle who lived in Pakistan.</a:t>
            </a:r>
          </a:p>
          <a:p>
            <a:pPr marL="742950" lvl="1" indent="-285750">
              <a:buFont typeface="Arial" panose="020B0604020202020204" pitchFamily="34" charset="0"/>
              <a:buChar char="•"/>
            </a:pPr>
            <a:r>
              <a:rPr lang="en-US"/>
              <a:t>Appeal was dismissed</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Tension between the timescales for children in care proceedings, including 26 weeks and principle of no delay as against exploring realistic alternatives to adoption.</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Background not relevant, but when appealed, the matter was in its 62</a:t>
            </a:r>
            <a:r>
              <a:rPr lang="en-US" baseline="30000"/>
              <a:t>nd</a:t>
            </a:r>
            <a:r>
              <a:rPr lang="en-US"/>
              <a:t> week.  The parents had been ruled out as carers for their son, but the possibility of kinship care by Pakistani relatives had been considered.</a:t>
            </a:r>
          </a:p>
          <a:p>
            <a:pPr marL="285750" indent="-285750">
              <a:buFont typeface="Arial" panose="020B0604020202020204" pitchFamily="34" charset="0"/>
              <a:buChar char="•"/>
            </a:pPr>
            <a:endParaRPr lang="en-US"/>
          </a:p>
        </p:txBody>
      </p:sp>
    </p:spTree>
    <p:extLst>
      <p:ext uri="{BB962C8B-B14F-4D97-AF65-F5344CB8AC3E}">
        <p14:creationId xmlns:p14="http://schemas.microsoft.com/office/powerpoint/2010/main" val="545499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B026DF-20A0-F32F-FBE0-0877991BA901}"/>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651AEDBF-F1D5-812A-1D87-7A629116B9C4}"/>
              </a:ext>
            </a:extLst>
          </p:cNvPr>
          <p:cNvSpPr/>
          <p:nvPr/>
        </p:nvSpPr>
        <p:spPr>
          <a:xfrm>
            <a:off x="0" y="0"/>
            <a:ext cx="12192000" cy="1238250"/>
          </a:xfrm>
          <a:prstGeom prst="rect">
            <a:avLst/>
          </a:prstGeom>
          <a:solidFill>
            <a:srgbClr val="6C1D4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r>
              <a:rPr lang="en-US" sz="2400" b="1">
                <a:latin typeface="+mj-lt"/>
              </a:rPr>
              <a:t>	M (A Child) (Placement Order) [2025] EWCA Civ 214</a:t>
            </a:r>
            <a:endParaRPr lang="en-GB" sz="1800" b="1">
              <a:latin typeface="+mj-lt"/>
            </a:endParaRPr>
          </a:p>
        </p:txBody>
      </p:sp>
      <p:pic>
        <p:nvPicPr>
          <p:cNvPr id="5" name="Picture 4" descr="A black and white sign with white text&#10;&#10;Description automatically generated">
            <a:extLst>
              <a:ext uri="{FF2B5EF4-FFF2-40B4-BE49-F238E27FC236}">
                <a16:creationId xmlns:a16="http://schemas.microsoft.com/office/drawing/2014/main" id="{E43AA097-0607-AD25-BB8C-DEA488F036A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29" y="200025"/>
            <a:ext cx="2800350" cy="704850"/>
          </a:xfrm>
          <a:prstGeom prst="rect">
            <a:avLst/>
          </a:prstGeom>
        </p:spPr>
      </p:pic>
      <p:cxnSp>
        <p:nvCxnSpPr>
          <p:cNvPr id="8" name="Straight Connector 7">
            <a:extLst>
              <a:ext uri="{FF2B5EF4-FFF2-40B4-BE49-F238E27FC236}">
                <a16:creationId xmlns:a16="http://schemas.microsoft.com/office/drawing/2014/main" id="{2BF85487-16B6-C44D-20CF-9A17C9882656}"/>
              </a:ext>
            </a:extLst>
          </p:cNvPr>
          <p:cNvCxnSpPr/>
          <p:nvPr/>
        </p:nvCxnSpPr>
        <p:spPr>
          <a:xfrm>
            <a:off x="0" y="1220561"/>
            <a:ext cx="12192000" cy="0"/>
          </a:xfrm>
          <a:prstGeom prst="line">
            <a:avLst/>
          </a:prstGeom>
          <a:ln w="34925">
            <a:solidFill>
              <a:srgbClr val="BD9B60"/>
            </a:solidFill>
          </a:ln>
        </p:spPr>
        <p:style>
          <a:lnRef idx="2">
            <a:schemeClr val="accent1"/>
          </a:lnRef>
          <a:fillRef idx="0">
            <a:schemeClr val="accent1"/>
          </a:fillRef>
          <a:effectRef idx="1">
            <a:schemeClr val="accent1"/>
          </a:effectRef>
          <a:fontRef idx="minor">
            <a:schemeClr val="tx1"/>
          </a:fontRef>
        </p:style>
      </p:cxnSp>
      <p:pic>
        <p:nvPicPr>
          <p:cNvPr id="4" name="Picture 3" descr="A purple and white background&#10;&#10;Description automatically generated">
            <a:extLst>
              <a:ext uri="{FF2B5EF4-FFF2-40B4-BE49-F238E27FC236}">
                <a16:creationId xmlns:a16="http://schemas.microsoft.com/office/drawing/2014/main" id="{A768A4F6-2247-721C-9FE6-4D6DF6BDC37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89629" y="5663080"/>
            <a:ext cx="7602371" cy="1194920"/>
          </a:xfrm>
          <a:prstGeom prst="rect">
            <a:avLst/>
          </a:prstGeom>
        </p:spPr>
      </p:pic>
      <p:sp>
        <p:nvSpPr>
          <p:cNvPr id="3" name="TextBox 2">
            <a:extLst>
              <a:ext uri="{FF2B5EF4-FFF2-40B4-BE49-F238E27FC236}">
                <a16:creationId xmlns:a16="http://schemas.microsoft.com/office/drawing/2014/main" id="{B1C3B4C3-D0BF-E276-AD22-0BFC188EE2EF}"/>
              </a:ext>
            </a:extLst>
          </p:cNvPr>
          <p:cNvSpPr txBox="1"/>
          <p:nvPr/>
        </p:nvSpPr>
        <p:spPr>
          <a:xfrm>
            <a:off x="2951644" y="1899308"/>
            <a:ext cx="6288712" cy="646331"/>
          </a:xfrm>
          <a:prstGeom prst="rect">
            <a:avLst/>
          </a:prstGeom>
          <a:noFill/>
        </p:spPr>
        <p:txBody>
          <a:bodyPr wrap="square" rtlCol="0">
            <a:spAutoFit/>
          </a:bodyPr>
          <a:lstStyle/>
          <a:p>
            <a:endParaRPr lang="en-US" b="1"/>
          </a:p>
          <a:p>
            <a:endParaRPr lang="en-GB" b="1"/>
          </a:p>
        </p:txBody>
      </p:sp>
      <p:sp>
        <p:nvSpPr>
          <p:cNvPr id="7" name="Slide Number Placeholder 6">
            <a:extLst>
              <a:ext uri="{FF2B5EF4-FFF2-40B4-BE49-F238E27FC236}">
                <a16:creationId xmlns:a16="http://schemas.microsoft.com/office/drawing/2014/main" id="{32620D10-5377-38BF-5B34-A31D400A8622}"/>
              </a:ext>
            </a:extLst>
          </p:cNvPr>
          <p:cNvSpPr>
            <a:spLocks noGrp="1"/>
          </p:cNvSpPr>
          <p:nvPr>
            <p:ph type="sldNum" sz="quarter" idx="12"/>
          </p:nvPr>
        </p:nvSpPr>
        <p:spPr/>
        <p:txBody>
          <a:bodyPr/>
          <a:lstStyle/>
          <a:p>
            <a:fld id="{DBBA1B4E-F5F2-431B-8E33-7EBE3726D570}" type="slidenum">
              <a:rPr lang="en-GB" smtClean="0"/>
              <a:t>9</a:t>
            </a:fld>
            <a:endParaRPr lang="en-GB"/>
          </a:p>
        </p:txBody>
      </p:sp>
      <p:sp>
        <p:nvSpPr>
          <p:cNvPr id="9" name="TextBox 8">
            <a:extLst>
              <a:ext uri="{FF2B5EF4-FFF2-40B4-BE49-F238E27FC236}">
                <a16:creationId xmlns:a16="http://schemas.microsoft.com/office/drawing/2014/main" id="{BFE4F393-320E-3D84-D92F-956224782F70}"/>
              </a:ext>
            </a:extLst>
          </p:cNvPr>
          <p:cNvSpPr txBox="1"/>
          <p:nvPr/>
        </p:nvSpPr>
        <p:spPr>
          <a:xfrm>
            <a:off x="1263316" y="1899308"/>
            <a:ext cx="9907788" cy="3693319"/>
          </a:xfrm>
          <a:prstGeom prst="rect">
            <a:avLst/>
          </a:prstGeom>
          <a:noFill/>
        </p:spPr>
        <p:txBody>
          <a:bodyPr wrap="square" rtlCol="0">
            <a:spAutoFit/>
          </a:bodyPr>
          <a:lstStyle/>
          <a:p>
            <a:pPr marL="285750" indent="-285750">
              <a:buFont typeface="Arial" panose="020B0604020202020204" pitchFamily="34" charset="0"/>
              <a:buChar char="•"/>
            </a:pPr>
            <a:r>
              <a:rPr lang="en-US"/>
              <a:t>There had been an assessment, both a positive viability assessment and a thorough CFAB assessment conducted in Pakistan by a local social worker which arrived at about week 34.  It was broadly positive, albeit noting challenges in education and financial stability – recommending financial support.</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At the point of the final hearing, the LA did not support placement with the Aunt and Uncle in Pakistan.  It had been hoped that they could travel to the UK for assessment but had not been able to organize the relevant visas.  They suggested this could take a further 6 weeks or more, but would come to the UK and participate, following which further months for legal mirroring orders.</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The court considered the effect of delay on the welfare of the child and balanced it against the need to explore realistic options before making care and placement orders.  She concluded that final orders were justified and that ‘nothing else will do’.</a:t>
            </a:r>
          </a:p>
        </p:txBody>
      </p:sp>
    </p:spTree>
    <p:extLst>
      <p:ext uri="{BB962C8B-B14F-4D97-AF65-F5344CB8AC3E}">
        <p14:creationId xmlns:p14="http://schemas.microsoft.com/office/powerpoint/2010/main" val="6849540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5149</Words>
  <Application>Microsoft Macintosh PowerPoint</Application>
  <PresentationFormat>Widescreen</PresentationFormat>
  <Paragraphs>471</Paragraphs>
  <Slides>37</Slides>
  <Notes>37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37</vt:i4>
      </vt:variant>
    </vt:vector>
  </HeadingPairs>
  <TitlesOfParts>
    <vt:vector size="46" baseType="lpstr">
      <vt:lpstr>Aptos</vt:lpstr>
      <vt:lpstr>Aptos Display</vt:lpstr>
      <vt:lpstr>Arial</vt:lpstr>
      <vt:lpstr>Calibri</vt:lpstr>
      <vt:lpstr>Courier New</vt:lpstr>
      <vt:lpstr>FoundersGrotesk</vt:lpstr>
      <vt:lpstr>MaiandraGD</vt:lpstr>
      <vt:lpstr>PT Sans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Rebecca Clarke</cp:lastModifiedBy>
  <cp:revision>2</cp:revision>
  <cp:lastPrinted>2024-03-20T09:15:40Z</cp:lastPrinted>
  <dcterms:created xsi:type="dcterms:W3CDTF">2024-01-24T16:11:15Z</dcterms:created>
  <dcterms:modified xsi:type="dcterms:W3CDTF">2025-06-25T17:45:28Z</dcterms:modified>
</cp:coreProperties>
</file>