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313" r:id="rId3"/>
    <p:sldId id="259" r:id="rId4"/>
    <p:sldId id="324" r:id="rId5"/>
    <p:sldId id="325" r:id="rId6"/>
    <p:sldId id="309" r:id="rId7"/>
    <p:sldId id="315" r:id="rId8"/>
    <p:sldId id="316" r:id="rId9"/>
    <p:sldId id="317" r:id="rId10"/>
    <p:sldId id="318" r:id="rId11"/>
    <p:sldId id="326" r:id="rId12"/>
    <p:sldId id="327" r:id="rId13"/>
    <p:sldId id="328" r:id="rId14"/>
    <p:sldId id="329" r:id="rId15"/>
    <p:sldId id="319" r:id="rId16"/>
    <p:sldId id="330" r:id="rId17"/>
    <p:sldId id="323" r:id="rId18"/>
    <p:sldId id="331" r:id="rId19"/>
    <p:sldId id="322" r:id="rId2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292D"/>
    <a:srgbClr val="6C1D45"/>
    <a:srgbClr val="BD9B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2229" autoAdjust="0"/>
  </p:normalViewPr>
  <p:slideViewPr>
    <p:cSldViewPr snapToGrid="0">
      <p:cViewPr varScale="1">
        <p:scale>
          <a:sx n="93" d="100"/>
          <a:sy n="93" d="100"/>
        </p:scale>
        <p:origin x="1320" y="2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85" d="100"/>
          <a:sy n="85" d="100"/>
        </p:scale>
        <p:origin x="3888"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GB"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948E8DB9-D7C0-45C6-B0FD-E59ECE31DFC9}" type="datetimeFigureOut">
              <a:rPr lang="en-GB" smtClean="0"/>
              <a:t>10/06/2024</a:t>
            </a:fld>
            <a:endParaRPr lang="en-GB"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GB"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C065522F-514E-4F36-A2A3-7371BBC8B19A}" type="slidenum">
              <a:rPr lang="en-GB" smtClean="0"/>
              <a:t>‹#›</a:t>
            </a:fld>
            <a:endParaRPr lang="en-GB" dirty="0"/>
          </a:p>
        </p:txBody>
      </p:sp>
    </p:spTree>
    <p:extLst>
      <p:ext uri="{BB962C8B-B14F-4D97-AF65-F5344CB8AC3E}">
        <p14:creationId xmlns:p14="http://schemas.microsoft.com/office/powerpoint/2010/main" val="3424699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plus.lexis.com/uk/legislation-uk/children-act-1989-1989-c-41_26?&amp;crid=f0263d24-3fb2-4dd1-bcab-3d5e691ae5a5&amp;pddocumentnumber=1&amp;ecomp=dt5k&amp;earg=sr0&amp;prid=703be3d0-203a-4f57-8910-5b8017eddb07&amp;rqs=1"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065522F-514E-4F36-A2A3-7371BBC8B19A}" type="slidenum">
              <a:rPr lang="en-GB" smtClean="0"/>
              <a:t>1</a:t>
            </a:fld>
            <a:endParaRPr lang="en-GB" dirty="0"/>
          </a:p>
        </p:txBody>
      </p:sp>
    </p:spTree>
    <p:extLst>
      <p:ext uri="{BB962C8B-B14F-4D97-AF65-F5344CB8AC3E}">
        <p14:creationId xmlns:p14="http://schemas.microsoft.com/office/powerpoint/2010/main" val="1581410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endParaRPr lang="en-GB" b="0" i="0" u="none" strike="noStrike" dirty="0">
              <a:solidFill>
                <a:srgbClr val="212121"/>
              </a:solidFill>
              <a:effectLst/>
              <a:latin typeface="verdana" panose="020B0604030504040204" pitchFamily="34" charset="0"/>
            </a:endParaRP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C065522F-514E-4F36-A2A3-7371BBC8B19A}" type="slidenum">
              <a:rPr lang="en-GB" smtClean="0"/>
              <a:t>10</a:t>
            </a:fld>
            <a:endParaRPr lang="en-GB" dirty="0"/>
          </a:p>
        </p:txBody>
      </p:sp>
    </p:spTree>
    <p:extLst>
      <p:ext uri="{BB962C8B-B14F-4D97-AF65-F5344CB8AC3E}">
        <p14:creationId xmlns:p14="http://schemas.microsoft.com/office/powerpoint/2010/main" val="3684462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endParaRPr lang="en-GB" b="0" i="0" u="none" strike="noStrike" dirty="0">
              <a:solidFill>
                <a:srgbClr val="212121"/>
              </a:solidFill>
              <a:effectLst/>
              <a:latin typeface="verdana" panose="020B0604030504040204" pitchFamily="34" charset="0"/>
            </a:endParaRP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C065522F-514E-4F36-A2A3-7371BBC8B19A}" type="slidenum">
              <a:rPr lang="en-GB" smtClean="0"/>
              <a:t>15</a:t>
            </a:fld>
            <a:endParaRPr lang="en-GB" dirty="0"/>
          </a:p>
        </p:txBody>
      </p:sp>
    </p:spTree>
    <p:extLst>
      <p:ext uri="{BB962C8B-B14F-4D97-AF65-F5344CB8AC3E}">
        <p14:creationId xmlns:p14="http://schemas.microsoft.com/office/powerpoint/2010/main" val="3294131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065522F-514E-4F36-A2A3-7371BBC8B19A}" type="slidenum">
              <a:rPr lang="en-GB" smtClean="0"/>
              <a:t>16</a:t>
            </a:fld>
            <a:endParaRPr lang="en-GB" dirty="0"/>
          </a:p>
        </p:txBody>
      </p:sp>
    </p:spTree>
    <p:extLst>
      <p:ext uri="{BB962C8B-B14F-4D97-AF65-F5344CB8AC3E}">
        <p14:creationId xmlns:p14="http://schemas.microsoft.com/office/powerpoint/2010/main" val="508547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800" dirty="0">
                <a:effectLst/>
                <a:latin typeface="Times" pitchFamily="2" charset="0"/>
              </a:rPr>
              <a:t>42. In conclusion, whilst it is to be hoped that, in time, the continued training programme and the ability to claim travel expenses will increase the availability of QLRs, there will inevitably remain some cases where there is no alternative but for the court to ask the questions itself. Unsatisfactory though that process plainly is, in such cases it will be necessary in order to deliver a just, fair and timely conclusion to proceedings. Where that is the case, the advice in this judgment is intended to assist the court in navigating the tricky path between ensuring that the opposing case is put fully, fairly and properly, but doing so without entering the arena. </a:t>
            </a:r>
            <a:endParaRPr lang="en-GB" dirty="0">
              <a:effectLst/>
            </a:endParaRPr>
          </a:p>
          <a:p>
            <a:pPr algn="l" fontAlgn="base"/>
            <a:endParaRPr lang="en-GB" b="0" i="0" u="none" strike="noStrike" dirty="0">
              <a:solidFill>
                <a:srgbClr val="212121"/>
              </a:solidFill>
              <a:effectLst/>
              <a:latin typeface="verdana" panose="020B0604030504040204" pitchFamily="34" charset="0"/>
            </a:endParaRP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C065522F-514E-4F36-A2A3-7371BBC8B19A}" type="slidenum">
              <a:rPr lang="en-GB" smtClean="0"/>
              <a:t>17</a:t>
            </a:fld>
            <a:endParaRPr lang="en-GB" dirty="0"/>
          </a:p>
        </p:txBody>
      </p:sp>
    </p:spTree>
    <p:extLst>
      <p:ext uri="{BB962C8B-B14F-4D97-AF65-F5344CB8AC3E}">
        <p14:creationId xmlns:p14="http://schemas.microsoft.com/office/powerpoint/2010/main" val="38620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endParaRPr lang="en-GB" b="0" i="0" u="none" strike="noStrike" dirty="0">
              <a:solidFill>
                <a:srgbClr val="212121"/>
              </a:solidFill>
              <a:effectLst/>
              <a:latin typeface="verdana" panose="020B0604030504040204" pitchFamily="34" charset="0"/>
            </a:endParaRP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C065522F-514E-4F36-A2A3-7371BBC8B19A}" type="slidenum">
              <a:rPr lang="en-GB" smtClean="0"/>
              <a:t>19</a:t>
            </a:fld>
            <a:endParaRPr lang="en-GB" dirty="0"/>
          </a:p>
        </p:txBody>
      </p:sp>
    </p:spTree>
    <p:extLst>
      <p:ext uri="{BB962C8B-B14F-4D97-AF65-F5344CB8AC3E}">
        <p14:creationId xmlns:p14="http://schemas.microsoft.com/office/powerpoint/2010/main" val="4201657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Not just anyone can say they are a legal blogger – has to be a qualified lawyer who is not involved in the case. </a:t>
            </a:r>
          </a:p>
          <a:p>
            <a:pPr marL="171450" indent="-171450">
              <a:buFont typeface="Arial" panose="020B0604020202020204" pitchFamily="34" charset="0"/>
              <a:buChar char="•"/>
            </a:pPr>
            <a:r>
              <a:rPr lang="en-GB" dirty="0"/>
              <a:t>Section 12 of the AJA 1960 - https://www.legislation.gov.uk/ukpga/Eliz2/8-9/65/section/12 </a:t>
            </a:r>
          </a:p>
          <a:p>
            <a:pPr marL="171450" indent="-171450">
              <a:buFont typeface="Arial" panose="020B0604020202020204" pitchFamily="34" charset="0"/>
              <a:buChar char="•"/>
            </a:pPr>
            <a:endParaRPr lang="en-GB" i="1" dirty="0"/>
          </a:p>
          <a:p>
            <a:pPr marL="171450" indent="-171450" algn="l" fontAlgn="base">
              <a:buFont typeface="Arial" panose="020B0604020202020204" pitchFamily="34" charset="0"/>
              <a:buChar char="•"/>
            </a:pPr>
            <a:r>
              <a:rPr lang="en-GB" i="1" dirty="0"/>
              <a:t>Section 97 </a:t>
            </a:r>
            <a:r>
              <a:rPr lang="en-GB" b="0" i="1" u="none" strike="noStrike" dirty="0">
                <a:solidFill>
                  <a:srgbClr val="212121"/>
                </a:solidFill>
                <a:effectLst/>
                <a:latin typeface="verdana" panose="020B0604030504040204" pitchFamily="34" charset="0"/>
              </a:rPr>
              <a:t>(2) No person shall publish [to the public at large or any section of the public] any material which is intended, or likely, to identify—</a:t>
            </a:r>
          </a:p>
          <a:p>
            <a:pPr marL="228600" indent="-228600" algn="l" fontAlgn="base">
              <a:buAutoNum type="alphaLcParenBoth"/>
            </a:pPr>
            <a:r>
              <a:rPr lang="en-GB" b="0" i="1" u="none" strike="noStrike" dirty="0">
                <a:solidFill>
                  <a:srgbClr val="212121"/>
                </a:solidFill>
                <a:effectLst/>
                <a:latin typeface="inherit"/>
              </a:rPr>
              <a:t>any child as being involved in any proceedings before [the High Court] [or the family court] in which any power under this Act [or the </a:t>
            </a:r>
            <a:r>
              <a:rPr lang="en-GB" b="0" i="1" u="none" strike="noStrike" dirty="0">
                <a:solidFill>
                  <a:srgbClr val="006EBB"/>
                </a:solidFill>
                <a:effectLst/>
                <a:latin typeface="inherit"/>
                <a:hlinkClick r:id="rId3" tooltip="UK Parliament Acts"/>
              </a:rPr>
              <a:t>Adoption and Children Act 2002</a:t>
            </a:r>
            <a:r>
              <a:rPr lang="en-GB" b="0" i="1" u="none" strike="noStrike" dirty="0">
                <a:solidFill>
                  <a:srgbClr val="212121"/>
                </a:solidFill>
                <a:effectLst/>
                <a:latin typeface="inherit"/>
              </a:rPr>
              <a:t>] may be exercised by the court with respect to that or any other child; or</a:t>
            </a:r>
          </a:p>
          <a:p>
            <a:pPr algn="l" fontAlgn="base"/>
            <a:r>
              <a:rPr lang="en-GB" b="0" i="1" u="none" strike="noStrike" dirty="0">
                <a:solidFill>
                  <a:srgbClr val="212121"/>
                </a:solidFill>
                <a:effectLst/>
                <a:latin typeface="inherit"/>
              </a:rPr>
              <a:t>(b) an address or school as being that of a child involved in any such proceedings.</a:t>
            </a:r>
          </a:p>
          <a:p>
            <a:pPr algn="l" fontAlgn="base"/>
            <a:r>
              <a:rPr lang="en-GB" b="0" i="1" u="none" strike="noStrike" dirty="0">
                <a:solidFill>
                  <a:srgbClr val="212121"/>
                </a:solidFill>
                <a:effectLst/>
                <a:latin typeface="verdana" panose="020B0604030504040204" pitchFamily="34" charset="0"/>
              </a:rPr>
              <a:t>(3) In any proceedings for an offence under this section it shall be a defence for the accused to prove that he did not know, and had no reason to suspect, that the published material was intended, or likely, to identify the child.</a:t>
            </a:r>
          </a:p>
          <a:p>
            <a:pPr algn="l" fontAlgn="base"/>
            <a:endParaRPr lang="en-GB" b="0" i="0" u="none" strike="noStrike" dirty="0">
              <a:solidFill>
                <a:srgbClr val="212121"/>
              </a:solidFill>
              <a:effectLst/>
              <a:latin typeface="verdana" panose="020B0604030504040204" pitchFamily="34" charset="0"/>
            </a:endParaRP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ARTICLE 8 &amp; ARTICLE 10 ECHR </a:t>
            </a:r>
          </a:p>
        </p:txBody>
      </p:sp>
      <p:sp>
        <p:nvSpPr>
          <p:cNvPr id="4" name="Slide Number Placeholder 3"/>
          <p:cNvSpPr>
            <a:spLocks noGrp="1"/>
          </p:cNvSpPr>
          <p:nvPr>
            <p:ph type="sldNum" sz="quarter" idx="5"/>
          </p:nvPr>
        </p:nvSpPr>
        <p:spPr/>
        <p:txBody>
          <a:bodyPr/>
          <a:lstStyle/>
          <a:p>
            <a:fld id="{C065522F-514E-4F36-A2A3-7371BBC8B19A}" type="slidenum">
              <a:rPr lang="en-GB" smtClean="0"/>
              <a:t>2</a:t>
            </a:fld>
            <a:endParaRPr lang="en-GB" dirty="0"/>
          </a:p>
        </p:txBody>
      </p:sp>
    </p:spTree>
    <p:extLst>
      <p:ext uri="{BB962C8B-B14F-4D97-AF65-F5344CB8AC3E}">
        <p14:creationId xmlns:p14="http://schemas.microsoft.com/office/powerpoint/2010/main" val="3616260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15000"/>
              </a:lnSpc>
              <a:spcAft>
                <a:spcPts val="800"/>
              </a:spcAft>
              <a:buClr>
                <a:srgbClr val="000000"/>
              </a:buClr>
              <a:buFont typeface="Courier New" panose="02070309020205020404" pitchFamily="49" charset="0"/>
              <a:buChar char="o"/>
            </a:pP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065522F-514E-4F36-A2A3-7371BBC8B19A}" type="slidenum">
              <a:rPr lang="en-GB" smtClean="0"/>
              <a:t>3</a:t>
            </a:fld>
            <a:endParaRPr lang="en-GB" dirty="0"/>
          </a:p>
        </p:txBody>
      </p:sp>
    </p:spTree>
    <p:extLst>
      <p:ext uri="{BB962C8B-B14F-4D97-AF65-F5344CB8AC3E}">
        <p14:creationId xmlns:p14="http://schemas.microsoft.com/office/powerpoint/2010/main" val="1964454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For example, the template order states: </a:t>
            </a:r>
          </a:p>
          <a:p>
            <a:pPr marL="171450" indent="-171450">
              <a:buFont typeface="Arial" panose="020B0604020202020204" pitchFamily="34" charset="0"/>
              <a:buChar char="•"/>
            </a:pPr>
            <a:endParaRPr lang="en-GB" dirty="0"/>
          </a:p>
          <a:p>
            <a:pPr marL="342900" lvl="0" indent="-342900">
              <a:lnSpc>
                <a:spcPct val="115000"/>
              </a:lnSpc>
              <a:buFont typeface="+mj-lt"/>
              <a:buAutoNum type="arabi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No person may publish any information relating to the proceedings to the public or a section of it, which includes: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name or date of birth of any subject child in the case.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name of any parent or family member who is a party or who is mentioned in the case, or whose name may lead to the child(ren) being identified;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name of any person who is a party to, or intervening in, the proceedings;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address of any child or family member; The name or date of birth of any subject child in the case.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name of any parent or family member who is a party or who is mentioned in the case, or whose name may lead to the child(ren) being identified;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name of any person who is a party to, or intervening in, the proceedings;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address of any child or family member;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name or address of any foster carer;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school/hospital/placement name or address, or any identifying features of a school of the child;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Photographs or images of the child, their parents, carer or any other identifying person, </a:t>
            </a:r>
            <a:r>
              <a:rPr lang="en-GB" sz="18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or any of the locations specified above in conjunction with other information relating to the proceedings;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names of any medical professional who is or has been treating any of the children or family member;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In cases involving alleged sexual abuse, the details of such alleged abuse;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For the purposes of s.97(2) Children Act 1989, any other information likely to identify the child as a subject child or former subject child. </a:t>
            </a:r>
          </a:p>
          <a:p>
            <a:pPr marL="342900" lvl="0" indent="-342900">
              <a:lnSpc>
                <a:spcPct val="115000"/>
              </a:lnSpc>
              <a:spcAft>
                <a:spcPts val="800"/>
              </a:spcAft>
              <a:buClr>
                <a:srgbClr val="000000"/>
              </a:buClr>
              <a:buFont typeface="Courier New" panose="02070309020205020404" pitchFamily="49" charset="0"/>
              <a:buChar char="o"/>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AND </a:t>
            </a:r>
          </a:p>
          <a:p>
            <a:pPr marL="342900" lvl="0" indent="-342900">
              <a:lnSpc>
                <a:spcPct val="115000"/>
              </a:lnSpc>
              <a:buClr>
                <a:srgbClr val="000000"/>
              </a:buClr>
              <a:buFont typeface="Times New Roman" panose="02020603050405020304" pitchFamily="18" charset="0"/>
              <a:buAutoNum type="alphaL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name or address of any foster carer;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school/hospital/placement name or address, or any identifying features of a school of the child;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Photographs or images of the child, their parents, carer or any other identifying person, </a:t>
            </a:r>
            <a:r>
              <a:rPr lang="en-GB" sz="18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or any of the locations specified above in conjunction with other information relating to the proceedings;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names of any medical professional who is or has been treating any of the children or family member;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In cases involving alleged sexual abuse, the details of such alleged abuse;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Clr>
                <a:srgbClr val="000000"/>
              </a:buClr>
              <a:buFont typeface="Times New Roman" panose="02020603050405020304" pitchFamily="18" charset="0"/>
              <a:buAutoNum type="alphaLcPeriod"/>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For the purposes of s.97(2) Children Act 1989, any other information likely to identify the child as a subject child or former subject child. </a:t>
            </a:r>
          </a:p>
          <a:p>
            <a:pPr marL="342900" lvl="0" indent="-342900">
              <a:lnSpc>
                <a:spcPct val="115000"/>
              </a:lnSpc>
              <a:spcAft>
                <a:spcPts val="800"/>
              </a:spcAft>
              <a:buClr>
                <a:srgbClr val="000000"/>
              </a:buClr>
              <a:buFont typeface="Courier New" panose="02070309020205020404" pitchFamily="49" charset="0"/>
              <a:buChar char="o"/>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AND </a:t>
            </a:r>
          </a:p>
          <a:p>
            <a:pPr marL="342900" lvl="0" indent="-342900">
              <a:lnSpc>
                <a:spcPct val="115000"/>
              </a:lnSpc>
              <a:spcAft>
                <a:spcPts val="800"/>
              </a:spcAft>
              <a:buClr>
                <a:srgbClr val="000000"/>
              </a:buClr>
              <a:buFont typeface="Courier New" panose="02070309020205020404" pitchFamily="49" charset="0"/>
              <a:buChar char="o"/>
            </a:pP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065522F-514E-4F36-A2A3-7371BBC8B19A}" type="slidenum">
              <a:rPr lang="en-GB" smtClean="0"/>
              <a:t>4</a:t>
            </a:fld>
            <a:endParaRPr lang="en-GB" dirty="0"/>
          </a:p>
        </p:txBody>
      </p:sp>
    </p:spTree>
    <p:extLst>
      <p:ext uri="{BB962C8B-B14F-4D97-AF65-F5344CB8AC3E}">
        <p14:creationId xmlns:p14="http://schemas.microsoft.com/office/powerpoint/2010/main" val="3855077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15000"/>
              </a:lnSpc>
              <a:spcAft>
                <a:spcPts val="800"/>
              </a:spcAft>
              <a:buClr>
                <a:srgbClr val="000000"/>
              </a:buClr>
              <a:buFont typeface="Courier New" panose="02070309020205020404" pitchFamily="49" charset="0"/>
              <a:buChar char="o"/>
            </a:pP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For the avoidance of doubt, no body, agency or professionals may be identified in any information relating to the proceedings published to the general public or a section of it by a pilot reporter, save for: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Avenir Book" panose="02000503020000020003" pitchFamily="2" charset="0"/>
              <a:buAutoNum type="alphaLcPeriod"/>
            </a:pPr>
            <a:r>
              <a:rPr lang="en-GB" sz="1200" dirty="0">
                <a:effectLst/>
                <a:latin typeface="Times New Roman" panose="02020603050405020304" pitchFamily="18" charset="0"/>
                <a:ea typeface="Calibri" panose="020F0502020204030204" pitchFamily="34" charset="0"/>
                <a:cs typeface="Calibri" panose="020F0502020204030204" pitchFamily="34" charset="0"/>
              </a:rPr>
              <a:t>The local authority/authorities involved in the proceedings;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15000"/>
              </a:lnSpc>
              <a:buFont typeface="Avenir Book" panose="02000503020000020003" pitchFamily="2" charset="0"/>
              <a:buAutoNum type="alphaLcPeriod"/>
            </a:pPr>
            <a:r>
              <a:rPr lang="en-GB" sz="1200" dirty="0">
                <a:effectLst/>
                <a:latin typeface="Times New Roman" panose="02020603050405020304" pitchFamily="18" charset="0"/>
                <a:ea typeface="Calibri" panose="020F0502020204030204" pitchFamily="34" charset="0"/>
                <a:cs typeface="Calibri" panose="020F0502020204030204" pitchFamily="34" charset="0"/>
              </a:rPr>
              <a:t>The director and assistant director of Children’s Services within the LA (but no other person from the local authority, including the social worker, without express permission of the court);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15000"/>
              </a:lnSpc>
              <a:buFont typeface="Avenir Book" panose="02000503020000020003" pitchFamily="2" charset="0"/>
              <a:buAutoNum type="alphaLcPeriod"/>
            </a:pPr>
            <a:r>
              <a:rPr lang="en-GB" sz="1200" dirty="0">
                <a:effectLst/>
                <a:latin typeface="Times New Roman" panose="02020603050405020304" pitchFamily="18" charset="0"/>
                <a:ea typeface="Calibri" panose="020F0502020204030204" pitchFamily="34" charset="0"/>
                <a:cs typeface="Calibri" panose="020F0502020204030204" pitchFamily="34" charset="0"/>
              </a:rPr>
              <a:t>Cafcass (but not the children’s guardian or reporting officer without express permission of the court);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15000"/>
              </a:lnSpc>
              <a:buFont typeface="Avenir Book" panose="02000503020000020003" pitchFamily="2" charset="0"/>
              <a:buAutoNum type="alphaLcPeriod"/>
            </a:pPr>
            <a:r>
              <a:rPr lang="en-GB" sz="1200" dirty="0">
                <a:effectLst/>
                <a:latin typeface="Times New Roman" panose="02020603050405020304" pitchFamily="18" charset="0"/>
                <a:ea typeface="Calibri" panose="020F0502020204030204" pitchFamily="34" charset="0"/>
                <a:cs typeface="Calibri" panose="020F0502020204030204" pitchFamily="34" charset="0"/>
              </a:rPr>
              <a:t>Any NHS Trust;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15000"/>
              </a:lnSpc>
              <a:buFont typeface="Avenir Book" panose="02000503020000020003" pitchFamily="2" charset="0"/>
              <a:buAutoNum type="alphaLcPeriod"/>
            </a:pPr>
            <a:r>
              <a:rPr lang="en-GB" sz="1200" dirty="0">
                <a:effectLst/>
                <a:latin typeface="Times New Roman" panose="02020603050405020304" pitchFamily="18" charset="0"/>
                <a:ea typeface="Calibri" panose="020F0502020204030204" pitchFamily="34" charset="0"/>
                <a:cs typeface="Calibri" panose="020F0502020204030204" pitchFamily="34" charset="0"/>
              </a:rPr>
              <a:t>Court appointed experts (but not treating clinicians or medical professionals);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15000"/>
              </a:lnSpc>
              <a:buFont typeface="Avenir Book" panose="02000503020000020003" pitchFamily="2" charset="0"/>
              <a:buAutoNum type="alphaLcPeriod"/>
            </a:pPr>
            <a:r>
              <a:rPr lang="en-GB" sz="1200" dirty="0">
                <a:effectLst/>
                <a:latin typeface="Times New Roman" panose="02020603050405020304" pitchFamily="18" charset="0"/>
                <a:ea typeface="Calibri" panose="020F0502020204030204" pitchFamily="34" charset="0"/>
                <a:cs typeface="Calibri" panose="020F0502020204030204" pitchFamily="34" charset="0"/>
              </a:rPr>
              <a:t>Legal representatives and judges;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15000"/>
              </a:lnSpc>
              <a:spcAft>
                <a:spcPts val="800"/>
              </a:spcAft>
              <a:buFont typeface="Avenir Book" panose="02000503020000020003" pitchFamily="2" charset="0"/>
              <a:buAutoNum type="alphaLcPeriod"/>
            </a:pPr>
            <a:r>
              <a:rPr lang="en-GB" sz="1200" dirty="0">
                <a:effectLst/>
                <a:latin typeface="Times New Roman" panose="02020603050405020304" pitchFamily="18" charset="0"/>
                <a:ea typeface="Calibri" panose="020F0502020204030204" pitchFamily="34" charset="0"/>
                <a:cs typeface="Calibri" panose="020F0502020204030204" pitchFamily="34" charset="0"/>
              </a:rPr>
              <a:t>Anyone else named in a published judgment.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800"/>
              </a:spcAft>
              <a:buClr>
                <a:srgbClr val="000000"/>
              </a:buClr>
              <a:buFont typeface="Courier New" panose="02070309020205020404" pitchFamily="49" charset="0"/>
              <a:buChar char="o"/>
            </a:pP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065522F-514E-4F36-A2A3-7371BBC8B19A}" type="slidenum">
              <a:rPr lang="en-GB" smtClean="0"/>
              <a:t>5</a:t>
            </a:fld>
            <a:endParaRPr lang="en-GB" dirty="0"/>
          </a:p>
        </p:txBody>
      </p:sp>
    </p:spTree>
    <p:extLst>
      <p:ext uri="{BB962C8B-B14F-4D97-AF65-F5344CB8AC3E}">
        <p14:creationId xmlns:p14="http://schemas.microsoft.com/office/powerpoint/2010/main" val="3263250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7C7EB3-005C-950D-BE70-92CD4785F4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839986-EEFB-7DDB-D822-B056D152BF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E27F6C-0ADE-C68D-8E30-DA71D2EFAD6F}"/>
              </a:ext>
            </a:extLst>
          </p:cNvPr>
          <p:cNvSpPr>
            <a:spLocks noGrp="1"/>
          </p:cNvSpPr>
          <p:nvPr>
            <p:ph type="body" idx="1"/>
          </p:nvPr>
        </p:nvSpPr>
        <p:spPr/>
        <p:txBody>
          <a:bodyPr/>
          <a:lstStyle/>
          <a:p>
            <a:pPr marL="171450" indent="-171450">
              <a:buFont typeface="Arial" panose="020B0604020202020204" pitchFamily="34" charset="0"/>
              <a:buChar char="•"/>
            </a:pPr>
            <a:r>
              <a:rPr lang="en-GB" dirty="0"/>
              <a:t>There is nothing to stop the court from making a transparency order in a non-pilot court if a reporter attends. </a:t>
            </a:r>
          </a:p>
        </p:txBody>
      </p:sp>
      <p:sp>
        <p:nvSpPr>
          <p:cNvPr id="4" name="Slide Number Placeholder 3">
            <a:extLst>
              <a:ext uri="{FF2B5EF4-FFF2-40B4-BE49-F238E27FC236}">
                <a16:creationId xmlns:a16="http://schemas.microsoft.com/office/drawing/2014/main" id="{2886300E-EB6C-F767-B900-94920F240181}"/>
              </a:ext>
            </a:extLst>
          </p:cNvPr>
          <p:cNvSpPr>
            <a:spLocks noGrp="1"/>
          </p:cNvSpPr>
          <p:nvPr>
            <p:ph type="sldNum" sz="quarter" idx="5"/>
          </p:nvPr>
        </p:nvSpPr>
        <p:spPr/>
        <p:txBody>
          <a:bodyPr/>
          <a:lstStyle/>
          <a:p>
            <a:fld id="{C065522F-514E-4F36-A2A3-7371BBC8B19A}" type="slidenum">
              <a:rPr lang="en-GB" smtClean="0"/>
              <a:t>6</a:t>
            </a:fld>
            <a:endParaRPr lang="en-GB" dirty="0"/>
          </a:p>
        </p:txBody>
      </p:sp>
    </p:spTree>
    <p:extLst>
      <p:ext uri="{BB962C8B-B14F-4D97-AF65-F5344CB8AC3E}">
        <p14:creationId xmlns:p14="http://schemas.microsoft.com/office/powerpoint/2010/main" val="3805279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15000"/>
              </a:lnSpc>
              <a:spcAft>
                <a:spcPts val="800"/>
              </a:spcAft>
              <a:buClr>
                <a:srgbClr val="000000"/>
              </a:buClr>
              <a:buFont typeface="Courier New" panose="02070309020205020404" pitchFamily="49" charset="0"/>
              <a:buChar char="o"/>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No need to redact the documents because the transparency order has already made clear what can and cannot be reported. </a:t>
            </a:r>
          </a:p>
        </p:txBody>
      </p:sp>
      <p:sp>
        <p:nvSpPr>
          <p:cNvPr id="4" name="Slide Number Placeholder 3"/>
          <p:cNvSpPr>
            <a:spLocks noGrp="1"/>
          </p:cNvSpPr>
          <p:nvPr>
            <p:ph type="sldNum" sz="quarter" idx="5"/>
          </p:nvPr>
        </p:nvSpPr>
        <p:spPr/>
        <p:txBody>
          <a:bodyPr/>
          <a:lstStyle/>
          <a:p>
            <a:fld id="{C065522F-514E-4F36-A2A3-7371BBC8B19A}" type="slidenum">
              <a:rPr lang="en-GB" smtClean="0"/>
              <a:t>7</a:t>
            </a:fld>
            <a:endParaRPr lang="en-GB" dirty="0"/>
          </a:p>
        </p:txBody>
      </p:sp>
    </p:spTree>
    <p:extLst>
      <p:ext uri="{BB962C8B-B14F-4D97-AF65-F5344CB8AC3E}">
        <p14:creationId xmlns:p14="http://schemas.microsoft.com/office/powerpoint/2010/main" val="2629442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startAt="42"/>
            </a:pPr>
            <a:r>
              <a:rPr lang="en-GB" sz="1800" dirty="0">
                <a:effectLst/>
                <a:latin typeface="TimesNewRomanPSMT"/>
              </a:rPr>
              <a:t>I will start by setting out some of the relevant principles when approaching an application for reporting of a Family Court hearing. </a:t>
            </a:r>
          </a:p>
          <a:p>
            <a:pPr>
              <a:buFont typeface="+mj-lt"/>
              <a:buAutoNum type="arabicPeriod" startAt="42"/>
            </a:pPr>
            <a:r>
              <a:rPr lang="en-GB" sz="1800" dirty="0">
                <a:effectLst/>
                <a:latin typeface="TimesNewRomanPSMT"/>
              </a:rPr>
              <a:t>Firstly, although Family Court proceedings are normally held in private the press and legal bloggers are entitled to attend under FPR27.11(2)(f). </a:t>
            </a:r>
          </a:p>
          <a:p>
            <a:pPr>
              <a:buFont typeface="+mj-lt"/>
              <a:buAutoNum type="arabicPeriod" startAt="42"/>
            </a:pPr>
            <a:r>
              <a:rPr lang="en-GB" sz="1800" dirty="0">
                <a:effectLst/>
                <a:latin typeface="TimesNewRomanPSMT"/>
              </a:rPr>
              <a:t>Secondly, such a person can be excluded, but only where it is “necessary” in the interests of the child, the safety or protection of parties or others, or the orderly conduct of proceedings, FPR27.11(3). </a:t>
            </a:r>
          </a:p>
          <a:p>
            <a:pPr>
              <a:buFont typeface="+mj-lt"/>
              <a:buAutoNum type="arabicPeriod" startAt="45"/>
            </a:pPr>
            <a:r>
              <a:rPr lang="en-GB" sz="1800" dirty="0">
                <a:effectLst/>
                <a:latin typeface="TimesNewRomanPSMT"/>
              </a:rPr>
              <a:t>Thirdly, I agree that in approaching the test of “necessity”, what was said in </a:t>
            </a:r>
            <a:r>
              <a:rPr lang="en-GB" sz="1800" i="1" dirty="0">
                <a:effectLst/>
                <a:latin typeface="TimesNewRomanPS"/>
              </a:rPr>
              <a:t>Re H-L (a child)</a:t>
            </a:r>
            <a:r>
              <a:rPr lang="en-GB" sz="1800" dirty="0">
                <a:effectLst/>
                <a:latin typeface="TimesNewRomanPSMT"/>
              </a:rPr>
              <a:t>, albeit in a different legal context, is a useful guide. </a:t>
            </a:r>
          </a:p>
          <a:p>
            <a:pPr>
              <a:buFont typeface="+mj-lt"/>
              <a:buAutoNum type="arabicPeriod" startAt="45"/>
            </a:pPr>
            <a:r>
              <a:rPr lang="en-GB" sz="1800" dirty="0">
                <a:effectLst/>
                <a:latin typeface="TimesNewRomanPSMT"/>
              </a:rPr>
              <a:t>Fourthly, it will rarely, but not never, be appropriate for the Court to inquire as to why the journalist is seeking to report, or how s/he became aware of the hearing. In general, as Mr Barnes submits, this will be a matter for the journalist who would not be expected to reveal a “source”. However, if the Judge becomes concerned that one party is seeking to use reporting as a litigation strategy, particularly in the context of issues around coercive control, the Judge may wish to inquire into the background to the application to report. This can only be considered on a case specific basis. </a:t>
            </a:r>
          </a:p>
          <a:p>
            <a:pPr>
              <a:buFont typeface="+mj-lt"/>
              <a:buAutoNum type="arabicPeriod" startAt="45"/>
            </a:pPr>
            <a:r>
              <a:rPr lang="en-GB" sz="1800" dirty="0">
                <a:effectLst/>
                <a:latin typeface="TimesNewRomanPSMT"/>
              </a:rPr>
              <a:t>Fifthly, in determining whether a reporter can report on what they see and hear in a Family Court, the Judge will have to apply a balance between Article 8 and Article 10. The approach to such a balancing exercise was considered in detail by the Court of Appeal in </a:t>
            </a:r>
            <a:r>
              <a:rPr lang="en-GB" sz="1800" i="1" dirty="0">
                <a:effectLst/>
                <a:latin typeface="TimesNewRomanPS"/>
              </a:rPr>
              <a:t>Griffiths v Tickle </a:t>
            </a:r>
            <a:r>
              <a:rPr lang="en-GB" sz="1800" dirty="0">
                <a:effectLst/>
                <a:latin typeface="TimesNewRomanPSMT"/>
              </a:rPr>
              <a:t>[2021] EWCA Civ 1882 at [27]-[40]. The Court will have to apply an </a:t>
            </a:r>
            <a:r>
              <a:rPr lang="en-GB" sz="1800" i="1" dirty="0">
                <a:effectLst/>
                <a:latin typeface="TimesNewRomanPS"/>
              </a:rPr>
              <a:t>“intense focus” </a:t>
            </a:r>
            <a:r>
              <a:rPr lang="en-GB" sz="1800" dirty="0">
                <a:effectLst/>
                <a:latin typeface="TimesNewRomanPSMT"/>
              </a:rPr>
              <a:t>on the </a:t>
            </a:r>
            <a:r>
              <a:rPr lang="en-GB" sz="1800" i="1" dirty="0">
                <a:effectLst/>
                <a:latin typeface="TimesNewRomanPS"/>
              </a:rPr>
              <a:t>“comparative importance of the specific rights being claimed in the individual case ...”, </a:t>
            </a:r>
            <a:r>
              <a:rPr lang="en-GB" sz="1800" dirty="0">
                <a:effectLst/>
                <a:latin typeface="TimesNewRomanPSMT"/>
              </a:rPr>
              <a:t>see </a:t>
            </a:r>
            <a:r>
              <a:rPr lang="en-GB" sz="1800" i="1" dirty="0">
                <a:effectLst/>
                <a:latin typeface="TimesNewRomanPS"/>
              </a:rPr>
              <a:t>Griffiths </a:t>
            </a:r>
            <a:r>
              <a:rPr lang="en-GB" sz="1800" dirty="0">
                <a:effectLst/>
                <a:latin typeface="TimesNewRomanPSMT"/>
              </a:rPr>
              <a:t>[37] and Lord Steyn in the House of Lords in </a:t>
            </a:r>
            <a:r>
              <a:rPr lang="en-GB" sz="1800" i="1" dirty="0">
                <a:effectLst/>
                <a:latin typeface="TimesNewRomanPS"/>
              </a:rPr>
              <a:t>Re S </a:t>
            </a:r>
            <a:r>
              <a:rPr lang="en-GB" sz="1800" dirty="0">
                <a:effectLst/>
                <a:latin typeface="TimesNewRomanPSMT"/>
              </a:rPr>
              <a:t>at [17]. </a:t>
            </a:r>
          </a:p>
          <a:p>
            <a:pPr>
              <a:buFont typeface="+mj-lt"/>
              <a:buAutoNum type="arabicPeriod" startAt="45"/>
            </a:pPr>
            <a:r>
              <a:rPr lang="en-GB" sz="1800" dirty="0">
                <a:effectLst/>
                <a:latin typeface="TimesNewRomanPSMT"/>
              </a:rPr>
              <a:t>Sixthly, the child’s best interest will be critical, </a:t>
            </a:r>
            <a:r>
              <a:rPr lang="en-GB" sz="1800" i="1" dirty="0">
                <a:effectLst/>
                <a:latin typeface="TimesNewRomanPS"/>
              </a:rPr>
              <a:t>Griffiths </a:t>
            </a:r>
            <a:r>
              <a:rPr lang="en-GB" sz="1800" dirty="0">
                <a:effectLst/>
                <a:latin typeface="TimesNewRomanPSMT"/>
              </a:rPr>
              <a:t>at [71], although they will still have to be balanced against the other rights asserted. In practice, in most cases in the Family Court, it will be of great importance to preserve the anonymity of the child, so far as is reasonably practicable. I note this caveat because there will be cases, such as </a:t>
            </a:r>
            <a:r>
              <a:rPr lang="en-GB" sz="1800" i="1" dirty="0">
                <a:effectLst/>
                <a:latin typeface="TimesNewRomanPS"/>
              </a:rPr>
              <a:t>Griffiths </a:t>
            </a:r>
            <a:r>
              <a:rPr lang="en-GB" sz="1800" dirty="0">
                <a:effectLst/>
                <a:latin typeface="TimesNewRomanPSMT"/>
              </a:rPr>
              <a:t>itself or cases concerning a high profile criminal case, where anonymity can only be preserved in reality to a certain degree. There may be an important distinction between cases such as the present, where the reporter is seeking to report wholly generic and systemic matters, and where the reporting is of the facts and evidence in the case, where the risk of identification of the child is much greater. The experience of the Transparency Pilot currently under way is that anonymity of the child can be effectively preserved by the use of a detailed Transparency Order. </a:t>
            </a:r>
          </a:p>
          <a:p>
            <a:pPr>
              <a:buFont typeface="+mj-lt"/>
              <a:buAutoNum type="arabicPeriod" startAt="45"/>
            </a:pPr>
            <a:r>
              <a:rPr lang="en-GB" sz="1800" dirty="0">
                <a:effectLst/>
                <a:latin typeface="TimesNewRomanPSMT"/>
              </a:rPr>
              <a:t>Seventhly, there is a public interest in the reporting of cases in the Family Courts. This is made clear in the report of the President of the Family Division (Sir Andrew McFarlane) in his report </a:t>
            </a:r>
            <a:r>
              <a:rPr lang="en-GB" sz="1800" i="1" dirty="0">
                <a:effectLst/>
                <a:latin typeface="TimesNewRomanPS"/>
              </a:rPr>
              <a:t>Confidence and Confidentiality: Transparency in the Family Courts </a:t>
            </a:r>
            <a:r>
              <a:rPr lang="en-GB" sz="1800" dirty="0">
                <a:effectLst/>
                <a:latin typeface="TimesNewRomanPSMT"/>
              </a:rPr>
              <a:t>(21 October 2021). At paragraph 22 the President said: </a:t>
            </a:r>
          </a:p>
          <a:p>
            <a:pPr>
              <a:buFont typeface="+mj-lt"/>
              <a:buAutoNum type="arabicPeriod" startAt="45"/>
            </a:pPr>
            <a:r>
              <a:rPr lang="en-GB" sz="1800" i="1" dirty="0">
                <a:effectLst/>
                <a:latin typeface="TimesNewRomanPS"/>
              </a:rPr>
              <a:t>“The level of legitimate media and public concern about the workings of the Family Court is now such that it is necessary for the court to regard openness as the new norm. I have, therefore, reached the clear conclusion that there needs to be a major shift in culture and process to increase the transparency of the system in a number of respects. In short, the reasons for this conclusion are as follows: ...” </a:t>
            </a:r>
            <a:endParaRPr lang="en-GB" sz="1800" dirty="0">
              <a:effectLst/>
              <a:latin typeface="TimesNewRomanPSMT"/>
            </a:endParaRPr>
          </a:p>
          <a:p>
            <a:pPr>
              <a:buFont typeface="+mj-lt"/>
              <a:buAutoNum type="arabicPeriod" startAt="45"/>
            </a:pPr>
            <a:r>
              <a:rPr lang="en-GB" sz="1800" dirty="0">
                <a:effectLst/>
                <a:latin typeface="TimesNewRomanPSMT"/>
              </a:rPr>
              <a:t>The Report goes on to refer to the genuine and legitimate public interest in the Family Justice System for the purposes of gaining public confidence in the system, and greater knowledge and understanding of issues such as domestic abuse, see [30]. In my view it is relevant that because most Family Court cases are held in private and with no reporting, there is less knowledge or understanding of the challenges facing the Family Justice System than those facing the Criminal Justice System. There is a very real public interest in there being greater understanding of the work done by the Family Courts. </a:t>
            </a:r>
          </a:p>
          <a:p>
            <a:pPr>
              <a:buFont typeface="+mj-lt"/>
              <a:buAutoNum type="arabicPeriod" startAt="51"/>
            </a:pPr>
            <a:r>
              <a:rPr lang="en-GB" sz="1800" dirty="0">
                <a:effectLst/>
                <a:latin typeface="TimesNewRomanPSMT"/>
              </a:rPr>
              <a:t>Eighthly, there may well be cases where it is appropriate to adjourn a decision about whether a case can be reported on until the final hearing. However, whether that is justified must be considered on the facts of the individual case. Adjourning the decision is itself an interference with the reporter’s Article 10 rights, and as such is different from a more normal case management decision. The Court must bear in mind that the resources of media outlets and reporters are finite, and a reporter may not be able to return on a future occasion. </a:t>
            </a:r>
          </a:p>
          <a:p>
            <a:pPr>
              <a:buFont typeface="+mj-lt"/>
              <a:buAutoNum type="arabicPeriod" startAt="51"/>
            </a:pPr>
            <a:r>
              <a:rPr lang="en-GB" sz="1800" dirty="0">
                <a:effectLst/>
                <a:latin typeface="TimesNewRomanPSMT"/>
              </a:rPr>
              <a:t>Ninthly, in deciding whether to allow reporting, the views of the parties, including the child, are of great significance. However, they are not determinative, so no party holds a veto against reporting. As in </a:t>
            </a:r>
            <a:r>
              <a:rPr lang="en-GB" sz="1800" i="1" dirty="0">
                <a:effectLst/>
                <a:latin typeface="TimesNewRomanPS"/>
              </a:rPr>
              <a:t>Griffiths </a:t>
            </a:r>
            <a:r>
              <a:rPr lang="en-GB" sz="1800" dirty="0">
                <a:effectLst/>
                <a:latin typeface="TimesNewRomanPSMT"/>
              </a:rPr>
              <a:t>there will be cases where one party wants to be allowed to “tell their story”, and to prevent them doing so will be an interference, albeit potentially justified, in their Article 8 rights. There may therefore be cases where there are competing Article 8 rights which need to be considered. </a:t>
            </a:r>
          </a:p>
          <a:p>
            <a:pPr>
              <a:buFont typeface="+mj-lt"/>
              <a:buAutoNum type="arabicPeriod" startAt="45"/>
            </a:pPr>
            <a:endParaRPr lang="en-GB" sz="1800" dirty="0">
              <a:effectLst/>
              <a:latin typeface="TimesNewRomanPSMT"/>
            </a:endParaRPr>
          </a:p>
          <a:p>
            <a:pPr marL="342900" lvl="0" indent="-342900">
              <a:lnSpc>
                <a:spcPct val="115000"/>
              </a:lnSpc>
              <a:spcAft>
                <a:spcPts val="800"/>
              </a:spcAft>
              <a:buClr>
                <a:srgbClr val="000000"/>
              </a:buClr>
              <a:buFont typeface="Courier New" panose="02070309020205020404" pitchFamily="49" charset="0"/>
              <a:buChar char="o"/>
            </a:pPr>
            <a:endParaRPr lang="en-GB" sz="1800" dirty="0">
              <a:effectLst/>
              <a:latin typeface="TimesNewRomanPSMT"/>
            </a:endParaRPr>
          </a:p>
        </p:txBody>
      </p:sp>
      <p:sp>
        <p:nvSpPr>
          <p:cNvPr id="4" name="Slide Number Placeholder 3"/>
          <p:cNvSpPr>
            <a:spLocks noGrp="1"/>
          </p:cNvSpPr>
          <p:nvPr>
            <p:ph type="sldNum" sz="quarter" idx="5"/>
          </p:nvPr>
        </p:nvSpPr>
        <p:spPr/>
        <p:txBody>
          <a:bodyPr/>
          <a:lstStyle/>
          <a:p>
            <a:fld id="{C065522F-514E-4F36-A2A3-7371BBC8B19A}" type="slidenum">
              <a:rPr lang="en-GB" smtClean="0"/>
              <a:t>8</a:t>
            </a:fld>
            <a:endParaRPr lang="en-GB" dirty="0"/>
          </a:p>
        </p:txBody>
      </p:sp>
    </p:spTree>
    <p:extLst>
      <p:ext uri="{BB962C8B-B14F-4D97-AF65-F5344CB8AC3E}">
        <p14:creationId xmlns:p14="http://schemas.microsoft.com/office/powerpoint/2010/main" val="2004939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endParaRPr lang="en-GB" b="0" i="0" u="none" strike="noStrike" dirty="0">
              <a:solidFill>
                <a:srgbClr val="212121"/>
              </a:solidFill>
              <a:effectLst/>
              <a:latin typeface="verdana" panose="020B0604030504040204" pitchFamily="34" charset="0"/>
            </a:endParaRP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C065522F-514E-4F36-A2A3-7371BBC8B19A}" type="slidenum">
              <a:rPr lang="en-GB" smtClean="0"/>
              <a:t>9</a:t>
            </a:fld>
            <a:endParaRPr lang="en-GB" dirty="0"/>
          </a:p>
        </p:txBody>
      </p:sp>
    </p:spTree>
    <p:extLst>
      <p:ext uri="{BB962C8B-B14F-4D97-AF65-F5344CB8AC3E}">
        <p14:creationId xmlns:p14="http://schemas.microsoft.com/office/powerpoint/2010/main" val="134021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D03F2-6A10-F1F8-5434-6FD8EDB7FB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2529E68-7EAE-932F-78FC-1AD3C02697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5C05D2-5DB1-5727-02CA-4A151A56B1B6}"/>
              </a:ext>
            </a:extLst>
          </p:cNvPr>
          <p:cNvSpPr>
            <a:spLocks noGrp="1"/>
          </p:cNvSpPr>
          <p:nvPr>
            <p:ph type="dt" sz="half" idx="10"/>
          </p:nvPr>
        </p:nvSpPr>
        <p:spPr/>
        <p:txBody>
          <a:bodyPr/>
          <a:lstStyle/>
          <a:p>
            <a:fld id="{948F1544-FCE6-4B59-81F3-0F1838E13F9D}" type="datetime1">
              <a:rPr lang="en-GB" smtClean="0"/>
              <a:t>10/06/2024</a:t>
            </a:fld>
            <a:endParaRPr lang="en-GB" dirty="0"/>
          </a:p>
        </p:txBody>
      </p:sp>
      <p:sp>
        <p:nvSpPr>
          <p:cNvPr id="5" name="Footer Placeholder 4">
            <a:extLst>
              <a:ext uri="{FF2B5EF4-FFF2-40B4-BE49-F238E27FC236}">
                <a16:creationId xmlns:a16="http://schemas.microsoft.com/office/drawing/2014/main" id="{B108C377-933F-A3BF-8FE5-A7D7B97BD8D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41AB601-D035-7B7B-5C93-75EEB9C5FD32}"/>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1381976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B628C-20F0-40C1-E6CA-BF828FBFB7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97CE76-0188-8D6A-2B88-A7B3B3A972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E8E56B-0914-A056-15FD-C1AD0691E1F3}"/>
              </a:ext>
            </a:extLst>
          </p:cNvPr>
          <p:cNvSpPr>
            <a:spLocks noGrp="1"/>
          </p:cNvSpPr>
          <p:nvPr>
            <p:ph type="dt" sz="half" idx="10"/>
          </p:nvPr>
        </p:nvSpPr>
        <p:spPr/>
        <p:txBody>
          <a:bodyPr/>
          <a:lstStyle/>
          <a:p>
            <a:fld id="{40430075-A750-4E72-AB0B-F2CA4982A251}" type="datetime1">
              <a:rPr lang="en-GB" smtClean="0"/>
              <a:t>10/06/2024</a:t>
            </a:fld>
            <a:endParaRPr lang="en-GB" dirty="0"/>
          </a:p>
        </p:txBody>
      </p:sp>
      <p:sp>
        <p:nvSpPr>
          <p:cNvPr id="5" name="Footer Placeholder 4">
            <a:extLst>
              <a:ext uri="{FF2B5EF4-FFF2-40B4-BE49-F238E27FC236}">
                <a16:creationId xmlns:a16="http://schemas.microsoft.com/office/drawing/2014/main" id="{35A5797F-29A3-682D-A001-F8232E8104A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0721F18-B8AF-B84F-3CD2-BD38B5A7294A}"/>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395376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D2993B-5668-445E-FEE6-F2C39FB0EF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99F2C6-BCF2-7745-87A0-24E3FC1C55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27C36E-FF34-5ACD-2621-38371131DD09}"/>
              </a:ext>
            </a:extLst>
          </p:cNvPr>
          <p:cNvSpPr>
            <a:spLocks noGrp="1"/>
          </p:cNvSpPr>
          <p:nvPr>
            <p:ph type="dt" sz="half" idx="10"/>
          </p:nvPr>
        </p:nvSpPr>
        <p:spPr/>
        <p:txBody>
          <a:bodyPr/>
          <a:lstStyle/>
          <a:p>
            <a:fld id="{EF8903E8-8B50-4752-B082-6136DD48E61E}" type="datetime1">
              <a:rPr lang="en-GB" smtClean="0"/>
              <a:t>10/06/2024</a:t>
            </a:fld>
            <a:endParaRPr lang="en-GB" dirty="0"/>
          </a:p>
        </p:txBody>
      </p:sp>
      <p:sp>
        <p:nvSpPr>
          <p:cNvPr id="5" name="Footer Placeholder 4">
            <a:extLst>
              <a:ext uri="{FF2B5EF4-FFF2-40B4-BE49-F238E27FC236}">
                <a16:creationId xmlns:a16="http://schemas.microsoft.com/office/drawing/2014/main" id="{5D2B4BBF-70CE-8B4D-D04E-FB9E9C4B9DC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B290C8F-8A42-FBDF-97A0-7F7517D177E5}"/>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4236369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5D180-76DF-70C5-99CA-A3F233637F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7A2D93-ECB8-EBF9-D899-8B284CC573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6155AC-7538-CF00-3224-313EB332C14A}"/>
              </a:ext>
            </a:extLst>
          </p:cNvPr>
          <p:cNvSpPr>
            <a:spLocks noGrp="1"/>
          </p:cNvSpPr>
          <p:nvPr>
            <p:ph type="dt" sz="half" idx="10"/>
          </p:nvPr>
        </p:nvSpPr>
        <p:spPr/>
        <p:txBody>
          <a:bodyPr/>
          <a:lstStyle/>
          <a:p>
            <a:fld id="{40E050AB-4912-4FC1-B4D5-5797E010E9FE}" type="datetime1">
              <a:rPr lang="en-GB" smtClean="0"/>
              <a:t>10/06/2024</a:t>
            </a:fld>
            <a:endParaRPr lang="en-GB" dirty="0"/>
          </a:p>
        </p:txBody>
      </p:sp>
      <p:sp>
        <p:nvSpPr>
          <p:cNvPr id="5" name="Footer Placeholder 4">
            <a:extLst>
              <a:ext uri="{FF2B5EF4-FFF2-40B4-BE49-F238E27FC236}">
                <a16:creationId xmlns:a16="http://schemas.microsoft.com/office/drawing/2014/main" id="{3C1F6128-D749-173D-96F1-CDCCBCBE6E7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F47AC2B-0DA0-97F5-4635-77AECD62337F}"/>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359501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0C5A2-BC98-834B-FAD8-72FE79B286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DBCD4B-5761-1D5C-830C-37FA09FCC79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2E7FAC-3DF3-C295-C6D3-636C23907988}"/>
              </a:ext>
            </a:extLst>
          </p:cNvPr>
          <p:cNvSpPr>
            <a:spLocks noGrp="1"/>
          </p:cNvSpPr>
          <p:nvPr>
            <p:ph type="dt" sz="half" idx="10"/>
          </p:nvPr>
        </p:nvSpPr>
        <p:spPr/>
        <p:txBody>
          <a:bodyPr/>
          <a:lstStyle/>
          <a:p>
            <a:fld id="{2853FC77-43F9-4C7A-B82C-7062F3BE391E}" type="datetime1">
              <a:rPr lang="en-GB" smtClean="0"/>
              <a:t>10/06/2024</a:t>
            </a:fld>
            <a:endParaRPr lang="en-GB" dirty="0"/>
          </a:p>
        </p:txBody>
      </p:sp>
      <p:sp>
        <p:nvSpPr>
          <p:cNvPr id="5" name="Footer Placeholder 4">
            <a:extLst>
              <a:ext uri="{FF2B5EF4-FFF2-40B4-BE49-F238E27FC236}">
                <a16:creationId xmlns:a16="http://schemas.microsoft.com/office/drawing/2014/main" id="{6BF81061-08F9-67DC-86A2-7F6A946D83E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3E5495F-AABD-5290-E00A-2952C3A73551}"/>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1604139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12E0E-14C6-D71C-4430-22EE69143D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E656EED-F2E8-D06F-C3A8-CB889E8604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D5576F-8819-F741-5990-0FD25A7AEF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9D9033-2BA8-D9CC-0C80-E3C190EB071A}"/>
              </a:ext>
            </a:extLst>
          </p:cNvPr>
          <p:cNvSpPr>
            <a:spLocks noGrp="1"/>
          </p:cNvSpPr>
          <p:nvPr>
            <p:ph type="dt" sz="half" idx="10"/>
          </p:nvPr>
        </p:nvSpPr>
        <p:spPr/>
        <p:txBody>
          <a:bodyPr/>
          <a:lstStyle/>
          <a:p>
            <a:fld id="{C0C98634-C50D-4B02-B0BE-2D087A213599}" type="datetime1">
              <a:rPr lang="en-GB" smtClean="0"/>
              <a:t>10/06/2024</a:t>
            </a:fld>
            <a:endParaRPr lang="en-GB" dirty="0"/>
          </a:p>
        </p:txBody>
      </p:sp>
      <p:sp>
        <p:nvSpPr>
          <p:cNvPr id="6" name="Footer Placeholder 5">
            <a:extLst>
              <a:ext uri="{FF2B5EF4-FFF2-40B4-BE49-F238E27FC236}">
                <a16:creationId xmlns:a16="http://schemas.microsoft.com/office/drawing/2014/main" id="{8298F0AB-7CE6-B8BB-9F1F-C2178026AE1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B3A185E-0F3A-3FB2-70ED-1E46046482A9}"/>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140925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28487-7289-906A-5F1F-678F7D8BCBA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8EB54C-325E-838B-9BBA-2DBBE8FD87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C58AC2-DFF8-6FDD-796B-D89507E622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46B200-C643-1120-E068-7A939B0C1B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07FF17-2454-ADBD-15FA-5EEAAAC88F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BE52DA4-8BDB-56C8-E52E-DEDEB98263FA}"/>
              </a:ext>
            </a:extLst>
          </p:cNvPr>
          <p:cNvSpPr>
            <a:spLocks noGrp="1"/>
          </p:cNvSpPr>
          <p:nvPr>
            <p:ph type="dt" sz="half" idx="10"/>
          </p:nvPr>
        </p:nvSpPr>
        <p:spPr/>
        <p:txBody>
          <a:bodyPr/>
          <a:lstStyle/>
          <a:p>
            <a:fld id="{F2A7CEDB-2140-4743-8E70-69B602CA716A}" type="datetime1">
              <a:rPr lang="en-GB" smtClean="0"/>
              <a:t>10/06/2024</a:t>
            </a:fld>
            <a:endParaRPr lang="en-GB" dirty="0"/>
          </a:p>
        </p:txBody>
      </p:sp>
      <p:sp>
        <p:nvSpPr>
          <p:cNvPr id="8" name="Footer Placeholder 7">
            <a:extLst>
              <a:ext uri="{FF2B5EF4-FFF2-40B4-BE49-F238E27FC236}">
                <a16:creationId xmlns:a16="http://schemas.microsoft.com/office/drawing/2014/main" id="{4F3872D6-8A46-1677-FD1D-1D442038F9BB}"/>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746EAB1E-B8BC-9D5A-6E94-298DCD39BD45}"/>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295984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744FA-A2AE-78E9-C5EB-779E6B32E1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FE923F-E856-39B6-FF07-1AA2740336E4}"/>
              </a:ext>
            </a:extLst>
          </p:cNvPr>
          <p:cNvSpPr>
            <a:spLocks noGrp="1"/>
          </p:cNvSpPr>
          <p:nvPr>
            <p:ph type="dt" sz="half" idx="10"/>
          </p:nvPr>
        </p:nvSpPr>
        <p:spPr/>
        <p:txBody>
          <a:bodyPr/>
          <a:lstStyle/>
          <a:p>
            <a:fld id="{139C8F33-85CD-49D2-9B33-E4345A18765E}" type="datetime1">
              <a:rPr lang="en-GB" smtClean="0"/>
              <a:t>10/06/2024</a:t>
            </a:fld>
            <a:endParaRPr lang="en-GB" dirty="0"/>
          </a:p>
        </p:txBody>
      </p:sp>
      <p:sp>
        <p:nvSpPr>
          <p:cNvPr id="4" name="Footer Placeholder 3">
            <a:extLst>
              <a:ext uri="{FF2B5EF4-FFF2-40B4-BE49-F238E27FC236}">
                <a16:creationId xmlns:a16="http://schemas.microsoft.com/office/drawing/2014/main" id="{272ACED9-BFA4-D09B-E71F-361E667BF0E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B3B7094-66B7-0793-00B6-69F9CE65A900}"/>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3748277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DB91D3-5401-0D14-5626-85CD433439AD}"/>
              </a:ext>
            </a:extLst>
          </p:cNvPr>
          <p:cNvSpPr>
            <a:spLocks noGrp="1"/>
          </p:cNvSpPr>
          <p:nvPr>
            <p:ph type="dt" sz="half" idx="10"/>
          </p:nvPr>
        </p:nvSpPr>
        <p:spPr/>
        <p:txBody>
          <a:bodyPr/>
          <a:lstStyle/>
          <a:p>
            <a:fld id="{5173ED26-4AA7-48DB-997C-5C6579079687}" type="datetime1">
              <a:rPr lang="en-GB" smtClean="0"/>
              <a:t>10/06/2024</a:t>
            </a:fld>
            <a:endParaRPr lang="en-GB" dirty="0"/>
          </a:p>
        </p:txBody>
      </p:sp>
      <p:sp>
        <p:nvSpPr>
          <p:cNvPr id="3" name="Footer Placeholder 2">
            <a:extLst>
              <a:ext uri="{FF2B5EF4-FFF2-40B4-BE49-F238E27FC236}">
                <a16:creationId xmlns:a16="http://schemas.microsoft.com/office/drawing/2014/main" id="{8E89D764-1D8D-8E91-8DB7-04800091CCEF}"/>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A95FA32A-1ADB-8D07-FB68-9984ECE6B2EC}"/>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287407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088D6-2976-97FF-B1AC-D794C0CBEC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658A383-CE31-F7E7-7C5B-9EAB92A318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11D26A-7976-4C9E-81C1-48F7C5BFEB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0A06EE-ECC2-664B-19E7-A3A48051E887}"/>
              </a:ext>
            </a:extLst>
          </p:cNvPr>
          <p:cNvSpPr>
            <a:spLocks noGrp="1"/>
          </p:cNvSpPr>
          <p:nvPr>
            <p:ph type="dt" sz="half" idx="10"/>
          </p:nvPr>
        </p:nvSpPr>
        <p:spPr/>
        <p:txBody>
          <a:bodyPr/>
          <a:lstStyle/>
          <a:p>
            <a:fld id="{6E71288B-6FF2-4A39-994F-49F332FF9990}" type="datetime1">
              <a:rPr lang="en-GB" smtClean="0"/>
              <a:t>10/06/2024</a:t>
            </a:fld>
            <a:endParaRPr lang="en-GB" dirty="0"/>
          </a:p>
        </p:txBody>
      </p:sp>
      <p:sp>
        <p:nvSpPr>
          <p:cNvPr id="6" name="Footer Placeholder 5">
            <a:extLst>
              <a:ext uri="{FF2B5EF4-FFF2-40B4-BE49-F238E27FC236}">
                <a16:creationId xmlns:a16="http://schemas.microsoft.com/office/drawing/2014/main" id="{07E02DB2-A1CC-8D47-E49F-B711BEC9F6C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D5AA6D3-2274-5553-2FBC-50CA571DDAA3}"/>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308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1A9F1-5650-701B-D447-034ACAE083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58CCF3E-BA49-6319-F59F-0474DFBE9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E3DA8D5C-7ED5-9B01-8DAC-18167874A9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2F7496-EE1F-E764-9B8D-4B0D8F2BBD7B}"/>
              </a:ext>
            </a:extLst>
          </p:cNvPr>
          <p:cNvSpPr>
            <a:spLocks noGrp="1"/>
          </p:cNvSpPr>
          <p:nvPr>
            <p:ph type="dt" sz="half" idx="10"/>
          </p:nvPr>
        </p:nvSpPr>
        <p:spPr/>
        <p:txBody>
          <a:bodyPr/>
          <a:lstStyle/>
          <a:p>
            <a:fld id="{2BC0CE6A-BA2F-43C3-ACD3-7803DE2F7166}" type="datetime1">
              <a:rPr lang="en-GB" smtClean="0"/>
              <a:t>10/06/2024</a:t>
            </a:fld>
            <a:endParaRPr lang="en-GB" dirty="0"/>
          </a:p>
        </p:txBody>
      </p:sp>
      <p:sp>
        <p:nvSpPr>
          <p:cNvPr id="6" name="Footer Placeholder 5">
            <a:extLst>
              <a:ext uri="{FF2B5EF4-FFF2-40B4-BE49-F238E27FC236}">
                <a16:creationId xmlns:a16="http://schemas.microsoft.com/office/drawing/2014/main" id="{DABD8015-19BA-2FE9-1586-F0105424832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E6036C9-C2D1-2DEF-A24E-9D2607933C76}"/>
              </a:ext>
            </a:extLst>
          </p:cNvPr>
          <p:cNvSpPr>
            <a:spLocks noGrp="1"/>
          </p:cNvSpPr>
          <p:nvPr>
            <p:ph type="sldNum" sz="quarter" idx="12"/>
          </p:nvPr>
        </p:nvSpPr>
        <p:spPr/>
        <p:txBody>
          <a:bodyPr/>
          <a:lstStyle/>
          <a:p>
            <a:fld id="{DBBA1B4E-F5F2-431B-8E33-7EBE3726D570}" type="slidenum">
              <a:rPr lang="en-GB" smtClean="0"/>
              <a:t>‹#›</a:t>
            </a:fld>
            <a:endParaRPr lang="en-GB" dirty="0"/>
          </a:p>
        </p:txBody>
      </p:sp>
    </p:spTree>
    <p:extLst>
      <p:ext uri="{BB962C8B-B14F-4D97-AF65-F5344CB8AC3E}">
        <p14:creationId xmlns:p14="http://schemas.microsoft.com/office/powerpoint/2010/main" val="2818173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1F7224-F965-4716-95DE-4F8CE17444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DF81C6E-6CCC-C72F-E23A-658FC706F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C02B8A-FA40-30E7-FC03-225E7D8A4F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D78B9B-97A4-439D-9F64-A42B2A576DC6}" type="datetime1">
              <a:rPr lang="en-GB" smtClean="0"/>
              <a:t>10/06/2024</a:t>
            </a:fld>
            <a:endParaRPr lang="en-GB" dirty="0"/>
          </a:p>
        </p:txBody>
      </p:sp>
      <p:sp>
        <p:nvSpPr>
          <p:cNvPr id="5" name="Footer Placeholder 4">
            <a:extLst>
              <a:ext uri="{FF2B5EF4-FFF2-40B4-BE49-F238E27FC236}">
                <a16:creationId xmlns:a16="http://schemas.microsoft.com/office/drawing/2014/main" id="{032E9A63-EDD7-F45B-6645-7CCBEC8F89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dirty="0"/>
          </a:p>
        </p:txBody>
      </p:sp>
      <p:sp>
        <p:nvSpPr>
          <p:cNvPr id="6" name="Slide Number Placeholder 5">
            <a:extLst>
              <a:ext uri="{FF2B5EF4-FFF2-40B4-BE49-F238E27FC236}">
                <a16:creationId xmlns:a16="http://schemas.microsoft.com/office/drawing/2014/main" id="{6FEC68CC-55B8-882F-D7C3-1FFEBEFA9E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BBA1B4E-F5F2-431B-8E33-7EBE3726D570}" type="slidenum">
              <a:rPr lang="en-GB" smtClean="0"/>
              <a:t>‹#›</a:t>
            </a:fld>
            <a:endParaRPr lang="en-GB" dirty="0"/>
          </a:p>
        </p:txBody>
      </p:sp>
    </p:spTree>
    <p:extLst>
      <p:ext uri="{BB962C8B-B14F-4D97-AF65-F5344CB8AC3E}">
        <p14:creationId xmlns:p14="http://schemas.microsoft.com/office/powerpoint/2010/main" val="182558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gov.uk/government/publications/statement-of-position-on-non-court-dispute-resolution-form-fm5"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www.judiciary.uk/courts-and-tribunals/family-law-courts/reporting-pilot/"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judiciary.uk/wp-content/uploads/2023/01/The-Reporting-Pilot-Guidance-26-1-23.pdf" TargetMode="External"/><Relationship Id="rId5" Type="http://schemas.openxmlformats.org/officeDocument/2006/relationships/hyperlink" Target="https://transparencyproject.org.uk/updated-guidance-what-to-do-if-a-reporter-attends-or-wants-to-attend-your-hearing-pilot-and-non-pilot-court-versions/"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C1D45"/>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D332CE-14A1-0554-685B-4E03631A9B4A}"/>
              </a:ext>
            </a:extLst>
          </p:cNvPr>
          <p:cNvSpPr txBox="1"/>
          <p:nvPr/>
        </p:nvSpPr>
        <p:spPr>
          <a:xfrm>
            <a:off x="4018198" y="2044007"/>
            <a:ext cx="3976666" cy="1015663"/>
          </a:xfrm>
          <a:prstGeom prst="rect">
            <a:avLst/>
          </a:prstGeom>
          <a:noFill/>
        </p:spPr>
        <p:txBody>
          <a:bodyPr wrap="none" rtlCol="0">
            <a:spAutoFit/>
          </a:bodyPr>
          <a:lstStyle/>
          <a:p>
            <a:r>
              <a:rPr lang="en-GB" sz="3600" b="1" dirty="0">
                <a:solidFill>
                  <a:schemeClr val="bg1"/>
                </a:solidFill>
                <a:latin typeface="+mj-lt"/>
                <a:cs typeface="Courier New" panose="02070309020205020404" pitchFamily="49" charset="0"/>
              </a:rPr>
              <a:t>Private Law Update</a:t>
            </a:r>
          </a:p>
          <a:p>
            <a:pPr algn="ctr"/>
            <a:r>
              <a:rPr lang="en-GB" sz="2400" b="1" dirty="0">
                <a:solidFill>
                  <a:schemeClr val="bg1"/>
                </a:solidFill>
                <a:cs typeface="Courier New" panose="02070309020205020404" pitchFamily="49" charset="0"/>
              </a:rPr>
              <a:t>13</a:t>
            </a:r>
            <a:r>
              <a:rPr lang="en-GB" sz="2400" b="1" baseline="30000" dirty="0">
                <a:solidFill>
                  <a:schemeClr val="bg1"/>
                </a:solidFill>
                <a:cs typeface="Courier New" panose="02070309020205020404" pitchFamily="49" charset="0"/>
              </a:rPr>
              <a:t>th</a:t>
            </a:r>
            <a:r>
              <a:rPr lang="en-GB" sz="2400" b="1" dirty="0">
                <a:solidFill>
                  <a:schemeClr val="bg1"/>
                </a:solidFill>
                <a:cs typeface="Courier New" panose="02070309020205020404" pitchFamily="49" charset="0"/>
              </a:rPr>
              <a:t> June 2024 </a:t>
            </a:r>
          </a:p>
        </p:txBody>
      </p:sp>
      <p:pic>
        <p:nvPicPr>
          <p:cNvPr id="5" name="Picture 4" descr="A black and white sign with white text&#10;&#10;Description automatically generated">
            <a:extLst>
              <a:ext uri="{FF2B5EF4-FFF2-40B4-BE49-F238E27FC236}">
                <a16:creationId xmlns:a16="http://schemas.microsoft.com/office/drawing/2014/main" id="{F5CA8541-9E68-2483-C72A-F92F8191A5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pic>
        <p:nvPicPr>
          <p:cNvPr id="6" name="Picture 5">
            <a:extLst>
              <a:ext uri="{FF2B5EF4-FFF2-40B4-BE49-F238E27FC236}">
                <a16:creationId xmlns:a16="http://schemas.microsoft.com/office/drawing/2014/main" id="{E0445D66-5785-BA03-94A5-2F584B12ADD0}"/>
              </a:ext>
            </a:extLst>
          </p:cNvPr>
          <p:cNvPicPr>
            <a:picLocks noChangeAspect="1"/>
          </p:cNvPicPr>
          <p:nvPr/>
        </p:nvPicPr>
        <p:blipFill>
          <a:blip r:embed="rId4"/>
          <a:stretch>
            <a:fillRect/>
          </a:stretch>
        </p:blipFill>
        <p:spPr>
          <a:xfrm>
            <a:off x="1598725" y="5675555"/>
            <a:ext cx="9438968" cy="1194920"/>
          </a:xfrm>
          <a:prstGeom prst="rect">
            <a:avLst/>
          </a:prstGeom>
          <a:effectLst>
            <a:softEdge rad="25400"/>
          </a:effectLst>
        </p:spPr>
      </p:pic>
      <p:sp>
        <p:nvSpPr>
          <p:cNvPr id="8" name="TextBox 7">
            <a:extLst>
              <a:ext uri="{FF2B5EF4-FFF2-40B4-BE49-F238E27FC236}">
                <a16:creationId xmlns:a16="http://schemas.microsoft.com/office/drawing/2014/main" id="{949DD70C-5890-ED25-0D6B-478103047090}"/>
              </a:ext>
            </a:extLst>
          </p:cNvPr>
          <p:cNvSpPr txBox="1"/>
          <p:nvPr/>
        </p:nvSpPr>
        <p:spPr>
          <a:xfrm>
            <a:off x="3799451" y="3398116"/>
            <a:ext cx="4636978" cy="923330"/>
          </a:xfrm>
          <a:prstGeom prst="rect">
            <a:avLst/>
          </a:prstGeom>
          <a:noFill/>
        </p:spPr>
        <p:txBody>
          <a:bodyPr wrap="square" rtlCol="0">
            <a:spAutoFit/>
          </a:bodyPr>
          <a:lstStyle/>
          <a:p>
            <a:r>
              <a:rPr lang="en-US" dirty="0">
                <a:solidFill>
                  <a:schemeClr val="bg1"/>
                </a:solidFill>
              </a:rPr>
              <a:t>		Speakers:</a:t>
            </a:r>
          </a:p>
          <a:p>
            <a:endParaRPr lang="en-US" dirty="0">
              <a:solidFill>
                <a:schemeClr val="bg1"/>
              </a:solidFill>
            </a:endParaRPr>
          </a:p>
          <a:p>
            <a:pPr algn="ctr"/>
            <a:r>
              <a:rPr lang="en-US" dirty="0">
                <a:solidFill>
                  <a:schemeClr val="bg1"/>
                </a:solidFill>
              </a:rPr>
              <a:t> Sarah Foster &amp; Rebecca Clarke</a:t>
            </a:r>
            <a:endParaRPr lang="en-GB" dirty="0">
              <a:solidFill>
                <a:schemeClr val="bg1"/>
              </a:solidFill>
            </a:endParaRPr>
          </a:p>
        </p:txBody>
      </p:sp>
      <p:sp>
        <p:nvSpPr>
          <p:cNvPr id="2" name="Slide Number Placeholder 1">
            <a:extLst>
              <a:ext uri="{FF2B5EF4-FFF2-40B4-BE49-F238E27FC236}">
                <a16:creationId xmlns:a16="http://schemas.microsoft.com/office/drawing/2014/main" id="{73C7DD3A-176E-D572-63D5-CFA509C90165}"/>
              </a:ext>
            </a:extLst>
          </p:cNvPr>
          <p:cNvSpPr>
            <a:spLocks noGrp="1"/>
          </p:cNvSpPr>
          <p:nvPr>
            <p:ph type="sldNum" sz="quarter" idx="12"/>
          </p:nvPr>
        </p:nvSpPr>
        <p:spPr/>
        <p:txBody>
          <a:bodyPr/>
          <a:lstStyle/>
          <a:p>
            <a:fld id="{DBBA1B4E-F5F2-431B-8E33-7EBE3726D570}" type="slidenum">
              <a:rPr lang="en-GB" smtClean="0"/>
              <a:t>1</a:t>
            </a:fld>
            <a:endParaRPr lang="en-GB" dirty="0"/>
          </a:p>
        </p:txBody>
      </p:sp>
    </p:spTree>
    <p:extLst>
      <p:ext uri="{BB962C8B-B14F-4D97-AF65-F5344CB8AC3E}">
        <p14:creationId xmlns:p14="http://schemas.microsoft.com/office/powerpoint/2010/main" val="1547205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250203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Fact-Finding Hearings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10</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227724" y="1438275"/>
            <a:ext cx="10866952" cy="6217087"/>
          </a:xfrm>
          <a:prstGeom prst="rect">
            <a:avLst/>
          </a:prstGeom>
          <a:noFill/>
        </p:spPr>
        <p:txBody>
          <a:bodyPr wrap="square" rtlCol="0">
            <a:spAutoFit/>
          </a:bodyPr>
          <a:lstStyle/>
          <a:p>
            <a:r>
              <a:rPr lang="en-US" sz="2000" b="1" u="sng" dirty="0"/>
              <a:t>To Fact-Find or not to Fact-Find</a:t>
            </a:r>
            <a:r>
              <a:rPr lang="en-US" sz="2000" dirty="0"/>
              <a:t> </a:t>
            </a:r>
          </a:p>
          <a:p>
            <a:endParaRPr lang="en-US" dirty="0"/>
          </a:p>
          <a:p>
            <a:r>
              <a:rPr lang="en-US" b="1" u="sng" dirty="0"/>
              <a:t>Key case law following Re H-N</a:t>
            </a:r>
          </a:p>
          <a:p>
            <a:r>
              <a:rPr lang="en-US" b="1" dirty="0"/>
              <a:t>Re K v K {2002} EXCA Civ 468</a:t>
            </a:r>
          </a:p>
          <a:p>
            <a:pPr marL="285750" indent="-285750">
              <a:buFont typeface="Arial" panose="020B0604020202020204" pitchFamily="34" charset="0"/>
              <a:buChar char="•"/>
            </a:pPr>
            <a:r>
              <a:rPr lang="en-US" dirty="0"/>
              <a:t>The court clarified at paragraph 67 the role of the court when considering a fact-finding hearing. </a:t>
            </a:r>
          </a:p>
          <a:p>
            <a:endParaRPr lang="en-US" dirty="0"/>
          </a:p>
          <a:p>
            <a:pPr algn="ctr"/>
            <a:r>
              <a:rPr lang="en-US" i="1" dirty="0"/>
              <a:t>“The duty of the court is limited to determining only those factual  matters which are likely to be relevant to deciding whether to make a child arrangements order and, if so, in what terms.”</a:t>
            </a:r>
          </a:p>
          <a:p>
            <a:endParaRPr lang="en-US" dirty="0"/>
          </a:p>
          <a:p>
            <a:pPr marL="285750" indent="-285750">
              <a:buFont typeface="Arial" panose="020B0604020202020204" pitchFamily="34" charset="0"/>
              <a:buChar char="•"/>
            </a:pPr>
            <a:r>
              <a:rPr lang="en-US" dirty="0"/>
              <a:t>Further clarification was provided in relation to coercive and controlling behaviour at paragraph 53. </a:t>
            </a:r>
          </a:p>
          <a:p>
            <a:endParaRPr lang="en-US" dirty="0"/>
          </a:p>
          <a:p>
            <a:pPr algn="ctr"/>
            <a:r>
              <a:rPr lang="en-US" i="1" dirty="0"/>
              <a:t>“Where however an issue properly arises as to whether there has been a pattern of coercive and/or controlling behaviour abusive behaviour within a family, and the determination of that issue is likely to be relevant to the assessment of the risk of future harm, a judge who fails to expressly consider the issue may be held on appeal to have fallen into error.”</a:t>
            </a:r>
          </a:p>
          <a:p>
            <a:endParaRPr lang="en-US"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b="1" u="sng"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1839649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30593-7096-4C16-FB40-65D3EEF82935}"/>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A337D401-9A5D-4CB5-1E10-3807016C392E}"/>
              </a:ext>
            </a:extLst>
          </p:cNvPr>
          <p:cNvSpPr>
            <a:spLocks noGrp="1"/>
          </p:cNvSpPr>
          <p:nvPr>
            <p:ph idx="1"/>
          </p:nvPr>
        </p:nvSpPr>
        <p:spPr/>
        <p:txBody>
          <a:bodyPr/>
          <a:lstStyle/>
          <a:p>
            <a:pPr marL="285750" indent="-285750">
              <a:buFont typeface="Arial" panose="020B0604020202020204" pitchFamily="34" charset="0"/>
              <a:buChar char="•"/>
            </a:pPr>
            <a:r>
              <a:rPr lang="en-US" sz="1800" dirty="0"/>
              <a:t>This was summarized as follows at paragraph 70.</a:t>
            </a:r>
          </a:p>
          <a:p>
            <a:pPr marL="0" indent="0" algn="ctr">
              <a:buNone/>
            </a:pPr>
            <a:r>
              <a:rPr lang="en-US" sz="1800" i="1" dirty="0"/>
              <a:t>“There is a requirement to consider an overarching issue of coercive or controlling behaviour, where to do so is necessary for the determination of a dispute relating to a child’s welfare. It is not a requirement for the court to determine every single subsidiary factual allegation that may also be raised. The court only decides individual factual allegations where it is strictly necessary to do so in addition to determining the wider issue of coercive and controlling behaviour when that itself is necessary.” </a:t>
            </a:r>
          </a:p>
          <a:p>
            <a:pPr marL="0" indent="0">
              <a:buNone/>
            </a:pPr>
            <a:endParaRPr lang="en-US" sz="1800" i="1" dirty="0"/>
          </a:p>
          <a:p>
            <a:pPr marL="0" indent="0">
              <a:buNone/>
            </a:pPr>
            <a:r>
              <a:rPr lang="en-GB" sz="1800" b="1" dirty="0"/>
              <a:t>Ms X v Mr Y [2023] EWHC 3170 (Fam) </a:t>
            </a:r>
          </a:p>
          <a:p>
            <a:r>
              <a:rPr lang="en-GB" sz="1800" dirty="0"/>
              <a:t>The following points arose: </a:t>
            </a:r>
          </a:p>
          <a:p>
            <a:pPr lvl="1"/>
            <a:r>
              <a:rPr lang="en-GB" sz="1400" dirty="0"/>
              <a:t>Para 69 – if a party is serving a lengthy custodial sentence for domestic abuse a fact-finding hearing is likely not necessary.  </a:t>
            </a:r>
          </a:p>
          <a:p>
            <a:pPr lvl="1"/>
            <a:r>
              <a:rPr lang="en-GB" sz="1400" dirty="0"/>
              <a:t>Para 70 – there is no right in Family Court proceeding to cross examine a witness pursuant to Article 6. </a:t>
            </a:r>
          </a:p>
          <a:p>
            <a:pPr lvl="1"/>
            <a:r>
              <a:rPr lang="en-GB" sz="1400" dirty="0"/>
              <a:t>Para 71 – it is essential that the courts list matters with short and proportionate </a:t>
            </a:r>
            <a:r>
              <a:rPr lang="en-GB" sz="1400"/>
              <a:t>time estimates. </a:t>
            </a:r>
            <a:endParaRPr lang="en-US" sz="1400" dirty="0"/>
          </a:p>
          <a:p>
            <a:pPr marL="0" indent="0">
              <a:buNone/>
            </a:pPr>
            <a:endParaRPr lang="en-GB" dirty="0"/>
          </a:p>
        </p:txBody>
      </p:sp>
      <p:sp>
        <p:nvSpPr>
          <p:cNvPr id="4" name="Slide Number Placeholder 3">
            <a:extLst>
              <a:ext uri="{FF2B5EF4-FFF2-40B4-BE49-F238E27FC236}">
                <a16:creationId xmlns:a16="http://schemas.microsoft.com/office/drawing/2014/main" id="{2214A414-81E5-8C41-61B6-413C7F0A4C19}"/>
              </a:ext>
            </a:extLst>
          </p:cNvPr>
          <p:cNvSpPr>
            <a:spLocks noGrp="1"/>
          </p:cNvSpPr>
          <p:nvPr>
            <p:ph type="sldNum" sz="quarter" idx="12"/>
          </p:nvPr>
        </p:nvSpPr>
        <p:spPr/>
        <p:txBody>
          <a:bodyPr/>
          <a:lstStyle/>
          <a:p>
            <a:fld id="{DBBA1B4E-F5F2-431B-8E33-7EBE3726D570}" type="slidenum">
              <a:rPr lang="en-GB" smtClean="0"/>
              <a:t>11</a:t>
            </a:fld>
            <a:endParaRPr lang="en-GB" dirty="0"/>
          </a:p>
        </p:txBody>
      </p:sp>
      <p:sp>
        <p:nvSpPr>
          <p:cNvPr id="5" name="Rectangle 4">
            <a:extLst>
              <a:ext uri="{FF2B5EF4-FFF2-40B4-BE49-F238E27FC236}">
                <a16:creationId xmlns:a16="http://schemas.microsoft.com/office/drawing/2014/main" id="{B9EB41E7-7687-9606-738F-8D914380E1F0}"/>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6" name="Picture 5" descr="A black and white sign with white text&#10;&#10;Description automatically generated">
            <a:extLst>
              <a:ext uri="{FF2B5EF4-FFF2-40B4-BE49-F238E27FC236}">
                <a16:creationId xmlns:a16="http://schemas.microsoft.com/office/drawing/2014/main" id="{746E100E-A08C-8C9B-1540-B47E0C1F28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7" name="Straight Connector 6">
            <a:extLst>
              <a:ext uri="{FF2B5EF4-FFF2-40B4-BE49-F238E27FC236}">
                <a16:creationId xmlns:a16="http://schemas.microsoft.com/office/drawing/2014/main" id="{6A55A148-9EF8-B39B-3164-481379F98E46}"/>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0CD0A46F-1866-D83B-2941-4E3D77099D55}"/>
              </a:ext>
            </a:extLst>
          </p:cNvPr>
          <p:cNvSpPr txBox="1"/>
          <p:nvPr/>
        </p:nvSpPr>
        <p:spPr>
          <a:xfrm>
            <a:off x="227723" y="352395"/>
            <a:ext cx="250203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Fact-Finding Hearings </a:t>
            </a:r>
          </a:p>
        </p:txBody>
      </p:sp>
      <p:pic>
        <p:nvPicPr>
          <p:cNvPr id="9" name="Picture 8">
            <a:extLst>
              <a:ext uri="{FF2B5EF4-FFF2-40B4-BE49-F238E27FC236}">
                <a16:creationId xmlns:a16="http://schemas.microsoft.com/office/drawing/2014/main" id="{26B2F417-2B5E-C828-41B6-0C2177CE82A2}"/>
              </a:ext>
            </a:extLst>
          </p:cNvPr>
          <p:cNvPicPr>
            <a:picLocks noChangeAspect="1"/>
          </p:cNvPicPr>
          <p:nvPr/>
        </p:nvPicPr>
        <p:blipFill>
          <a:blip r:embed="rId3"/>
          <a:stretch>
            <a:fillRect/>
          </a:stretch>
        </p:blipFill>
        <p:spPr>
          <a:xfrm>
            <a:off x="2753032" y="5663080"/>
            <a:ext cx="9438968" cy="1194920"/>
          </a:xfrm>
          <a:prstGeom prst="rect">
            <a:avLst/>
          </a:prstGeom>
          <a:effectLst>
            <a:softEdge rad="25400"/>
          </a:effectLst>
        </p:spPr>
      </p:pic>
      <p:sp>
        <p:nvSpPr>
          <p:cNvPr id="10" name="Slide Number Placeholder 3">
            <a:extLst>
              <a:ext uri="{FF2B5EF4-FFF2-40B4-BE49-F238E27FC236}">
                <a16:creationId xmlns:a16="http://schemas.microsoft.com/office/drawing/2014/main" id="{BA8387D6-459B-1BAF-5E35-257341FC2E8F}"/>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11</a:t>
            </a:fld>
            <a:endParaRPr lang="en-GB" dirty="0"/>
          </a:p>
        </p:txBody>
      </p:sp>
    </p:spTree>
    <p:extLst>
      <p:ext uri="{BB962C8B-B14F-4D97-AF65-F5344CB8AC3E}">
        <p14:creationId xmlns:p14="http://schemas.microsoft.com/office/powerpoint/2010/main" val="113202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0B8B21B-E463-7EA0-B1AB-198BD4132B3A}"/>
              </a:ext>
            </a:extLst>
          </p:cNvPr>
          <p:cNvSpPr>
            <a:spLocks noGrp="1"/>
          </p:cNvSpPr>
          <p:nvPr>
            <p:ph type="sldNum" sz="quarter" idx="12"/>
          </p:nvPr>
        </p:nvSpPr>
        <p:spPr/>
        <p:txBody>
          <a:bodyPr/>
          <a:lstStyle/>
          <a:p>
            <a:fld id="{DBBA1B4E-F5F2-431B-8E33-7EBE3726D570}" type="slidenum">
              <a:rPr lang="en-GB" smtClean="0"/>
              <a:t>12</a:t>
            </a:fld>
            <a:endParaRPr lang="en-GB" dirty="0"/>
          </a:p>
        </p:txBody>
      </p:sp>
      <p:sp>
        <p:nvSpPr>
          <p:cNvPr id="32" name="Content Placeholder 2">
            <a:extLst>
              <a:ext uri="{FF2B5EF4-FFF2-40B4-BE49-F238E27FC236}">
                <a16:creationId xmlns:a16="http://schemas.microsoft.com/office/drawing/2014/main" id="{ED28DED8-5C5F-1B5C-8664-ACA2AF389F97}"/>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sp>
        <p:nvSpPr>
          <p:cNvPr id="33" name="Slide Number Placeholder 3">
            <a:extLst>
              <a:ext uri="{FF2B5EF4-FFF2-40B4-BE49-F238E27FC236}">
                <a16:creationId xmlns:a16="http://schemas.microsoft.com/office/drawing/2014/main" id="{98DB0601-FD64-19FA-8BA9-267AC806BE2F}"/>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12</a:t>
            </a:fld>
            <a:endParaRPr lang="en-GB" dirty="0"/>
          </a:p>
        </p:txBody>
      </p:sp>
      <p:pic>
        <p:nvPicPr>
          <p:cNvPr id="34" name="Picture 33" descr="A black and white sign with white text&#10;&#10;Description automatically generated">
            <a:extLst>
              <a:ext uri="{FF2B5EF4-FFF2-40B4-BE49-F238E27FC236}">
                <a16:creationId xmlns:a16="http://schemas.microsoft.com/office/drawing/2014/main" id="{8DB189B8-68C3-6241-D437-F9DC502664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8429" y="352425"/>
            <a:ext cx="2800350" cy="704850"/>
          </a:xfrm>
          <a:prstGeom prst="rect">
            <a:avLst/>
          </a:prstGeom>
        </p:spPr>
      </p:pic>
      <p:cxnSp>
        <p:nvCxnSpPr>
          <p:cNvPr id="35" name="Straight Connector 34">
            <a:extLst>
              <a:ext uri="{FF2B5EF4-FFF2-40B4-BE49-F238E27FC236}">
                <a16:creationId xmlns:a16="http://schemas.microsoft.com/office/drawing/2014/main" id="{18A0D191-A050-0DE7-A517-C3A46EDA4DEA}"/>
              </a:ext>
            </a:extLst>
          </p:cNvPr>
          <p:cNvCxnSpPr/>
          <p:nvPr/>
        </p:nvCxnSpPr>
        <p:spPr>
          <a:xfrm>
            <a:off x="152400" y="13729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36" name="TextBox 35">
            <a:extLst>
              <a:ext uri="{FF2B5EF4-FFF2-40B4-BE49-F238E27FC236}">
                <a16:creationId xmlns:a16="http://schemas.microsoft.com/office/drawing/2014/main" id="{52254534-80DD-C143-FCC1-1D4A8A890DA4}"/>
              </a:ext>
            </a:extLst>
          </p:cNvPr>
          <p:cNvSpPr txBox="1"/>
          <p:nvPr/>
        </p:nvSpPr>
        <p:spPr>
          <a:xfrm>
            <a:off x="380123" y="504795"/>
            <a:ext cx="250203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Fact-Finding Hearings </a:t>
            </a:r>
          </a:p>
        </p:txBody>
      </p:sp>
      <p:pic>
        <p:nvPicPr>
          <p:cNvPr id="37" name="Picture 36">
            <a:extLst>
              <a:ext uri="{FF2B5EF4-FFF2-40B4-BE49-F238E27FC236}">
                <a16:creationId xmlns:a16="http://schemas.microsoft.com/office/drawing/2014/main" id="{6CCCA6A8-45F2-0CC5-16E5-6410E839C9B3}"/>
              </a:ext>
            </a:extLst>
          </p:cNvPr>
          <p:cNvPicPr>
            <a:picLocks noChangeAspect="1"/>
          </p:cNvPicPr>
          <p:nvPr/>
        </p:nvPicPr>
        <p:blipFill>
          <a:blip r:embed="rId3"/>
          <a:stretch>
            <a:fillRect/>
          </a:stretch>
        </p:blipFill>
        <p:spPr>
          <a:xfrm>
            <a:off x="2753032" y="5526555"/>
            <a:ext cx="9438968" cy="1194920"/>
          </a:xfrm>
          <a:prstGeom prst="rect">
            <a:avLst/>
          </a:prstGeom>
          <a:effectLst>
            <a:softEdge rad="25400"/>
          </a:effectLst>
        </p:spPr>
      </p:pic>
      <p:sp>
        <p:nvSpPr>
          <p:cNvPr id="38" name="Slide Number Placeholder 3">
            <a:extLst>
              <a:ext uri="{FF2B5EF4-FFF2-40B4-BE49-F238E27FC236}">
                <a16:creationId xmlns:a16="http://schemas.microsoft.com/office/drawing/2014/main" id="{BA5988EA-4803-C4CA-CA7A-D2D6FF7EB7F4}"/>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12</a:t>
            </a:fld>
            <a:endParaRPr lang="en-GB" dirty="0"/>
          </a:p>
        </p:txBody>
      </p:sp>
      <p:pic>
        <p:nvPicPr>
          <p:cNvPr id="39" name="Picture 38">
            <a:extLst>
              <a:ext uri="{FF2B5EF4-FFF2-40B4-BE49-F238E27FC236}">
                <a16:creationId xmlns:a16="http://schemas.microsoft.com/office/drawing/2014/main" id="{68A86CF7-09DB-9491-D926-FE0266822784}"/>
              </a:ext>
            </a:extLst>
          </p:cNvPr>
          <p:cNvPicPr>
            <a:picLocks noChangeAspect="1"/>
          </p:cNvPicPr>
          <p:nvPr/>
        </p:nvPicPr>
        <p:blipFill>
          <a:blip r:embed="rId4"/>
          <a:stretch>
            <a:fillRect/>
          </a:stretch>
        </p:blipFill>
        <p:spPr>
          <a:xfrm>
            <a:off x="0" y="37837"/>
            <a:ext cx="12192000" cy="1235634"/>
          </a:xfrm>
          <a:prstGeom prst="rect">
            <a:avLst/>
          </a:prstGeom>
        </p:spPr>
      </p:pic>
      <p:sp>
        <p:nvSpPr>
          <p:cNvPr id="40" name="Content Placeholder 2">
            <a:extLst>
              <a:ext uri="{FF2B5EF4-FFF2-40B4-BE49-F238E27FC236}">
                <a16:creationId xmlns:a16="http://schemas.microsoft.com/office/drawing/2014/main" id="{A5214E7D-2295-4E86-2F57-9C1E160C1C43}"/>
              </a:ext>
            </a:extLst>
          </p:cNvPr>
          <p:cNvSpPr>
            <a:spLocks noGrp="1"/>
          </p:cNvSpPr>
          <p:nvPr>
            <p:ph idx="1"/>
          </p:nvPr>
        </p:nvSpPr>
        <p:spPr>
          <a:xfrm>
            <a:off x="838200" y="1825625"/>
            <a:ext cx="10515600" cy="4351338"/>
          </a:xfrm>
        </p:spPr>
        <p:txBody>
          <a:bodyPr/>
          <a:lstStyle/>
          <a:p>
            <a:pPr marL="0" indent="0">
              <a:buNone/>
            </a:pPr>
            <a:r>
              <a:rPr lang="en-US" sz="2000" b="1" u="sng" dirty="0"/>
              <a:t>Practical Guidance from Sir Andrew McFarlane</a:t>
            </a:r>
            <a:r>
              <a:rPr lang="en-US" sz="1800" dirty="0"/>
              <a:t> </a:t>
            </a:r>
          </a:p>
          <a:p>
            <a:pPr marL="342900" indent="-342900">
              <a:buFont typeface="+mj-lt"/>
              <a:buAutoNum type="arabicPeriod"/>
            </a:pPr>
            <a:r>
              <a:rPr lang="en-GB" sz="1800" dirty="0"/>
              <a:t>Attend the FHDRA fully prepared </a:t>
            </a:r>
          </a:p>
          <a:p>
            <a:pPr marL="342900" indent="-342900">
              <a:buFont typeface="+mj-lt"/>
              <a:buAutoNum type="arabicPeriod"/>
            </a:pPr>
            <a:r>
              <a:rPr lang="en-GB" sz="1800" dirty="0"/>
              <a:t>No case should be timetabled to a fact-finding hearing without a witness template</a:t>
            </a:r>
          </a:p>
          <a:p>
            <a:pPr marL="342900" indent="-342900">
              <a:buFont typeface="+mj-lt"/>
              <a:buAutoNum type="arabicPeriod"/>
            </a:pPr>
            <a:r>
              <a:rPr lang="en-GB" sz="1800" dirty="0"/>
              <a:t>Obtain the essential information about an allegation at an early stage</a:t>
            </a:r>
          </a:p>
          <a:p>
            <a:pPr marL="342900" indent="-342900">
              <a:buFont typeface="+mj-lt"/>
              <a:buAutoNum type="arabicPeriod"/>
            </a:pPr>
            <a:r>
              <a:rPr lang="en-GB" sz="1800" dirty="0"/>
              <a:t>Be clear what is being alleged and by whom in terms of domestic abuse</a:t>
            </a:r>
          </a:p>
          <a:p>
            <a:pPr marL="342900" indent="-342900">
              <a:buFont typeface="+mj-lt"/>
              <a:buAutoNum type="arabicPeriod"/>
            </a:pPr>
            <a:r>
              <a:rPr lang="en-GB" sz="1800" dirty="0"/>
              <a:t>Reference the key definitions of paragraph 3 of PD12J within submissions to the court. </a:t>
            </a:r>
          </a:p>
          <a:p>
            <a:pPr marL="342900" indent="-342900">
              <a:buFont typeface="+mj-lt"/>
              <a:buAutoNum type="arabicPeriod"/>
            </a:pPr>
            <a:r>
              <a:rPr lang="en-GB" sz="1800" dirty="0"/>
              <a:t>Consider interim contact arrangements. </a:t>
            </a:r>
          </a:p>
          <a:p>
            <a:pPr marL="342900" indent="-342900">
              <a:buFont typeface="+mj-lt"/>
              <a:buAutoNum type="arabicPeriod"/>
            </a:pPr>
            <a:r>
              <a:rPr lang="en-GB" sz="1800" dirty="0"/>
              <a:t>Are any admissions made? Are these sufficient? </a:t>
            </a:r>
          </a:p>
          <a:p>
            <a:pPr marL="342900" indent="-342900">
              <a:buFont typeface="+mj-lt"/>
              <a:buAutoNum type="arabicPeriod"/>
            </a:pPr>
            <a:r>
              <a:rPr lang="en-GB" sz="1800" dirty="0"/>
              <a:t>C1As can set out the precise allegations, rather than a summary. </a:t>
            </a:r>
          </a:p>
          <a:p>
            <a:pPr marL="342900" indent="-342900">
              <a:buFont typeface="+mj-lt"/>
              <a:buAutoNum type="arabicPeriod"/>
            </a:pPr>
            <a:r>
              <a:rPr lang="en-GB" sz="1800" dirty="0"/>
              <a:t>A supporting position statement, ahead of a FHDRA could set out these points.  </a:t>
            </a:r>
            <a:endParaRPr lang="en-US" sz="1800" dirty="0"/>
          </a:p>
        </p:txBody>
      </p:sp>
    </p:spTree>
    <p:extLst>
      <p:ext uri="{BB962C8B-B14F-4D97-AF65-F5344CB8AC3E}">
        <p14:creationId xmlns:p14="http://schemas.microsoft.com/office/powerpoint/2010/main" val="1258428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3EF59-6177-2C8E-061D-60A7F446D306}"/>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83937D1B-9F27-3BC4-E9A9-B9AD4C16F379}"/>
              </a:ext>
            </a:extLst>
          </p:cNvPr>
          <p:cNvSpPr>
            <a:spLocks noGrp="1"/>
          </p:cNvSpPr>
          <p:nvPr>
            <p:ph idx="1"/>
          </p:nvPr>
        </p:nvSpPr>
        <p:spPr/>
        <p:txBody>
          <a:bodyPr>
            <a:normAutofit/>
          </a:bodyPr>
          <a:lstStyle/>
          <a:p>
            <a:pPr marL="0" indent="0">
              <a:buNone/>
            </a:pPr>
            <a:r>
              <a:rPr lang="en-GB" sz="2000" b="1" u="sng" dirty="0"/>
              <a:t>Scott Schedules</a:t>
            </a:r>
            <a:endParaRPr lang="en-GB" sz="2000" dirty="0"/>
          </a:p>
          <a:p>
            <a:pPr marL="0" indent="0" algn="ctr">
              <a:buNone/>
            </a:pPr>
            <a:r>
              <a:rPr lang="en-GB" sz="4800" b="1" dirty="0">
                <a:solidFill>
                  <a:srgbClr val="FF0000"/>
                </a:solidFill>
              </a:rPr>
              <a:t>NO!!</a:t>
            </a:r>
          </a:p>
          <a:p>
            <a:pPr marL="0" indent="0">
              <a:buNone/>
            </a:pPr>
            <a:endParaRPr lang="en-GB" sz="2000" b="1" u="sng" dirty="0"/>
          </a:p>
          <a:p>
            <a:pPr marL="0" indent="0">
              <a:buNone/>
            </a:pPr>
            <a:r>
              <a:rPr lang="en-GB" sz="2000" b="1" u="sng" dirty="0"/>
              <a:t>BY v BX [2022] EWHC 108 (Fam)</a:t>
            </a:r>
            <a:endParaRPr lang="en-GB" sz="2000" dirty="0"/>
          </a:p>
          <a:p>
            <a:r>
              <a:rPr lang="en-GB" sz="1800" dirty="0"/>
              <a:t>In paragraph 6 of the judgment Cobb J provided guidance upon the benefit ‘clustering’ the evidence to each different form alleged domestic abuse. </a:t>
            </a:r>
          </a:p>
        </p:txBody>
      </p:sp>
      <p:sp>
        <p:nvSpPr>
          <p:cNvPr id="4" name="Slide Number Placeholder 3">
            <a:extLst>
              <a:ext uri="{FF2B5EF4-FFF2-40B4-BE49-F238E27FC236}">
                <a16:creationId xmlns:a16="http://schemas.microsoft.com/office/drawing/2014/main" id="{0ACEED8C-B1B2-CC77-3919-C734EF03EA37}"/>
              </a:ext>
            </a:extLst>
          </p:cNvPr>
          <p:cNvSpPr>
            <a:spLocks noGrp="1"/>
          </p:cNvSpPr>
          <p:nvPr>
            <p:ph type="sldNum" sz="quarter" idx="12"/>
          </p:nvPr>
        </p:nvSpPr>
        <p:spPr/>
        <p:txBody>
          <a:bodyPr/>
          <a:lstStyle/>
          <a:p>
            <a:fld id="{DBBA1B4E-F5F2-431B-8E33-7EBE3726D570}" type="slidenum">
              <a:rPr lang="en-GB" smtClean="0"/>
              <a:t>13</a:t>
            </a:fld>
            <a:endParaRPr lang="en-GB" dirty="0"/>
          </a:p>
        </p:txBody>
      </p:sp>
      <p:sp>
        <p:nvSpPr>
          <p:cNvPr id="5" name="Slide Number Placeholder 3">
            <a:extLst>
              <a:ext uri="{FF2B5EF4-FFF2-40B4-BE49-F238E27FC236}">
                <a16:creationId xmlns:a16="http://schemas.microsoft.com/office/drawing/2014/main" id="{1D6E9C16-064D-EA19-F3FF-6A424C824312}"/>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13</a:t>
            </a:fld>
            <a:endParaRPr lang="en-GB" dirty="0"/>
          </a:p>
        </p:txBody>
      </p:sp>
      <p:sp>
        <p:nvSpPr>
          <p:cNvPr id="6" name="Content Placeholder 2">
            <a:extLst>
              <a:ext uri="{FF2B5EF4-FFF2-40B4-BE49-F238E27FC236}">
                <a16:creationId xmlns:a16="http://schemas.microsoft.com/office/drawing/2014/main" id="{5C9B7524-BD99-08F1-626E-31353FD5955B}"/>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sp>
        <p:nvSpPr>
          <p:cNvPr id="7" name="Slide Number Placeholder 3">
            <a:extLst>
              <a:ext uri="{FF2B5EF4-FFF2-40B4-BE49-F238E27FC236}">
                <a16:creationId xmlns:a16="http://schemas.microsoft.com/office/drawing/2014/main" id="{79CCFA4E-6870-EE4B-D0C5-A9B3EB594B40}"/>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13</a:t>
            </a:fld>
            <a:endParaRPr lang="en-GB" dirty="0"/>
          </a:p>
        </p:txBody>
      </p:sp>
      <p:pic>
        <p:nvPicPr>
          <p:cNvPr id="8" name="Picture 7" descr="A black and white sign with white text&#10;&#10;Description automatically generated">
            <a:extLst>
              <a:ext uri="{FF2B5EF4-FFF2-40B4-BE49-F238E27FC236}">
                <a16:creationId xmlns:a16="http://schemas.microsoft.com/office/drawing/2014/main" id="{8E7FC883-36E9-38C8-4841-5AF20F2B3B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8429" y="352425"/>
            <a:ext cx="2800350" cy="704850"/>
          </a:xfrm>
          <a:prstGeom prst="rect">
            <a:avLst/>
          </a:prstGeom>
        </p:spPr>
      </p:pic>
      <p:cxnSp>
        <p:nvCxnSpPr>
          <p:cNvPr id="9" name="Straight Connector 8">
            <a:extLst>
              <a:ext uri="{FF2B5EF4-FFF2-40B4-BE49-F238E27FC236}">
                <a16:creationId xmlns:a16="http://schemas.microsoft.com/office/drawing/2014/main" id="{FD907215-6A34-FFAE-ACFD-C5AA00F06173}"/>
              </a:ext>
            </a:extLst>
          </p:cNvPr>
          <p:cNvCxnSpPr/>
          <p:nvPr/>
        </p:nvCxnSpPr>
        <p:spPr>
          <a:xfrm>
            <a:off x="152400" y="13729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8B0A34A2-6946-18CF-2AC3-E34F4556C9BB}"/>
              </a:ext>
            </a:extLst>
          </p:cNvPr>
          <p:cNvSpPr txBox="1"/>
          <p:nvPr/>
        </p:nvSpPr>
        <p:spPr>
          <a:xfrm>
            <a:off x="380123" y="504795"/>
            <a:ext cx="250203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Fact-Finding Hearings </a:t>
            </a:r>
          </a:p>
        </p:txBody>
      </p:sp>
      <p:pic>
        <p:nvPicPr>
          <p:cNvPr id="11" name="Picture 10">
            <a:extLst>
              <a:ext uri="{FF2B5EF4-FFF2-40B4-BE49-F238E27FC236}">
                <a16:creationId xmlns:a16="http://schemas.microsoft.com/office/drawing/2014/main" id="{D981464E-4EAF-7E1A-8139-5A1092E26C38}"/>
              </a:ext>
            </a:extLst>
          </p:cNvPr>
          <p:cNvPicPr>
            <a:picLocks noChangeAspect="1"/>
          </p:cNvPicPr>
          <p:nvPr/>
        </p:nvPicPr>
        <p:blipFill>
          <a:blip r:embed="rId3"/>
          <a:stretch>
            <a:fillRect/>
          </a:stretch>
        </p:blipFill>
        <p:spPr>
          <a:xfrm>
            <a:off x="2753032" y="5526555"/>
            <a:ext cx="9438968" cy="1194920"/>
          </a:xfrm>
          <a:prstGeom prst="rect">
            <a:avLst/>
          </a:prstGeom>
          <a:effectLst>
            <a:softEdge rad="25400"/>
          </a:effectLst>
        </p:spPr>
      </p:pic>
      <p:sp>
        <p:nvSpPr>
          <p:cNvPr id="12" name="Slide Number Placeholder 3">
            <a:extLst>
              <a:ext uri="{FF2B5EF4-FFF2-40B4-BE49-F238E27FC236}">
                <a16:creationId xmlns:a16="http://schemas.microsoft.com/office/drawing/2014/main" id="{849EA29B-636B-B5D7-6615-9C6EB8FDAE4E}"/>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13</a:t>
            </a:fld>
            <a:endParaRPr lang="en-GB" dirty="0"/>
          </a:p>
        </p:txBody>
      </p:sp>
      <p:pic>
        <p:nvPicPr>
          <p:cNvPr id="13" name="Picture 12">
            <a:extLst>
              <a:ext uri="{FF2B5EF4-FFF2-40B4-BE49-F238E27FC236}">
                <a16:creationId xmlns:a16="http://schemas.microsoft.com/office/drawing/2014/main" id="{907979F3-9654-C027-3BAE-9223927D9B90}"/>
              </a:ext>
            </a:extLst>
          </p:cNvPr>
          <p:cNvPicPr>
            <a:picLocks noChangeAspect="1"/>
          </p:cNvPicPr>
          <p:nvPr/>
        </p:nvPicPr>
        <p:blipFill>
          <a:blip r:embed="rId4"/>
          <a:stretch>
            <a:fillRect/>
          </a:stretch>
        </p:blipFill>
        <p:spPr>
          <a:xfrm>
            <a:off x="0" y="-20516"/>
            <a:ext cx="12192000" cy="1235634"/>
          </a:xfrm>
          <a:prstGeom prst="rect">
            <a:avLst/>
          </a:prstGeom>
        </p:spPr>
      </p:pic>
    </p:spTree>
    <p:extLst>
      <p:ext uri="{BB962C8B-B14F-4D97-AF65-F5344CB8AC3E}">
        <p14:creationId xmlns:p14="http://schemas.microsoft.com/office/powerpoint/2010/main" val="1466012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44E-5611-B397-F96D-DEB6D12AAF3D}"/>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B9C481D0-07E7-EE8A-5CAB-1542DBFDA1BE}"/>
              </a:ext>
            </a:extLst>
          </p:cNvPr>
          <p:cNvSpPr>
            <a:spLocks noGrp="1"/>
          </p:cNvSpPr>
          <p:nvPr>
            <p:ph idx="1"/>
          </p:nvPr>
        </p:nvSpPr>
        <p:spPr/>
        <p:txBody>
          <a:bodyPr>
            <a:normAutofit/>
          </a:bodyPr>
          <a:lstStyle/>
          <a:p>
            <a:pPr marL="0" indent="0">
              <a:buNone/>
            </a:pPr>
            <a:r>
              <a:rPr lang="en-GB" sz="2000" b="1" u="sng" dirty="0"/>
              <a:t>Key Definitions</a:t>
            </a:r>
            <a:r>
              <a:rPr lang="en-GB" sz="2000" dirty="0"/>
              <a:t> </a:t>
            </a:r>
          </a:p>
          <a:p>
            <a:pPr marL="0" indent="0">
              <a:buNone/>
            </a:pPr>
            <a:r>
              <a:rPr lang="en-GB" sz="1800" b="1" u="sng" dirty="0"/>
              <a:t>Section 3 PD12J</a:t>
            </a:r>
          </a:p>
          <a:p>
            <a:pPr marL="0" indent="0" algn="l">
              <a:buNone/>
            </a:pPr>
            <a:r>
              <a:rPr lang="en-GB" sz="1800" b="0" i="1" dirty="0">
                <a:solidFill>
                  <a:srgbClr val="202020"/>
                </a:solidFill>
                <a:effectLst/>
              </a:rPr>
              <a:t>3</a:t>
            </a:r>
          </a:p>
          <a:p>
            <a:pPr marL="0" indent="0" algn="l">
              <a:buNone/>
            </a:pPr>
            <a:r>
              <a:rPr lang="en-GB" sz="1800" b="0" i="1" dirty="0">
                <a:solidFill>
                  <a:srgbClr val="000000"/>
                </a:solidFill>
                <a:effectLst/>
              </a:rPr>
              <a:t>For the purpose of this Practice Direction “the 2021 Act” means the Domestic Abuse Act 2021;</a:t>
            </a:r>
          </a:p>
          <a:p>
            <a:pPr algn="l"/>
            <a:r>
              <a:rPr lang="en-GB" sz="1800" b="0" i="0" dirty="0">
                <a:solidFill>
                  <a:srgbClr val="000000"/>
                </a:solidFill>
                <a:effectLst/>
              </a:rPr>
              <a:t>“coercive behaviour” means an act or a pattern of acts of assault, threats, humiliation and intimidation or other abuse that is used to harm, punish, or frighten the victim;</a:t>
            </a:r>
          </a:p>
          <a:p>
            <a:pPr algn="l"/>
            <a:r>
              <a:rPr lang="en-GB" sz="1800" b="0" i="0" dirty="0">
                <a:solidFill>
                  <a:srgbClr val="000000"/>
                </a:solidFill>
                <a:effectLst/>
              </a:rPr>
              <a:t>“controlling behaviour” means an act or pattern of acts designed to make a person subordinate and/or dependent by isolating them from sources of support, exploiting their resources and capacities for personal gain, depriving them of the means needed for independence, resistance and escape and regulating their everyday behaviour.</a:t>
            </a:r>
          </a:p>
          <a:p>
            <a:pPr marL="0" indent="0" algn="l">
              <a:buNone/>
            </a:pPr>
            <a:endParaRPr lang="en-GB" sz="1200" b="0" i="1" dirty="0">
              <a:solidFill>
                <a:srgbClr val="000000"/>
              </a:solidFill>
              <a:effectLst/>
              <a:latin typeface="Arial" panose="020B0604020202020204" pitchFamily="34" charset="0"/>
            </a:endParaRPr>
          </a:p>
          <a:p>
            <a:pPr marL="0" indent="0">
              <a:buNone/>
            </a:pPr>
            <a:endParaRPr lang="en-GB" sz="1800" dirty="0"/>
          </a:p>
        </p:txBody>
      </p:sp>
      <p:sp>
        <p:nvSpPr>
          <p:cNvPr id="4" name="Slide Number Placeholder 3">
            <a:extLst>
              <a:ext uri="{FF2B5EF4-FFF2-40B4-BE49-F238E27FC236}">
                <a16:creationId xmlns:a16="http://schemas.microsoft.com/office/drawing/2014/main" id="{65E91CF9-7730-87F0-FE7A-FAF385C3DCE8}"/>
              </a:ext>
            </a:extLst>
          </p:cNvPr>
          <p:cNvSpPr>
            <a:spLocks noGrp="1"/>
          </p:cNvSpPr>
          <p:nvPr>
            <p:ph type="sldNum" sz="quarter" idx="12"/>
          </p:nvPr>
        </p:nvSpPr>
        <p:spPr/>
        <p:txBody>
          <a:bodyPr/>
          <a:lstStyle/>
          <a:p>
            <a:fld id="{DBBA1B4E-F5F2-431B-8E33-7EBE3726D570}" type="slidenum">
              <a:rPr lang="en-GB" smtClean="0"/>
              <a:t>14</a:t>
            </a:fld>
            <a:endParaRPr lang="en-GB" dirty="0"/>
          </a:p>
        </p:txBody>
      </p:sp>
      <p:sp>
        <p:nvSpPr>
          <p:cNvPr id="5" name="Slide Number Placeholder 3">
            <a:extLst>
              <a:ext uri="{FF2B5EF4-FFF2-40B4-BE49-F238E27FC236}">
                <a16:creationId xmlns:a16="http://schemas.microsoft.com/office/drawing/2014/main" id="{D23A2DC7-E5AF-EC28-7C10-CF8A972A1DB0}"/>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14</a:t>
            </a:fld>
            <a:endParaRPr lang="en-GB" dirty="0"/>
          </a:p>
        </p:txBody>
      </p:sp>
      <p:sp>
        <p:nvSpPr>
          <p:cNvPr id="6" name="Slide Number Placeholder 3">
            <a:extLst>
              <a:ext uri="{FF2B5EF4-FFF2-40B4-BE49-F238E27FC236}">
                <a16:creationId xmlns:a16="http://schemas.microsoft.com/office/drawing/2014/main" id="{13EE1910-C2C6-4856-E8AA-891A40D5115A}"/>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14</a:t>
            </a:fld>
            <a:endParaRPr lang="en-GB" dirty="0"/>
          </a:p>
        </p:txBody>
      </p:sp>
      <p:sp>
        <p:nvSpPr>
          <p:cNvPr id="7" name="Content Placeholder 2">
            <a:extLst>
              <a:ext uri="{FF2B5EF4-FFF2-40B4-BE49-F238E27FC236}">
                <a16:creationId xmlns:a16="http://schemas.microsoft.com/office/drawing/2014/main" id="{6BA25218-6DAA-5DB4-C82C-F5172C210A47}"/>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sp>
        <p:nvSpPr>
          <p:cNvPr id="8" name="Slide Number Placeholder 3">
            <a:extLst>
              <a:ext uri="{FF2B5EF4-FFF2-40B4-BE49-F238E27FC236}">
                <a16:creationId xmlns:a16="http://schemas.microsoft.com/office/drawing/2014/main" id="{FA9DD69F-43D2-48CE-BA1B-CD51F36F2C84}"/>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14</a:t>
            </a:fld>
            <a:endParaRPr lang="en-GB" dirty="0"/>
          </a:p>
        </p:txBody>
      </p:sp>
      <p:pic>
        <p:nvPicPr>
          <p:cNvPr id="9" name="Picture 8" descr="A black and white sign with white text&#10;&#10;Description automatically generated">
            <a:extLst>
              <a:ext uri="{FF2B5EF4-FFF2-40B4-BE49-F238E27FC236}">
                <a16:creationId xmlns:a16="http://schemas.microsoft.com/office/drawing/2014/main" id="{27C4B72E-4ADE-394B-B66E-9207B07562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8429" y="352425"/>
            <a:ext cx="2800350" cy="704850"/>
          </a:xfrm>
          <a:prstGeom prst="rect">
            <a:avLst/>
          </a:prstGeom>
        </p:spPr>
      </p:pic>
      <p:cxnSp>
        <p:nvCxnSpPr>
          <p:cNvPr id="10" name="Straight Connector 9">
            <a:extLst>
              <a:ext uri="{FF2B5EF4-FFF2-40B4-BE49-F238E27FC236}">
                <a16:creationId xmlns:a16="http://schemas.microsoft.com/office/drawing/2014/main" id="{08503216-7803-6726-2106-7B952EFC12B2}"/>
              </a:ext>
            </a:extLst>
          </p:cNvPr>
          <p:cNvCxnSpPr/>
          <p:nvPr/>
        </p:nvCxnSpPr>
        <p:spPr>
          <a:xfrm>
            <a:off x="152400" y="13729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EC80FF6A-3848-1F18-A918-0EEBF06DEE7E}"/>
              </a:ext>
            </a:extLst>
          </p:cNvPr>
          <p:cNvSpPr txBox="1"/>
          <p:nvPr/>
        </p:nvSpPr>
        <p:spPr>
          <a:xfrm>
            <a:off x="380123" y="504795"/>
            <a:ext cx="250203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Fact-Finding Hearings </a:t>
            </a:r>
          </a:p>
        </p:txBody>
      </p:sp>
      <p:pic>
        <p:nvPicPr>
          <p:cNvPr id="12" name="Picture 11">
            <a:extLst>
              <a:ext uri="{FF2B5EF4-FFF2-40B4-BE49-F238E27FC236}">
                <a16:creationId xmlns:a16="http://schemas.microsoft.com/office/drawing/2014/main" id="{CF838557-B032-C677-D3A7-8F1CE4064C5B}"/>
              </a:ext>
            </a:extLst>
          </p:cNvPr>
          <p:cNvPicPr>
            <a:picLocks noChangeAspect="1"/>
          </p:cNvPicPr>
          <p:nvPr/>
        </p:nvPicPr>
        <p:blipFill>
          <a:blip r:embed="rId3"/>
          <a:stretch>
            <a:fillRect/>
          </a:stretch>
        </p:blipFill>
        <p:spPr>
          <a:xfrm>
            <a:off x="2753032" y="5526555"/>
            <a:ext cx="9438968" cy="1194920"/>
          </a:xfrm>
          <a:prstGeom prst="rect">
            <a:avLst/>
          </a:prstGeom>
          <a:effectLst>
            <a:softEdge rad="25400"/>
          </a:effectLst>
        </p:spPr>
      </p:pic>
      <p:sp>
        <p:nvSpPr>
          <p:cNvPr id="13" name="Slide Number Placeholder 3">
            <a:extLst>
              <a:ext uri="{FF2B5EF4-FFF2-40B4-BE49-F238E27FC236}">
                <a16:creationId xmlns:a16="http://schemas.microsoft.com/office/drawing/2014/main" id="{D901873C-CC4C-EA54-94DC-454E68C8D93A}"/>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14</a:t>
            </a:fld>
            <a:endParaRPr lang="en-GB" dirty="0"/>
          </a:p>
        </p:txBody>
      </p:sp>
      <p:pic>
        <p:nvPicPr>
          <p:cNvPr id="14" name="Picture 13">
            <a:extLst>
              <a:ext uri="{FF2B5EF4-FFF2-40B4-BE49-F238E27FC236}">
                <a16:creationId xmlns:a16="http://schemas.microsoft.com/office/drawing/2014/main" id="{638B5192-B14E-7A8E-4D12-34B471514BAC}"/>
              </a:ext>
            </a:extLst>
          </p:cNvPr>
          <p:cNvPicPr>
            <a:picLocks noChangeAspect="1"/>
          </p:cNvPicPr>
          <p:nvPr/>
        </p:nvPicPr>
        <p:blipFill>
          <a:blip r:embed="rId4"/>
          <a:stretch>
            <a:fillRect/>
          </a:stretch>
        </p:blipFill>
        <p:spPr>
          <a:xfrm>
            <a:off x="0" y="132852"/>
            <a:ext cx="12192000" cy="1235634"/>
          </a:xfrm>
          <a:prstGeom prst="rect">
            <a:avLst/>
          </a:prstGeom>
        </p:spPr>
      </p:pic>
    </p:spTree>
    <p:extLst>
      <p:ext uri="{BB962C8B-B14F-4D97-AF65-F5344CB8AC3E}">
        <p14:creationId xmlns:p14="http://schemas.microsoft.com/office/powerpoint/2010/main" val="3779464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1014765"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In Brief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15</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227723" y="1536248"/>
            <a:ext cx="10866952" cy="4185761"/>
          </a:xfrm>
          <a:prstGeom prst="rect">
            <a:avLst/>
          </a:prstGeom>
          <a:noFill/>
        </p:spPr>
        <p:txBody>
          <a:bodyPr wrap="square" rtlCol="0">
            <a:spAutoFit/>
          </a:bodyPr>
          <a:lstStyle/>
          <a:p>
            <a:pPr marL="285750" indent="-285750" algn="ctr">
              <a:buFont typeface="Arial" panose="020B0604020202020204" pitchFamily="34" charset="0"/>
              <a:buChar char="•"/>
            </a:pPr>
            <a:r>
              <a:rPr lang="en-US" sz="2000" b="1" dirty="0"/>
              <a:t>Alienating </a:t>
            </a:r>
            <a:r>
              <a:rPr lang="en-GB" sz="2000" b="1" dirty="0"/>
              <a:t>behaviours</a:t>
            </a:r>
            <a:r>
              <a:rPr lang="en-US" sz="2000" b="1" dirty="0"/>
              <a:t> </a:t>
            </a:r>
          </a:p>
          <a:p>
            <a:pPr algn="ctr"/>
            <a:endParaRPr lang="en-US" sz="2000" b="1" dirty="0"/>
          </a:p>
          <a:p>
            <a:pPr marL="285750" indent="-285750" algn="ctr">
              <a:buFont typeface="Arial" panose="020B0604020202020204" pitchFamily="34" charset="0"/>
              <a:buChar char="•"/>
            </a:pPr>
            <a:r>
              <a:rPr lang="en-US" sz="2000" b="1" dirty="0"/>
              <a:t>What to do if there is no QLR? </a:t>
            </a:r>
          </a:p>
          <a:p>
            <a:pPr algn="ctr"/>
            <a:endParaRPr lang="en-US" sz="2000" b="1" dirty="0"/>
          </a:p>
          <a:p>
            <a:pPr marL="285750" indent="-285750" algn="ctr">
              <a:buFont typeface="Arial" panose="020B0604020202020204" pitchFamily="34" charset="0"/>
              <a:buChar char="•"/>
            </a:pPr>
            <a:r>
              <a:rPr lang="en-US" sz="2000" b="1" dirty="0"/>
              <a:t>The Court’s powers at DRA </a:t>
            </a:r>
          </a:p>
          <a:p>
            <a:pPr algn="ctr"/>
            <a:endParaRPr lang="en-US" sz="2000" b="1" dirty="0"/>
          </a:p>
          <a:p>
            <a:pPr marL="285750" indent="-285750" algn="ctr">
              <a:buFont typeface="Arial" panose="020B0604020202020204" pitchFamily="34" charset="0"/>
              <a:buChar char="•"/>
            </a:pPr>
            <a:r>
              <a:rPr lang="en-US" sz="2000" b="1" dirty="0"/>
              <a:t>Mediation/Resolution update </a:t>
            </a:r>
            <a:endParaRPr lang="en-US" sz="2000"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b="1" u="sng"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2301904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2AA20DAF-2B87-706C-58B6-4C68513951ED}"/>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sp>
        <p:nvSpPr>
          <p:cNvPr id="4" name="Slide Number Placeholder 3">
            <a:extLst>
              <a:ext uri="{FF2B5EF4-FFF2-40B4-BE49-F238E27FC236}">
                <a16:creationId xmlns:a16="http://schemas.microsoft.com/office/drawing/2014/main" id="{ABAE317E-E4F9-C9A2-F463-A8572CFD288A}"/>
              </a:ext>
            </a:extLst>
          </p:cNvPr>
          <p:cNvSpPr>
            <a:spLocks noGrp="1"/>
          </p:cNvSpPr>
          <p:nvPr>
            <p:ph type="sldNum" sz="quarter" idx="12"/>
          </p:nvPr>
        </p:nvSpPr>
        <p:spPr/>
        <p:txBody>
          <a:bodyPr/>
          <a:lstStyle/>
          <a:p>
            <a:fld id="{DBBA1B4E-F5F2-431B-8E33-7EBE3726D570}" type="slidenum">
              <a:rPr lang="en-GB" smtClean="0"/>
              <a:t>16</a:t>
            </a:fld>
            <a:endParaRPr lang="en-GB" dirty="0"/>
          </a:p>
        </p:txBody>
      </p:sp>
      <p:pic>
        <p:nvPicPr>
          <p:cNvPr id="11" name="Picture 10" descr="A black and white sign with white text&#10;&#10;Description automatically generated">
            <a:extLst>
              <a:ext uri="{FF2B5EF4-FFF2-40B4-BE49-F238E27FC236}">
                <a16:creationId xmlns:a16="http://schemas.microsoft.com/office/drawing/2014/main" id="{703E4F86-3139-856B-7354-C2D4893EB5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sp>
        <p:nvSpPr>
          <p:cNvPr id="13" name="TextBox 12">
            <a:extLst>
              <a:ext uri="{FF2B5EF4-FFF2-40B4-BE49-F238E27FC236}">
                <a16:creationId xmlns:a16="http://schemas.microsoft.com/office/drawing/2014/main" id="{14DED809-58AC-4274-6227-AA38A296263D}"/>
              </a:ext>
            </a:extLst>
          </p:cNvPr>
          <p:cNvSpPr txBox="1"/>
          <p:nvPr/>
        </p:nvSpPr>
        <p:spPr>
          <a:xfrm>
            <a:off x="227723" y="352395"/>
            <a:ext cx="1014765"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In Brief </a:t>
            </a:r>
          </a:p>
        </p:txBody>
      </p:sp>
      <p:sp>
        <p:nvSpPr>
          <p:cNvPr id="15" name="Slide Number Placeholder 3">
            <a:extLst>
              <a:ext uri="{FF2B5EF4-FFF2-40B4-BE49-F238E27FC236}">
                <a16:creationId xmlns:a16="http://schemas.microsoft.com/office/drawing/2014/main" id="{EC43E1B3-C5C9-FB05-9F3F-2345810BF4FD}"/>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16</a:t>
            </a:fld>
            <a:endParaRPr lang="en-GB" dirty="0"/>
          </a:p>
        </p:txBody>
      </p:sp>
      <p:sp>
        <p:nvSpPr>
          <p:cNvPr id="22" name="Content Placeholder 2">
            <a:extLst>
              <a:ext uri="{FF2B5EF4-FFF2-40B4-BE49-F238E27FC236}">
                <a16:creationId xmlns:a16="http://schemas.microsoft.com/office/drawing/2014/main" id="{F188D4A8-7D7E-DE87-0325-7F7119484F2B}"/>
              </a:ext>
            </a:extLst>
          </p:cNvPr>
          <p:cNvSpPr>
            <a:spLocks noGrp="1"/>
          </p:cNvSpPr>
          <p:nvPr>
            <p:ph idx="1"/>
          </p:nvPr>
        </p:nvSpPr>
        <p:spPr>
          <a:xfrm>
            <a:off x="838200" y="1825625"/>
            <a:ext cx="10515600" cy="4351338"/>
          </a:xfrm>
        </p:spPr>
        <p:txBody>
          <a:bodyPr>
            <a:normAutofit/>
          </a:bodyPr>
          <a:lstStyle/>
          <a:p>
            <a:pPr marL="0" indent="0">
              <a:buNone/>
            </a:pPr>
            <a:r>
              <a:rPr lang="en-GB" sz="2000" b="1" u="sng" dirty="0"/>
              <a:t>Alienating behaviours</a:t>
            </a:r>
            <a:r>
              <a:rPr lang="en-GB" sz="2000" dirty="0"/>
              <a:t> </a:t>
            </a:r>
          </a:p>
          <a:p>
            <a:r>
              <a:rPr lang="en-GB" sz="1800" dirty="0"/>
              <a:t>Refer to alienating behaviours, rather than parental alienation. </a:t>
            </a:r>
          </a:p>
          <a:p>
            <a:r>
              <a:rPr lang="en-GB" sz="1800" dirty="0"/>
              <a:t>Three stage test in Re C (‘Parental Alienation’; Instruction of Expert [2023] EWHC 345 (Fam) </a:t>
            </a:r>
          </a:p>
          <a:p>
            <a:pPr marL="342900" indent="-342900">
              <a:buFont typeface="+mj-lt"/>
              <a:buAutoNum type="arabicPeriod"/>
            </a:pPr>
            <a:r>
              <a:rPr lang="en-GB" sz="1800" dirty="0"/>
              <a:t>The child is refusing, resisting, or reluctant to engage in, a relationship with a parent or carer; </a:t>
            </a:r>
          </a:p>
          <a:p>
            <a:pPr marL="342900" indent="-342900">
              <a:buFont typeface="+mj-lt"/>
              <a:buAutoNum type="arabicPeriod"/>
            </a:pPr>
            <a:r>
              <a:rPr lang="en-GB" sz="1800" dirty="0"/>
              <a:t>The refusal, resistance or reluctance is NOT consequent on the actions of the non-resident parent towards the child or resident parent; </a:t>
            </a:r>
          </a:p>
          <a:p>
            <a:pPr marL="342900" indent="-342900">
              <a:buFont typeface="+mj-lt"/>
              <a:buAutoNum type="arabicPeriod"/>
            </a:pPr>
            <a:r>
              <a:rPr lang="en-GB" sz="1800" dirty="0"/>
              <a:t>The resident parent has engaged in behaviours that have directly or indirectly impacted on the child leading to the child’s refusal, resistance, or reluctance to engage in a relationship with the other parent. </a:t>
            </a:r>
          </a:p>
          <a:p>
            <a:r>
              <a:rPr lang="en-GB" sz="1800" dirty="0"/>
              <a:t>Further key point of this case, is that whether alienating behaviours have occurred is a question for the court, not a psychologist. </a:t>
            </a:r>
          </a:p>
        </p:txBody>
      </p:sp>
      <p:sp>
        <p:nvSpPr>
          <p:cNvPr id="23" name="Slide Number Placeholder 3">
            <a:extLst>
              <a:ext uri="{FF2B5EF4-FFF2-40B4-BE49-F238E27FC236}">
                <a16:creationId xmlns:a16="http://schemas.microsoft.com/office/drawing/2014/main" id="{D6B0882D-4F8E-46F3-549A-D7D74CE565A0}"/>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16</a:t>
            </a:fld>
            <a:endParaRPr lang="en-GB" dirty="0"/>
          </a:p>
        </p:txBody>
      </p:sp>
      <p:sp>
        <p:nvSpPr>
          <p:cNvPr id="24" name="Slide Number Placeholder 3">
            <a:extLst>
              <a:ext uri="{FF2B5EF4-FFF2-40B4-BE49-F238E27FC236}">
                <a16:creationId xmlns:a16="http://schemas.microsoft.com/office/drawing/2014/main" id="{78028739-F725-ED87-358B-2F462CD67FD0}"/>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16</a:t>
            </a:fld>
            <a:endParaRPr lang="en-GB" dirty="0"/>
          </a:p>
        </p:txBody>
      </p:sp>
      <p:sp>
        <p:nvSpPr>
          <p:cNvPr id="25" name="Slide Number Placeholder 3">
            <a:extLst>
              <a:ext uri="{FF2B5EF4-FFF2-40B4-BE49-F238E27FC236}">
                <a16:creationId xmlns:a16="http://schemas.microsoft.com/office/drawing/2014/main" id="{F8EF7250-068C-35B3-CE90-C36F77DAB1B5}"/>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16</a:t>
            </a:fld>
            <a:endParaRPr lang="en-GB" dirty="0"/>
          </a:p>
        </p:txBody>
      </p:sp>
      <p:sp>
        <p:nvSpPr>
          <p:cNvPr id="26" name="Content Placeholder 2">
            <a:extLst>
              <a:ext uri="{FF2B5EF4-FFF2-40B4-BE49-F238E27FC236}">
                <a16:creationId xmlns:a16="http://schemas.microsoft.com/office/drawing/2014/main" id="{534A848A-5997-CB7F-6DD3-03EC5CF850F7}"/>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sp>
        <p:nvSpPr>
          <p:cNvPr id="27" name="Slide Number Placeholder 3">
            <a:extLst>
              <a:ext uri="{FF2B5EF4-FFF2-40B4-BE49-F238E27FC236}">
                <a16:creationId xmlns:a16="http://schemas.microsoft.com/office/drawing/2014/main" id="{32F4BB40-DE13-5282-E11C-149CF3C43B7F}"/>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16</a:t>
            </a:fld>
            <a:endParaRPr lang="en-GB" dirty="0"/>
          </a:p>
        </p:txBody>
      </p:sp>
      <p:cxnSp>
        <p:nvCxnSpPr>
          <p:cNvPr id="29" name="Straight Connector 28">
            <a:extLst>
              <a:ext uri="{FF2B5EF4-FFF2-40B4-BE49-F238E27FC236}">
                <a16:creationId xmlns:a16="http://schemas.microsoft.com/office/drawing/2014/main" id="{D3716EED-2017-BA38-5F59-75940AF3E849}"/>
              </a:ext>
            </a:extLst>
          </p:cNvPr>
          <p:cNvCxnSpPr/>
          <p:nvPr/>
        </p:nvCxnSpPr>
        <p:spPr>
          <a:xfrm>
            <a:off x="0" y="13602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31" name="Picture 30">
            <a:extLst>
              <a:ext uri="{FF2B5EF4-FFF2-40B4-BE49-F238E27FC236}">
                <a16:creationId xmlns:a16="http://schemas.microsoft.com/office/drawing/2014/main" id="{8402CC0E-3A99-4AD0-18BF-00A0E4C8C310}"/>
              </a:ext>
            </a:extLst>
          </p:cNvPr>
          <p:cNvPicPr>
            <a:picLocks noChangeAspect="1"/>
          </p:cNvPicPr>
          <p:nvPr/>
        </p:nvPicPr>
        <p:blipFill>
          <a:blip r:embed="rId4"/>
          <a:stretch>
            <a:fillRect/>
          </a:stretch>
        </p:blipFill>
        <p:spPr>
          <a:xfrm>
            <a:off x="2753032" y="5678955"/>
            <a:ext cx="9438968" cy="1194920"/>
          </a:xfrm>
          <a:prstGeom prst="rect">
            <a:avLst/>
          </a:prstGeom>
          <a:effectLst>
            <a:softEdge rad="25400"/>
          </a:effectLst>
        </p:spPr>
      </p:pic>
      <p:sp>
        <p:nvSpPr>
          <p:cNvPr id="32" name="Slide Number Placeholder 3">
            <a:extLst>
              <a:ext uri="{FF2B5EF4-FFF2-40B4-BE49-F238E27FC236}">
                <a16:creationId xmlns:a16="http://schemas.microsoft.com/office/drawing/2014/main" id="{DA3805E2-A5F2-07C2-2496-58C1766E4612}"/>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16</a:t>
            </a:fld>
            <a:endParaRPr lang="en-GB" dirty="0"/>
          </a:p>
        </p:txBody>
      </p:sp>
    </p:spTree>
    <p:extLst>
      <p:ext uri="{BB962C8B-B14F-4D97-AF65-F5344CB8AC3E}">
        <p14:creationId xmlns:p14="http://schemas.microsoft.com/office/powerpoint/2010/main" val="98607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1014765"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In Brief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17</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391061" y="1372931"/>
            <a:ext cx="11409877" cy="6924973"/>
          </a:xfrm>
          <a:prstGeom prst="rect">
            <a:avLst/>
          </a:prstGeom>
          <a:noFill/>
        </p:spPr>
        <p:txBody>
          <a:bodyPr wrap="square" rtlCol="0">
            <a:spAutoFit/>
          </a:bodyPr>
          <a:lstStyle/>
          <a:p>
            <a:r>
              <a:rPr lang="en-US" b="1" dirty="0"/>
              <a:t> </a:t>
            </a:r>
            <a:r>
              <a:rPr lang="en-US" sz="2000" b="1" u="sng" dirty="0"/>
              <a:t>What to do if there is no QLR? </a:t>
            </a:r>
            <a:endParaRPr lang="en-US" sz="2000" dirty="0"/>
          </a:p>
          <a:p>
            <a:endParaRPr lang="en-US" b="1" i="1" dirty="0"/>
          </a:p>
          <a:p>
            <a:r>
              <a:rPr lang="en-US" b="1" i="1" dirty="0"/>
              <a:t>RE: Z (Prohibition on Cross-examination: No QLR) </a:t>
            </a:r>
            <a:r>
              <a:rPr lang="en-US" b="1" dirty="0"/>
              <a:t>[2024] EWFC 22 </a:t>
            </a:r>
            <a:r>
              <a:rPr lang="en-US" dirty="0"/>
              <a:t>– </a:t>
            </a:r>
            <a:r>
              <a:rPr lang="en-US" b="1" dirty="0"/>
              <a:t>Guidance from the Sir Andrew McFarlane</a:t>
            </a:r>
          </a:p>
          <a:p>
            <a:endParaRPr lang="en-US" b="1" i="1" dirty="0"/>
          </a:p>
          <a:p>
            <a:r>
              <a:rPr lang="en-US" sz="1600" i="1" dirty="0"/>
              <a:t>41. Finally, I would offer the following practical points for courts to consider either when appointing a QLR or when preparing to put questions itself: </a:t>
            </a:r>
          </a:p>
          <a:p>
            <a:r>
              <a:rPr lang="en-US" sz="1600" i="1" dirty="0"/>
              <a:t>a) Whilst there is value in the QLR attending court for the ground rules hearing so that they may meet the party on whose behalf they will be asking questions, where this is impractical, and where holding the hearing remotely means that a QLR who could not otherwise act can be appointed, it should be acceptable for the QLR to attend the ground rules hearing remotely; </a:t>
            </a:r>
          </a:p>
          <a:p>
            <a:r>
              <a:rPr lang="en-US" sz="1600" i="1" dirty="0"/>
              <a:t>b) The default position for the full hearing should be for the QLR to be in attendance at court, rather than joining remotely, as the overall effectiveness and fairness of the process is likely to be diminished if they are not in the courtroom; </a:t>
            </a:r>
          </a:p>
          <a:p>
            <a:r>
              <a:rPr lang="en-US" sz="1600" i="1" dirty="0"/>
              <a:t>c) In all cases (whether there is a QLR or not) at the ground rules hearing, or earlier, the court should direct that the prohibited party should submit a clear statement shortly stating the allegations, facts or findings that they seek to establish; </a:t>
            </a:r>
          </a:p>
          <a:p>
            <a:r>
              <a:rPr lang="en-US" sz="1600" i="1" dirty="0"/>
              <a:t>d) In all cases, the prohibited party should be required to file a written list of the questions that they wish to have asked prior to the main hearing. The list should go to the QLR, or to the court if there is no QLR, but not to the witness or other parties. This process should not prevent the prohibited party from identifying additional questions that may arise during the hearing; </a:t>
            </a:r>
          </a:p>
          <a:p>
            <a:endParaRPr lang="en-US" b="1" dirty="0"/>
          </a:p>
          <a:p>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b="1" u="sng"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934181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9EAAA5-D2D4-B16A-88AF-A0E9FA0D6539}"/>
              </a:ext>
            </a:extLst>
          </p:cNvPr>
          <p:cNvSpPr>
            <a:spLocks noGrp="1"/>
          </p:cNvSpPr>
          <p:nvPr>
            <p:ph type="sldNum" sz="quarter" idx="12"/>
          </p:nvPr>
        </p:nvSpPr>
        <p:spPr/>
        <p:txBody>
          <a:bodyPr/>
          <a:lstStyle/>
          <a:p>
            <a:fld id="{DBBA1B4E-F5F2-431B-8E33-7EBE3726D570}" type="slidenum">
              <a:rPr lang="en-GB" smtClean="0"/>
              <a:t>18</a:t>
            </a:fld>
            <a:endParaRPr lang="en-GB" dirty="0"/>
          </a:p>
        </p:txBody>
      </p:sp>
      <p:pic>
        <p:nvPicPr>
          <p:cNvPr id="7" name="Picture 6" descr="A black and white sign with white text&#10;&#10;Description automatically generated">
            <a:extLst>
              <a:ext uri="{FF2B5EF4-FFF2-40B4-BE49-F238E27FC236}">
                <a16:creationId xmlns:a16="http://schemas.microsoft.com/office/drawing/2014/main" id="{BBAFBDD8-71F1-50A9-E8B8-7500F563E2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sp>
        <p:nvSpPr>
          <p:cNvPr id="9" name="TextBox 8">
            <a:extLst>
              <a:ext uri="{FF2B5EF4-FFF2-40B4-BE49-F238E27FC236}">
                <a16:creationId xmlns:a16="http://schemas.microsoft.com/office/drawing/2014/main" id="{C56827A2-C313-D589-85C0-02DE78FDB04A}"/>
              </a:ext>
            </a:extLst>
          </p:cNvPr>
          <p:cNvSpPr txBox="1"/>
          <p:nvPr/>
        </p:nvSpPr>
        <p:spPr>
          <a:xfrm>
            <a:off x="227723" y="352395"/>
            <a:ext cx="1014765"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In Brief </a:t>
            </a:r>
          </a:p>
        </p:txBody>
      </p:sp>
      <p:pic>
        <p:nvPicPr>
          <p:cNvPr id="10" name="Picture 9">
            <a:extLst>
              <a:ext uri="{FF2B5EF4-FFF2-40B4-BE49-F238E27FC236}">
                <a16:creationId xmlns:a16="http://schemas.microsoft.com/office/drawing/2014/main" id="{1C6AF04A-8522-84A6-B65A-C2BC85C1C91A}"/>
              </a:ext>
            </a:extLst>
          </p:cNvPr>
          <p:cNvPicPr>
            <a:picLocks noChangeAspect="1"/>
          </p:cNvPicPr>
          <p:nvPr/>
        </p:nvPicPr>
        <p:blipFill>
          <a:blip r:embed="rId3"/>
          <a:stretch>
            <a:fillRect/>
          </a:stretch>
        </p:blipFill>
        <p:spPr>
          <a:xfrm>
            <a:off x="2753032" y="5663080"/>
            <a:ext cx="9438968" cy="1194920"/>
          </a:xfrm>
          <a:prstGeom prst="rect">
            <a:avLst/>
          </a:prstGeom>
          <a:effectLst>
            <a:softEdge rad="25400"/>
          </a:effectLst>
        </p:spPr>
      </p:pic>
      <p:sp>
        <p:nvSpPr>
          <p:cNvPr id="11" name="Slide Number Placeholder 3">
            <a:extLst>
              <a:ext uri="{FF2B5EF4-FFF2-40B4-BE49-F238E27FC236}">
                <a16:creationId xmlns:a16="http://schemas.microsoft.com/office/drawing/2014/main" id="{DAF88165-166C-8663-F56C-6C2737045D09}"/>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BBA1B4E-F5F2-431B-8E33-7EBE3726D570}" type="slidenum">
              <a:rPr lang="en-GB" smtClean="0"/>
              <a:pPr/>
              <a:t>18</a:t>
            </a:fld>
            <a:endParaRPr lang="en-GB" dirty="0"/>
          </a:p>
        </p:txBody>
      </p:sp>
      <p:sp>
        <p:nvSpPr>
          <p:cNvPr id="12" name="TextBox 11">
            <a:extLst>
              <a:ext uri="{FF2B5EF4-FFF2-40B4-BE49-F238E27FC236}">
                <a16:creationId xmlns:a16="http://schemas.microsoft.com/office/drawing/2014/main" id="{7262DE5E-1AFA-5ABE-1544-45D0F85CFF75}"/>
              </a:ext>
            </a:extLst>
          </p:cNvPr>
          <p:cNvSpPr txBox="1"/>
          <p:nvPr/>
        </p:nvSpPr>
        <p:spPr>
          <a:xfrm>
            <a:off x="227723" y="1536248"/>
            <a:ext cx="10866952" cy="5663089"/>
          </a:xfrm>
          <a:prstGeom prst="rect">
            <a:avLst/>
          </a:prstGeom>
          <a:noFill/>
        </p:spPr>
        <p:txBody>
          <a:bodyPr wrap="square" rtlCol="0">
            <a:spAutoFit/>
          </a:bodyPr>
          <a:lstStyle/>
          <a:p>
            <a:r>
              <a:rPr lang="en-US" sz="2000" b="1" u="sng" dirty="0"/>
              <a:t>The Court’s power at DRA</a:t>
            </a:r>
            <a:r>
              <a:rPr lang="en-US" sz="2000" dirty="0"/>
              <a:t> </a:t>
            </a:r>
          </a:p>
          <a:p>
            <a:endParaRPr lang="en-US" b="1" dirty="0"/>
          </a:p>
          <a:p>
            <a:r>
              <a:rPr lang="en-US" b="1" i="1" dirty="0"/>
              <a:t>P v F [2023] EWHC 2730 (Fam)</a:t>
            </a:r>
          </a:p>
          <a:p>
            <a:endParaRPr lang="en-US" b="1" i="1" dirty="0"/>
          </a:p>
          <a:p>
            <a:r>
              <a:rPr lang="en-US" i="1" dirty="0"/>
              <a:t>Paragraph 41</a:t>
            </a:r>
          </a:p>
          <a:p>
            <a:pPr algn="ctr"/>
            <a:r>
              <a:rPr lang="en-US" i="1" dirty="0"/>
              <a:t>“Whilst a Judge undertaking a DRA is required to consider the extent to which the remaining issues between the parties can be resolved at that hearing, and to assist the parties to do so with a frank evaluation of the evidence, this cannot extend to making final orders where it is clear that a party continues to contest the matter and seek a different outcome.” </a:t>
            </a:r>
          </a:p>
          <a:p>
            <a:r>
              <a:rPr lang="en-US" i="1" dirty="0"/>
              <a:t>Paragraph 44</a:t>
            </a:r>
          </a:p>
          <a:p>
            <a:pPr algn="ctr"/>
            <a:r>
              <a:rPr lang="en-US" i="1" dirty="0"/>
              <a:t>“The judge proceeded to make an order providing for no contact. This deprived the father of the opportunity to present his evidence and argument with respect to the content of the Cafcass report…In the circumstances, the father was deprived of the proper opportunity to comment on the key piece of evidence on which the court based its decision and to make submissions on the proper outcome of proceedings more widely.”  </a:t>
            </a:r>
            <a:r>
              <a:rPr lang="en-US" b="1" i="1" dirty="0"/>
              <a: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b="1" u="sng"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
        <p:nvSpPr>
          <p:cNvPr id="13" name="Rectangle 12">
            <a:extLst>
              <a:ext uri="{FF2B5EF4-FFF2-40B4-BE49-F238E27FC236}">
                <a16:creationId xmlns:a16="http://schemas.microsoft.com/office/drawing/2014/main" id="{F6B32B48-27C8-55A4-F378-4FF88A70F3DA}"/>
              </a:ext>
            </a:extLst>
          </p:cNvPr>
          <p:cNvSpPr/>
          <p:nvPr/>
        </p:nvSpPr>
        <p:spPr>
          <a:xfrm>
            <a:off x="0" y="18214"/>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14" name="Picture 13" descr="A black and white sign with white text&#10;&#10;Description automatically generated">
            <a:extLst>
              <a:ext uri="{FF2B5EF4-FFF2-40B4-BE49-F238E27FC236}">
                <a16:creationId xmlns:a16="http://schemas.microsoft.com/office/drawing/2014/main" id="{1CEEEA61-6DF9-8D83-CC4F-8D1A57125C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8429" y="352425"/>
            <a:ext cx="2800350" cy="704850"/>
          </a:xfrm>
          <a:prstGeom prst="rect">
            <a:avLst/>
          </a:prstGeom>
        </p:spPr>
      </p:pic>
      <p:cxnSp>
        <p:nvCxnSpPr>
          <p:cNvPr id="15" name="Straight Connector 14">
            <a:extLst>
              <a:ext uri="{FF2B5EF4-FFF2-40B4-BE49-F238E27FC236}">
                <a16:creationId xmlns:a16="http://schemas.microsoft.com/office/drawing/2014/main" id="{188FE98E-B1CA-388A-3D40-C4878CD89E25}"/>
              </a:ext>
            </a:extLst>
          </p:cNvPr>
          <p:cNvCxnSpPr/>
          <p:nvPr/>
        </p:nvCxnSpPr>
        <p:spPr>
          <a:xfrm>
            <a:off x="152400" y="13729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D64B65B8-E0E3-E101-2E50-AA8F13C49CBF}"/>
              </a:ext>
            </a:extLst>
          </p:cNvPr>
          <p:cNvSpPr txBox="1"/>
          <p:nvPr/>
        </p:nvSpPr>
        <p:spPr>
          <a:xfrm>
            <a:off x="380123" y="504795"/>
            <a:ext cx="1014765"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In Brief </a:t>
            </a:r>
          </a:p>
        </p:txBody>
      </p:sp>
    </p:spTree>
    <p:extLst>
      <p:ext uri="{BB962C8B-B14F-4D97-AF65-F5344CB8AC3E}">
        <p14:creationId xmlns:p14="http://schemas.microsoft.com/office/powerpoint/2010/main" val="2014593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1014765"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In Brief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19</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735105" y="1589951"/>
            <a:ext cx="10866952" cy="6432530"/>
          </a:xfrm>
          <a:prstGeom prst="rect">
            <a:avLst/>
          </a:prstGeom>
          <a:noFill/>
        </p:spPr>
        <p:txBody>
          <a:bodyPr wrap="square" rtlCol="0">
            <a:spAutoFit/>
          </a:bodyPr>
          <a:lstStyle/>
          <a:p>
            <a:r>
              <a:rPr lang="en-US" b="1" dirty="0"/>
              <a:t> </a:t>
            </a:r>
            <a:r>
              <a:rPr lang="en-GB" b="0" i="0" u="none" strike="noStrike" dirty="0">
                <a:solidFill>
                  <a:srgbClr val="474E51"/>
                </a:solidFill>
                <a:effectLst/>
                <a:latin typeface="Bitter"/>
              </a:rPr>
              <a:t> </a:t>
            </a:r>
            <a:r>
              <a:rPr lang="en-GB" sz="2000" b="1" i="0" u="sng" strike="noStrike" dirty="0">
                <a:solidFill>
                  <a:srgbClr val="474E51"/>
                </a:solidFill>
                <a:effectLst/>
              </a:rPr>
              <a:t>The Family Procedure (Amendment No 2) Rules 2023 (SI 2023/1324</a:t>
            </a:r>
            <a:r>
              <a:rPr lang="en-GB" sz="2000" b="1" i="0" u="sng" strike="noStrike" dirty="0">
                <a:solidFill>
                  <a:srgbClr val="474E51"/>
                </a:solidFill>
                <a:effectLst/>
                <a:latin typeface="Bitter"/>
              </a:rPr>
              <a:t>)</a:t>
            </a:r>
            <a:endParaRPr lang="en-GB" sz="2000" i="0" strike="noStrike" dirty="0">
              <a:solidFill>
                <a:srgbClr val="474E51"/>
              </a:solidFill>
              <a:effectLst/>
              <a:latin typeface="Bitter"/>
            </a:endParaRPr>
          </a:p>
          <a:p>
            <a:pPr marL="342900" indent="-342900">
              <a:buFont typeface="Arial" panose="020B0604020202020204" pitchFamily="34" charset="0"/>
              <a:buChar char="•"/>
            </a:pPr>
            <a:r>
              <a:rPr lang="en-GB" sz="2000" dirty="0"/>
              <a:t>Came into force on 29</a:t>
            </a:r>
            <a:r>
              <a:rPr lang="en-GB" sz="2000" baseline="30000" dirty="0"/>
              <a:t>th</a:t>
            </a:r>
            <a:r>
              <a:rPr lang="en-GB" sz="2000" dirty="0"/>
              <a:t> April 2024. </a:t>
            </a:r>
          </a:p>
          <a:p>
            <a:endParaRPr lang="en-GB" sz="2000" dirty="0"/>
          </a:p>
          <a:p>
            <a:pPr marL="342900" indent="-342900">
              <a:buFont typeface="Arial" panose="020B0604020202020204" pitchFamily="34" charset="0"/>
              <a:buChar char="•"/>
            </a:pPr>
            <a:r>
              <a:rPr lang="en-GB" sz="2000" dirty="0"/>
              <a:t>A stronger focus on </a:t>
            </a:r>
            <a:r>
              <a:rPr lang="en-GB" sz="2000" b="0" i="0" u="none" strike="noStrike" dirty="0">
                <a:effectLst/>
              </a:rPr>
              <a:t> non-court dispute resolution in private law proceedings . </a:t>
            </a:r>
          </a:p>
          <a:p>
            <a:endParaRPr lang="en-GB" sz="2000" b="0" i="0" u="none" strike="noStrike" dirty="0">
              <a:effectLst/>
            </a:endParaRPr>
          </a:p>
          <a:p>
            <a:pPr marL="342900" indent="-342900">
              <a:buFont typeface="Arial" panose="020B0604020202020204" pitchFamily="34" charset="0"/>
              <a:buChar char="•"/>
            </a:pPr>
            <a:r>
              <a:rPr lang="en-GB" sz="2000" dirty="0"/>
              <a:t>The MIAM exemption due to domestic abuse remains. </a:t>
            </a:r>
          </a:p>
          <a:p>
            <a:endParaRPr lang="en-GB" sz="2000" dirty="0"/>
          </a:p>
          <a:p>
            <a:pPr marL="342900" indent="-342900">
              <a:buFont typeface="Arial" panose="020B0604020202020204" pitchFamily="34" charset="0"/>
              <a:buChar char="•"/>
            </a:pPr>
            <a:r>
              <a:rPr lang="en-GB" sz="2000" b="0" i="0" u="none" strike="noStrike" dirty="0">
                <a:effectLst/>
              </a:rPr>
              <a:t>The </a:t>
            </a:r>
            <a:r>
              <a:rPr lang="en-GB" sz="2000" dirty="0"/>
              <a:t>court can direct the parties to fill in statement of position on non-court dispute resolution: Form FM5. (Rule 3.3(1A) Link to form: </a:t>
            </a:r>
            <a:r>
              <a:rPr lang="en-GB" sz="2000" dirty="0">
                <a:hlinkClick r:id="rId5">
                  <a:extLst>
                    <a:ext uri="{A12FA001-AC4F-418D-AE19-62706E023703}">
                      <ahyp:hlinkClr xmlns:ahyp="http://schemas.microsoft.com/office/drawing/2018/hyperlinkcolor" val="tx"/>
                    </a:ext>
                  </a:extLst>
                </a:hlinkClick>
              </a:rPr>
              <a:t>https://www.gov.uk/government/publications/statement-of-position-on-non-court-dispute-resolution-form-fm5</a:t>
            </a:r>
            <a:r>
              <a:rPr lang="en-GB" sz="2000" dirty="0"/>
              <a:t> </a:t>
            </a:r>
          </a:p>
          <a:p>
            <a:pPr marL="342900" indent="-342900">
              <a:buFont typeface="Arial" panose="020B0604020202020204" pitchFamily="34" charset="0"/>
              <a:buChar char="•"/>
            </a:pPr>
            <a:endParaRPr lang="en-GB" sz="2000" b="0" i="0" u="none" strike="noStrike" dirty="0">
              <a:solidFill>
                <a:srgbClr val="474E51"/>
              </a:solidFill>
              <a:effectLst/>
            </a:endParaRPr>
          </a:p>
          <a:p>
            <a:pPr marL="342900" indent="-342900">
              <a:buFont typeface="Arial" panose="020B0604020202020204" pitchFamily="34" charset="0"/>
              <a:buChar char="•"/>
            </a:pPr>
            <a:endParaRPr lang="en-GB" sz="2000" dirty="0">
              <a:solidFill>
                <a:srgbClr val="474E51"/>
              </a:solidFill>
            </a:endParaRPr>
          </a:p>
          <a:p>
            <a:endParaRPr lang="en-GB" sz="2000" b="0" i="0" u="none" strike="noStrike" dirty="0">
              <a:solidFill>
                <a:srgbClr val="474E51"/>
              </a:solidFill>
              <a:effectLst/>
            </a:endParaRPr>
          </a:p>
          <a:p>
            <a:pPr marL="342900" indent="-342900">
              <a:buFont typeface="Arial" panose="020B0604020202020204" pitchFamily="34" charset="0"/>
              <a:buChar char="•"/>
            </a:pPr>
            <a:endParaRPr lang="en-GB" sz="2000" dirty="0">
              <a:solidFill>
                <a:srgbClr val="474E51"/>
              </a:solidFill>
            </a:endParaRPr>
          </a:p>
          <a:p>
            <a:pPr marL="342900" indent="-342900">
              <a:buFont typeface="Arial" panose="020B0604020202020204" pitchFamily="34" charset="0"/>
              <a:buChar char="•"/>
            </a:pPr>
            <a:endParaRPr lang="en-GB" sz="2000" b="0" i="0" u="none" strike="noStrike" dirty="0">
              <a:solidFill>
                <a:srgbClr val="474E51"/>
              </a:solidFill>
              <a:effectLst/>
            </a:endParaRPr>
          </a:p>
          <a:p>
            <a:pPr marL="342900" indent="-34290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b="1" u="sng"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1627820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377584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Reporters &amp; Transparency Orders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2</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227724" y="1438275"/>
            <a:ext cx="10866952" cy="7294305"/>
          </a:xfrm>
          <a:prstGeom prst="rect">
            <a:avLst/>
          </a:prstGeom>
          <a:noFill/>
        </p:spPr>
        <p:txBody>
          <a:bodyPr wrap="square" rtlCol="0">
            <a:spAutoFit/>
          </a:bodyPr>
          <a:lstStyle/>
          <a:p>
            <a:r>
              <a:rPr lang="en-US" sz="2000" b="1" u="sng" dirty="0"/>
              <a:t>The Rules &amp; the Law </a:t>
            </a:r>
          </a:p>
          <a:p>
            <a:pPr marL="285750" indent="-285750">
              <a:buFont typeface="Arial" panose="020B0604020202020204" pitchFamily="34" charset="0"/>
              <a:buChar char="•"/>
            </a:pPr>
            <a:r>
              <a:rPr lang="en-US" b="1" u="sng" dirty="0"/>
              <a:t>FPR 27.11 (2) (f) and (ff) – </a:t>
            </a:r>
            <a:r>
              <a:rPr lang="en-US" dirty="0"/>
              <a:t>a journalist or a legal blogger* is allowed to attend hearings in private.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u="sng" dirty="0"/>
              <a:t>FPR 27.11(3)  </a:t>
            </a:r>
            <a:r>
              <a:rPr lang="en-US" dirty="0"/>
              <a:t>- under this rule, a journalist or legal blogger can be excluded if the court is satisfied that: </a:t>
            </a:r>
          </a:p>
          <a:p>
            <a:r>
              <a:rPr lang="en-US" dirty="0"/>
              <a:t>	(a) this is necessary –</a:t>
            </a:r>
          </a:p>
          <a:p>
            <a:r>
              <a:rPr lang="en-US" dirty="0"/>
              <a:t>	(i) in the interests of any child concerned in, or connected with, the proceedings;</a:t>
            </a:r>
          </a:p>
          <a:p>
            <a:r>
              <a:rPr lang="en-US" dirty="0"/>
              <a:t>	(ii) for the safety or protection of a party, a witness in the proceedings, or a person connected 	with  such a party or witness; or</a:t>
            </a:r>
          </a:p>
          <a:p>
            <a:r>
              <a:rPr lang="en-US" dirty="0"/>
              <a:t>	(iii) for the orderly conduct of the proceedings; or</a:t>
            </a:r>
          </a:p>
          <a:p>
            <a:r>
              <a:rPr lang="en-US" dirty="0"/>
              <a:t>	(b) justice will otherwise be impeded or prejudiced.</a:t>
            </a:r>
          </a:p>
          <a:p>
            <a:endParaRPr lang="en-US" dirty="0"/>
          </a:p>
          <a:p>
            <a:pPr marL="285750" indent="-285750">
              <a:buFont typeface="Arial" panose="020B0604020202020204" pitchFamily="34" charset="0"/>
              <a:buChar char="•"/>
            </a:pPr>
            <a:r>
              <a:rPr lang="en-US" b="1" dirty="0"/>
              <a:t>Section 12 of the Administration of Justice Act 1960</a:t>
            </a:r>
            <a:r>
              <a:rPr lang="en-US" dirty="0"/>
              <a:t> – essentially prohibits publication of children proceedings in private without permission from the court. </a:t>
            </a:r>
          </a:p>
          <a:p>
            <a:endParaRPr lang="en-US" dirty="0"/>
          </a:p>
          <a:p>
            <a:pPr marL="285750" indent="-285750">
              <a:buFont typeface="Arial" panose="020B0604020202020204" pitchFamily="34" charset="0"/>
              <a:buChar char="•"/>
            </a:pPr>
            <a:r>
              <a:rPr lang="en-US" b="1" dirty="0"/>
              <a:t>Section 97 of the Children Act 1989 –  </a:t>
            </a:r>
            <a:r>
              <a:rPr lang="en-US" dirty="0"/>
              <a:t>This stops publication of anything that is likely to identify that a child is involved in current proceedings. </a:t>
            </a:r>
            <a:endParaRPr lang="en-US"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b="1" u="sng"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45820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377584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Reporters &amp; Transparency Orders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3</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516470" y="1590645"/>
            <a:ext cx="10451123" cy="5632311"/>
          </a:xfrm>
          <a:prstGeom prst="rect">
            <a:avLst/>
          </a:prstGeom>
          <a:noFill/>
        </p:spPr>
        <p:txBody>
          <a:bodyPr wrap="square" rtlCol="0">
            <a:spAutoFit/>
          </a:bodyPr>
          <a:lstStyle/>
          <a:p>
            <a:r>
              <a:rPr lang="en-US" sz="2000" b="1" u="sng" dirty="0"/>
              <a:t>What is a Transparency Order? </a:t>
            </a:r>
          </a:p>
          <a:p>
            <a:pPr marL="285750" indent="-285750">
              <a:buFont typeface="Arial" panose="020B0604020202020204" pitchFamily="34" charset="0"/>
              <a:buChar char="•"/>
            </a:pPr>
            <a:r>
              <a:rPr lang="en-US" dirty="0"/>
              <a:t>This applies in the pilot courts (next slide) but essentially the prohibition under s.12 AJA 1960 is flipped, so it permits anonymised reporting of the cases. </a:t>
            </a:r>
          </a:p>
          <a:p>
            <a:endParaRPr lang="en-US" dirty="0"/>
          </a:p>
          <a:p>
            <a:pPr marL="285750" indent="-285750">
              <a:buFont typeface="Arial" panose="020B0604020202020204" pitchFamily="34" charset="0"/>
              <a:buChar char="•"/>
            </a:pPr>
            <a:r>
              <a:rPr lang="en-US" dirty="0"/>
              <a:t>The transparency order will state what can and cannot be reported and the idea is to protect both the family and the reporters because the law is not entirely clear on what can and cannot be reported.*</a:t>
            </a:r>
          </a:p>
          <a:p>
            <a:endParaRPr lang="en-US" dirty="0"/>
          </a:p>
          <a:p>
            <a:pPr marL="285750" indent="-285750">
              <a:buFont typeface="Arial" panose="020B0604020202020204" pitchFamily="34" charset="0"/>
              <a:buChar char="•"/>
            </a:pPr>
            <a:r>
              <a:rPr lang="en-US" dirty="0"/>
              <a:t>The transparency order will apply until the child is 18. </a:t>
            </a:r>
          </a:p>
          <a:p>
            <a:endParaRPr lang="en-US" dirty="0"/>
          </a:p>
          <a:p>
            <a:pPr marL="285750" indent="-285750">
              <a:buFont typeface="Arial" panose="020B0604020202020204" pitchFamily="34" charset="0"/>
              <a:buChar char="•"/>
            </a:pPr>
            <a:r>
              <a:rPr lang="en-US" dirty="0"/>
              <a:t>The order would usually be made at the beginning of a hearing – here is the link to the President’s Guidance with the template order: </a:t>
            </a:r>
            <a:r>
              <a:rPr lang="en-US" dirty="0">
                <a:hlinkClick r:id="rId5"/>
              </a:rPr>
              <a:t>https://www.judiciary.uk/courts-and-tribunals/family-law-courts/reporting-pilot/</a:t>
            </a:r>
            <a:r>
              <a:rPr lang="en-US" dirty="0"/>
              <a:t> </a:t>
            </a:r>
          </a:p>
          <a:p>
            <a:endParaRPr lang="en-US" dirty="0"/>
          </a:p>
          <a:p>
            <a:pPr marL="285750" indent="-285750">
              <a:buFont typeface="Arial" panose="020B0604020202020204" pitchFamily="34" charset="0"/>
              <a:buChar char="•"/>
            </a:pPr>
            <a:r>
              <a:rPr lang="en-US" dirty="0"/>
              <a:t>Lawyers can be quoted and the court has no editorial control.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550525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377584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Reporters &amp; Transparency Orders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4</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227723" y="1372931"/>
            <a:ext cx="10451123" cy="6463308"/>
          </a:xfrm>
          <a:prstGeom prst="rect">
            <a:avLst/>
          </a:prstGeom>
          <a:noFill/>
        </p:spPr>
        <p:txBody>
          <a:bodyPr wrap="square" rtlCol="0">
            <a:spAutoFit/>
          </a:bodyPr>
          <a:lstStyle/>
          <a:p>
            <a:r>
              <a:rPr lang="en-US" sz="2000" b="1" u="sng" dirty="0"/>
              <a:t>What cannot be reported? </a:t>
            </a:r>
          </a:p>
          <a:p>
            <a:pPr marL="285750" indent="-285750">
              <a:buFont typeface="Arial" panose="020B0604020202020204" pitchFamily="34" charset="0"/>
              <a:buChar char="•"/>
            </a:pPr>
            <a:r>
              <a:rPr lang="en-US" dirty="0"/>
              <a:t>The name or date of birth of any subject child in the case.</a:t>
            </a:r>
          </a:p>
          <a:p>
            <a:pPr marL="285750" indent="-285750">
              <a:buFont typeface="Arial" panose="020B0604020202020204" pitchFamily="34" charset="0"/>
              <a:buChar char="•"/>
            </a:pPr>
            <a:r>
              <a:rPr lang="en-US" dirty="0"/>
              <a:t>The name of any parent or family member who is a party or who is mentioned in the case, or whose name may lead to the child(ren) being identified;</a:t>
            </a:r>
          </a:p>
          <a:p>
            <a:pPr marL="285750" indent="-285750">
              <a:buFont typeface="Arial" panose="020B0604020202020204" pitchFamily="34" charset="0"/>
              <a:buChar char="•"/>
            </a:pPr>
            <a:r>
              <a:rPr lang="en-US" dirty="0"/>
              <a:t>The name of any person who is a party to, or intervening in, the proceedings;</a:t>
            </a:r>
          </a:p>
          <a:p>
            <a:pPr marL="285750" indent="-285750">
              <a:buFont typeface="Arial" panose="020B0604020202020204" pitchFamily="34" charset="0"/>
              <a:buChar char="•"/>
            </a:pPr>
            <a:r>
              <a:rPr lang="en-US" dirty="0"/>
              <a:t>The address of any child or family member;</a:t>
            </a:r>
          </a:p>
          <a:p>
            <a:pPr marL="285750" indent="-285750">
              <a:buFont typeface="Arial" panose="020B0604020202020204" pitchFamily="34" charset="0"/>
              <a:buChar char="•"/>
            </a:pPr>
            <a:r>
              <a:rPr lang="en-US" dirty="0"/>
              <a:t>The name or address of any foster carer;</a:t>
            </a:r>
          </a:p>
          <a:p>
            <a:pPr marL="285750" indent="-285750">
              <a:buFont typeface="Arial" panose="020B0604020202020204" pitchFamily="34" charset="0"/>
              <a:buChar char="•"/>
            </a:pPr>
            <a:r>
              <a:rPr lang="en-US" dirty="0"/>
              <a:t>The school/hospital/placement name or address, or any identifying features of a school of the child;</a:t>
            </a:r>
          </a:p>
          <a:p>
            <a:pPr marL="285750" indent="-285750">
              <a:buFont typeface="Arial" panose="020B0604020202020204" pitchFamily="34" charset="0"/>
              <a:buChar char="•"/>
            </a:pPr>
            <a:r>
              <a:rPr lang="en-US" dirty="0"/>
              <a:t>Photographs or images of the child, their parents, carer or any other identifying person, or any of the locations specified above in conjunction with other information relating to the proceedings;</a:t>
            </a:r>
          </a:p>
          <a:p>
            <a:pPr marL="285750" indent="-285750">
              <a:buFont typeface="Arial" panose="020B0604020202020204" pitchFamily="34" charset="0"/>
              <a:buChar char="•"/>
            </a:pPr>
            <a:r>
              <a:rPr lang="en-US" dirty="0"/>
              <a:t>The names of any medical professional who is or has been treating any of the children or family member;</a:t>
            </a:r>
          </a:p>
          <a:p>
            <a:pPr marL="285750" indent="-285750">
              <a:buFont typeface="Arial" panose="020B0604020202020204" pitchFamily="34" charset="0"/>
              <a:buChar char="•"/>
            </a:pPr>
            <a:r>
              <a:rPr lang="en-US" dirty="0"/>
              <a:t>In cases involving alleged sexual abuse, the details of such alleged abuse;</a:t>
            </a:r>
          </a:p>
          <a:p>
            <a:pPr marL="285750" indent="-285750">
              <a:buFont typeface="Arial" panose="020B0604020202020204" pitchFamily="34" charset="0"/>
              <a:buChar char="•"/>
            </a:pPr>
            <a:r>
              <a:rPr lang="en-US" dirty="0"/>
              <a:t>For the purposes of s.97(2) Children Act 1989, any other information likely to identify the child as a subject child or former subject child. </a:t>
            </a:r>
          </a:p>
          <a:p>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1036606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377584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Reporters &amp; Transparency Orders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5</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456255" y="1438275"/>
            <a:ext cx="10451123" cy="6494085"/>
          </a:xfrm>
          <a:prstGeom prst="rect">
            <a:avLst/>
          </a:prstGeom>
          <a:noFill/>
        </p:spPr>
        <p:txBody>
          <a:bodyPr wrap="square" rtlCol="0">
            <a:spAutoFit/>
          </a:bodyPr>
          <a:lstStyle/>
          <a:p>
            <a:r>
              <a:rPr lang="en-US" sz="2000" b="1" u="sng" dirty="0"/>
              <a:t>What can be reported? </a:t>
            </a:r>
          </a:p>
          <a:p>
            <a:pPr marL="285750" indent="-285750">
              <a:buFont typeface="Arial" panose="020B0604020202020204" pitchFamily="34" charset="0"/>
              <a:buChar char="•"/>
            </a:pPr>
            <a:r>
              <a:rPr lang="en-US" dirty="0"/>
              <a:t>The local authority/authorities involved in the proceedings;</a:t>
            </a:r>
          </a:p>
          <a:p>
            <a:endParaRPr lang="en-US" dirty="0"/>
          </a:p>
          <a:p>
            <a:pPr marL="285750" indent="-285750">
              <a:buFont typeface="Arial" panose="020B0604020202020204" pitchFamily="34" charset="0"/>
              <a:buChar char="•"/>
            </a:pPr>
            <a:r>
              <a:rPr lang="en-US" dirty="0"/>
              <a:t>The director and assistant director of Children’s Services within the LA (but no other person from the local authority, including the social worker, without express permission of the court);</a:t>
            </a:r>
          </a:p>
          <a:p>
            <a:endParaRPr lang="en-US" dirty="0"/>
          </a:p>
          <a:p>
            <a:pPr marL="285750" indent="-285750">
              <a:buFont typeface="Arial" panose="020B0604020202020204" pitchFamily="34" charset="0"/>
              <a:buChar char="•"/>
            </a:pPr>
            <a:r>
              <a:rPr lang="en-US" dirty="0"/>
              <a:t>Cafcass (but not the children’s guardian or reporting officer without express permission of the court);</a:t>
            </a:r>
          </a:p>
          <a:p>
            <a:endParaRPr lang="en-US" dirty="0"/>
          </a:p>
          <a:p>
            <a:pPr marL="285750" indent="-285750">
              <a:buFont typeface="Arial" panose="020B0604020202020204" pitchFamily="34" charset="0"/>
              <a:buChar char="•"/>
            </a:pPr>
            <a:r>
              <a:rPr lang="en-US" dirty="0"/>
              <a:t>Any NHS Trust;</a:t>
            </a:r>
          </a:p>
          <a:p>
            <a:endParaRPr lang="en-US" dirty="0"/>
          </a:p>
          <a:p>
            <a:pPr marL="285750" indent="-285750">
              <a:buFont typeface="Arial" panose="020B0604020202020204" pitchFamily="34" charset="0"/>
              <a:buChar char="•"/>
            </a:pPr>
            <a:r>
              <a:rPr lang="en-US" dirty="0"/>
              <a:t>Court appointed experts (but not treating clinicians or medical professionals); </a:t>
            </a:r>
          </a:p>
          <a:p>
            <a:endParaRPr lang="en-US" dirty="0"/>
          </a:p>
          <a:p>
            <a:pPr marL="285750" indent="-285750">
              <a:buFont typeface="Arial" panose="020B0604020202020204" pitchFamily="34" charset="0"/>
              <a:buChar char="•"/>
            </a:pPr>
            <a:r>
              <a:rPr lang="en-US" dirty="0"/>
              <a:t>Legal representatives and judges;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Anyone else named in a published judgment.</a:t>
            </a:r>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3923782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71A7A-0917-A8B9-B2A0-869484460349}"/>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CC2604B-625D-B306-29A4-56D1DD018F3B}"/>
              </a:ext>
            </a:extLst>
          </p:cNvPr>
          <p:cNvSpPr/>
          <p:nvPr/>
        </p:nvSpPr>
        <p:spPr>
          <a:xfrm>
            <a:off x="0" y="-17689"/>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GB" b="1" dirty="0">
                <a:solidFill>
                  <a:schemeClr val="bg1"/>
                </a:solidFill>
                <a:latin typeface="Aptos Body"/>
                <a:cs typeface="Courier New" panose="02070309020205020404" pitchFamily="49" charset="0"/>
              </a:rPr>
              <a:t> </a:t>
            </a:r>
            <a:r>
              <a:rPr lang="en-GB" sz="2000" b="1" dirty="0">
                <a:solidFill>
                  <a:schemeClr val="bg1"/>
                </a:solidFill>
                <a:latin typeface="Aptos Body"/>
                <a:cs typeface="Courier New" panose="02070309020205020404" pitchFamily="49" charset="0"/>
              </a:rPr>
              <a:t>Reporters &amp; Transparency Orders </a:t>
            </a:r>
            <a:endParaRPr lang="en-GB" sz="1800" b="1" dirty="0">
              <a:solidFill>
                <a:schemeClr val="bg1"/>
              </a:solidFill>
              <a:latin typeface="Aptos Body"/>
              <a:cs typeface="Courier New" panose="02070309020205020404" pitchFamily="49" charset="0"/>
            </a:endParaRPr>
          </a:p>
        </p:txBody>
      </p:sp>
      <p:pic>
        <p:nvPicPr>
          <p:cNvPr id="5" name="Picture 4" descr="A black and white sign with white text&#10;&#10;Description automatically generated">
            <a:extLst>
              <a:ext uri="{FF2B5EF4-FFF2-40B4-BE49-F238E27FC236}">
                <a16:creationId xmlns:a16="http://schemas.microsoft.com/office/drawing/2014/main" id="{CC7129B0-DF1B-0ABA-E1DC-F6F8ED451E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A9FDD496-ABB0-ECD3-6F9C-77AD862FDFB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9FB8141-9C67-3B8D-7FE5-DC19606C8F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D7C5682A-154E-A98B-05FF-D019842E8211}"/>
              </a:ext>
            </a:extLst>
          </p:cNvPr>
          <p:cNvSpPr txBox="1"/>
          <p:nvPr/>
        </p:nvSpPr>
        <p:spPr>
          <a:xfrm>
            <a:off x="2951644" y="1899308"/>
            <a:ext cx="6288712" cy="646331"/>
          </a:xfrm>
          <a:prstGeom prst="rect">
            <a:avLst/>
          </a:prstGeom>
          <a:noFill/>
        </p:spPr>
        <p:txBody>
          <a:bodyPr wrap="square" rtlCol="0">
            <a:spAutoFit/>
          </a:bodyPr>
          <a:lstStyle/>
          <a:p>
            <a:endParaRPr lang="en-US" b="1" dirty="0"/>
          </a:p>
          <a:p>
            <a:endParaRPr lang="en-GB" b="1" dirty="0"/>
          </a:p>
        </p:txBody>
      </p:sp>
      <p:sp>
        <p:nvSpPr>
          <p:cNvPr id="7" name="Slide Number Placeholder 6">
            <a:extLst>
              <a:ext uri="{FF2B5EF4-FFF2-40B4-BE49-F238E27FC236}">
                <a16:creationId xmlns:a16="http://schemas.microsoft.com/office/drawing/2014/main" id="{D0E9DABF-145D-3BC3-A5BC-73EC082564B2}"/>
              </a:ext>
            </a:extLst>
          </p:cNvPr>
          <p:cNvSpPr>
            <a:spLocks noGrp="1"/>
          </p:cNvSpPr>
          <p:nvPr>
            <p:ph type="sldNum" sz="quarter" idx="12"/>
          </p:nvPr>
        </p:nvSpPr>
        <p:spPr/>
        <p:txBody>
          <a:bodyPr/>
          <a:lstStyle/>
          <a:p>
            <a:fld id="{DBBA1B4E-F5F2-431B-8E33-7EBE3726D570}" type="slidenum">
              <a:rPr lang="en-GB" smtClean="0"/>
              <a:t>6</a:t>
            </a:fld>
            <a:endParaRPr lang="en-GB" dirty="0"/>
          </a:p>
        </p:txBody>
      </p:sp>
      <p:sp>
        <p:nvSpPr>
          <p:cNvPr id="12" name="TextBox 11">
            <a:extLst>
              <a:ext uri="{FF2B5EF4-FFF2-40B4-BE49-F238E27FC236}">
                <a16:creationId xmlns:a16="http://schemas.microsoft.com/office/drawing/2014/main" id="{E6ECF1FC-6C25-9C97-478E-8DC283BC1FC3}"/>
              </a:ext>
            </a:extLst>
          </p:cNvPr>
          <p:cNvSpPr txBox="1"/>
          <p:nvPr/>
        </p:nvSpPr>
        <p:spPr>
          <a:xfrm>
            <a:off x="568569" y="1536248"/>
            <a:ext cx="9607061" cy="3754874"/>
          </a:xfrm>
          <a:prstGeom prst="rect">
            <a:avLst/>
          </a:prstGeom>
          <a:noFill/>
        </p:spPr>
        <p:txBody>
          <a:bodyPr wrap="square">
            <a:spAutoFit/>
          </a:bodyPr>
          <a:lstStyle/>
          <a:p>
            <a:r>
              <a:rPr lang="en-US" sz="2000" b="1" u="sng" dirty="0"/>
              <a:t>The Reporting Pilot at June 2024: </a:t>
            </a:r>
          </a:p>
          <a:p>
            <a:endParaRPr lang="en-US" sz="2000" dirty="0"/>
          </a:p>
          <a:p>
            <a:pPr marL="342900" indent="-342900">
              <a:buFont typeface="Arial" panose="020B0604020202020204" pitchFamily="34" charset="0"/>
              <a:buChar char="•"/>
            </a:pPr>
            <a:r>
              <a:rPr lang="en-US" b="1" u="sng" dirty="0"/>
              <a:t>The Pilot applies in private law proceedings at the following courts: </a:t>
            </a:r>
            <a:r>
              <a:rPr lang="en-US" dirty="0"/>
              <a:t>Cardiff, Carlisle and Leeds </a:t>
            </a:r>
          </a:p>
          <a:p>
            <a:endParaRPr lang="en-US" b="1" u="sng" dirty="0"/>
          </a:p>
          <a:p>
            <a:pPr marL="342900" indent="-342900">
              <a:buFont typeface="Arial" panose="020B0604020202020204" pitchFamily="34" charset="0"/>
              <a:buChar char="•"/>
            </a:pPr>
            <a:r>
              <a:rPr lang="en-US" b="1" u="sng" dirty="0"/>
              <a:t>The Pilot applies in most public law proceedings before a judge at the following courts</a:t>
            </a:r>
            <a:r>
              <a:rPr lang="en-US" dirty="0"/>
              <a:t>: Cardiff, Carlisle, Leeds, Liverpool, Manchester, Bradford, Wakefield, Hull, Grimsby, Beverley, Nottingham, Stoke on Trent, Stafford &amp; Newcastle Under Lyme Magistrates, Derby, Chesterfield, Birmingham, Dorset, Truro, Luton, Guildford, Milton Keynes, Central Family Court, East &amp; West London</a:t>
            </a:r>
          </a:p>
          <a:p>
            <a:endParaRPr lang="en-US" dirty="0"/>
          </a:p>
          <a:p>
            <a:pPr marL="342900" indent="-342900">
              <a:buFont typeface="Arial" panose="020B0604020202020204" pitchFamily="34" charset="0"/>
              <a:buChar char="•"/>
            </a:pPr>
            <a:r>
              <a:rPr lang="en-US" b="1" dirty="0"/>
              <a:t>The plan is for private law and hearings before the magistrates to be introduced at the above courts later this year. </a:t>
            </a:r>
          </a:p>
        </p:txBody>
      </p:sp>
    </p:spTree>
    <p:extLst>
      <p:ext uri="{BB962C8B-B14F-4D97-AF65-F5344CB8AC3E}">
        <p14:creationId xmlns:p14="http://schemas.microsoft.com/office/powerpoint/2010/main" val="757077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377584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Reporters &amp; Transparency Orders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7</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456255" y="1549367"/>
            <a:ext cx="10451123" cy="5308633"/>
          </a:xfrm>
          <a:prstGeom prst="rect">
            <a:avLst/>
          </a:prstGeom>
          <a:noFill/>
        </p:spPr>
        <p:txBody>
          <a:bodyPr wrap="square" rtlCol="0">
            <a:spAutoFit/>
          </a:bodyPr>
          <a:lstStyle/>
          <a:p>
            <a:r>
              <a:rPr lang="en-US" b="1" u="sng" dirty="0"/>
              <a:t>What documents can a Reporter see? </a:t>
            </a:r>
          </a:p>
          <a:p>
            <a:endParaRPr lang="en-US" b="1" u="sng" dirty="0"/>
          </a:p>
          <a:p>
            <a:pPr marL="800100" lvl="1" indent="-342900">
              <a:lnSpc>
                <a:spcPct val="115000"/>
              </a:lnSpc>
              <a:buFont typeface="+mj-lt"/>
              <a:buAutoNum type="arabicPeriod"/>
            </a:pPr>
            <a:r>
              <a:rPr lang="en-GB" sz="1800" dirty="0">
                <a:effectLst/>
                <a:ea typeface="Calibri" panose="020F0502020204030204" pitchFamily="34" charset="0"/>
                <a:cs typeface="Times New Roman" panose="02020603050405020304" pitchFamily="18" charset="0"/>
              </a:rPr>
              <a:t>Documents drafted by advocates (or litigants if a party is self-representing): i.e. Case outlines, skeleton arguments, summaries, position statements threshold documents and chronologies. </a:t>
            </a:r>
          </a:p>
          <a:p>
            <a:pPr marL="800100" lvl="1" indent="-342900">
              <a:lnSpc>
                <a:spcPct val="115000"/>
              </a:lnSpc>
              <a:buFont typeface="+mj-lt"/>
              <a:buAutoNum type="arabicPeriod"/>
            </a:pPr>
            <a:r>
              <a:rPr lang="en-GB" sz="1800" dirty="0">
                <a:effectLst/>
                <a:ea typeface="Calibri" panose="020F0502020204030204" pitchFamily="34" charset="0"/>
                <a:cs typeface="Times New Roman" panose="02020603050405020304" pitchFamily="18" charset="0"/>
              </a:rPr>
              <a:t>Any indices from the Court bundle.</a:t>
            </a:r>
          </a:p>
          <a:p>
            <a:pPr marL="800100" lvl="1" indent="-342900">
              <a:lnSpc>
                <a:spcPct val="115000"/>
              </a:lnSpc>
              <a:spcAft>
                <a:spcPts val="800"/>
              </a:spcAft>
              <a:buFont typeface="+mj-lt"/>
              <a:buAutoNum type="arabicPeriod"/>
            </a:pPr>
            <a:r>
              <a:rPr lang="en-GB" sz="1800" dirty="0">
                <a:effectLst/>
                <a:ea typeface="Calibri" panose="020F0502020204030204" pitchFamily="34" charset="0"/>
                <a:cs typeface="Times New Roman" panose="02020603050405020304" pitchFamily="18" charset="0"/>
              </a:rPr>
              <a:t>Any suitably anonymised Orders within the case</a:t>
            </a:r>
            <a:r>
              <a:rPr lang="en-GB" sz="1800" dirty="0">
                <a:effectLst/>
                <a:latin typeface="+mj-lt"/>
                <a:ea typeface="Calibri" panose="020F0502020204030204" pitchFamily="34" charset="0"/>
                <a:cs typeface="Times New Roman" panose="02020603050405020304" pitchFamily="18" charset="0"/>
              </a:rPr>
              <a:t>. </a:t>
            </a:r>
            <a:endParaRPr lang="en-GB" dirty="0">
              <a:latin typeface="+mj-lt"/>
              <a:ea typeface="Calibri" panose="020F0502020204030204" pitchFamily="34" charset="0"/>
              <a:cs typeface="Times New Roman" panose="02020603050405020304" pitchFamily="18" charset="0"/>
            </a:endParaRPr>
          </a:p>
          <a:p>
            <a:pPr lvl="1">
              <a:lnSpc>
                <a:spcPct val="115000"/>
              </a:lnSpc>
              <a:spcAft>
                <a:spcPts val="800"/>
              </a:spcAft>
            </a:pPr>
            <a:r>
              <a:rPr lang="en-GB" sz="1800" b="1" u="sng" dirty="0">
                <a:effectLst/>
                <a:latin typeface="+mj-lt"/>
                <a:ea typeface="Calibri" panose="020F0502020204030204" pitchFamily="34" charset="0"/>
                <a:cs typeface="Times New Roman" panose="02020603050405020304" pitchFamily="18" charset="0"/>
              </a:rPr>
              <a:t>What about quotes </a:t>
            </a:r>
            <a:r>
              <a:rPr lang="en-GB" b="1" u="sng" dirty="0">
                <a:latin typeface="+mj-lt"/>
                <a:ea typeface="Calibri" panose="020F0502020204030204" pitchFamily="34" charset="0"/>
                <a:cs typeface="Times New Roman" panose="02020603050405020304" pitchFamily="18" charset="0"/>
              </a:rPr>
              <a:t>from other documents in a position statement? </a:t>
            </a:r>
          </a:p>
          <a:p>
            <a:pPr marL="742950" lvl="1" indent="-285750">
              <a:lnSpc>
                <a:spcPct val="115000"/>
              </a:lnSpc>
              <a:spcAft>
                <a:spcPts val="800"/>
              </a:spcAft>
              <a:buFont typeface="Arial" panose="020B0604020202020204" pitchFamily="34" charset="0"/>
              <a:buChar char="•"/>
            </a:pPr>
            <a:r>
              <a:rPr lang="en-GB" sz="1800" dirty="0">
                <a:effectLst/>
                <a:latin typeface="+mj-lt"/>
                <a:ea typeface="Calibri" panose="020F0502020204030204" pitchFamily="34" charset="0"/>
                <a:cs typeface="Times New Roman" panose="02020603050405020304" pitchFamily="18" charset="0"/>
              </a:rPr>
              <a:t>This is not allowed</a:t>
            </a:r>
            <a:r>
              <a:rPr lang="en-GB" dirty="0">
                <a:latin typeface="+mj-lt"/>
                <a:ea typeface="Calibri" panose="020F0502020204030204" pitchFamily="34" charset="0"/>
                <a:cs typeface="Times New Roman" panose="02020603050405020304" pitchFamily="18" charset="0"/>
              </a:rPr>
              <a:t>. For example, if a position statement quoted text from a medical  report, then the reporter would not be allowed to quote this part of the position statement because a medical report is not covered above. </a:t>
            </a:r>
          </a:p>
          <a:p>
            <a:pPr marL="742950" lvl="1" indent="-285750">
              <a:lnSpc>
                <a:spcPct val="115000"/>
              </a:lnSpc>
              <a:spcAft>
                <a:spcPts val="800"/>
              </a:spcAft>
              <a:buFont typeface="Arial" panose="020B0604020202020204" pitchFamily="34" charset="0"/>
              <a:buChar char="•"/>
            </a:pPr>
            <a:r>
              <a:rPr lang="en-GB" sz="1800" dirty="0">
                <a:effectLst/>
                <a:latin typeface="+mj-lt"/>
                <a:ea typeface="Calibri" panose="020F0502020204030204" pitchFamily="34" charset="0"/>
                <a:cs typeface="Times New Roman" panose="02020603050405020304" pitchFamily="18" charset="0"/>
              </a:rPr>
              <a:t>The reporter can</a:t>
            </a:r>
            <a:r>
              <a:rPr lang="en-GB" dirty="0">
                <a:latin typeface="+mj-lt"/>
                <a:ea typeface="Calibri" panose="020F0502020204030204" pitchFamily="34" charset="0"/>
                <a:cs typeface="Times New Roman" panose="02020603050405020304" pitchFamily="18" charset="0"/>
              </a:rPr>
              <a:t>, however, apply  to see other documents. </a:t>
            </a:r>
            <a:endParaRPr lang="en-GB" sz="1800" dirty="0">
              <a:effectLst/>
              <a:latin typeface="+mj-lt"/>
              <a:ea typeface="Calibri" panose="020F0502020204030204" pitchFamily="34" charset="0"/>
              <a:cs typeface="Times New Roman" panose="02020603050405020304" pitchFamily="18" charset="0"/>
            </a:endParaRPr>
          </a:p>
          <a:p>
            <a:endParaRPr lang="en-US"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3305443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377584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Reporters &amp; Transparency Orders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8</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458235" y="1720147"/>
            <a:ext cx="10451123" cy="6740307"/>
          </a:xfrm>
          <a:prstGeom prst="rect">
            <a:avLst/>
          </a:prstGeom>
          <a:noFill/>
        </p:spPr>
        <p:txBody>
          <a:bodyPr wrap="square" rtlCol="0">
            <a:spAutoFit/>
          </a:bodyPr>
          <a:lstStyle/>
          <a:p>
            <a:r>
              <a:rPr lang="en-US" sz="2000" b="1" u="sng" dirty="0"/>
              <a:t>Case law </a:t>
            </a:r>
          </a:p>
          <a:p>
            <a:endParaRPr lang="en-US" b="1" dirty="0"/>
          </a:p>
          <a:p>
            <a:pPr marL="285750" indent="-285750">
              <a:buFont typeface="Arial" panose="020B0604020202020204" pitchFamily="34" charset="0"/>
              <a:buChar char="•"/>
            </a:pPr>
            <a:r>
              <a:rPr lang="en-US" b="1" i="1" u="sng" dirty="0"/>
              <a:t>Tickle v Father  &amp; Others </a:t>
            </a:r>
            <a:r>
              <a:rPr lang="en-US" b="1" dirty="0"/>
              <a:t>[2023] EWHC 2446 (Fam</a:t>
            </a:r>
            <a:r>
              <a:rPr lang="en-US" dirty="0"/>
              <a:t>) Judgment by Mrs. Justice Lieven  - the appeal was from Manchester Family Court – so a non-pilot court at the time of the first instance hearing. This case gives nine principles that the court should bear in mind when dealing with the issue of when a reporter should be allowed to report. The principles are in the slide notes.*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i="1" u="sng" dirty="0"/>
              <a:t>Re S (a child) (identification: restriction on publication</a:t>
            </a:r>
            <a:r>
              <a:rPr lang="en-US" b="1" u="sng" dirty="0"/>
              <a:t>) [2004] 4 All ER 683  </a:t>
            </a:r>
            <a:r>
              <a:rPr lang="en-US" dirty="0"/>
              <a:t>- balancing of Article 8 and Article 10: </a:t>
            </a:r>
          </a:p>
          <a:p>
            <a:r>
              <a:rPr lang="en-GB" i="1" dirty="0">
                <a:latin typeface="DanteMT"/>
              </a:rPr>
              <a:t>”</a:t>
            </a:r>
            <a:r>
              <a:rPr lang="en-GB" sz="1800" i="1" dirty="0">
                <a:effectLst/>
                <a:latin typeface="DanteMT"/>
              </a:rPr>
              <a:t>First, neither article has as such precedence over the other. Secondly, where the values under the two articles are in conflict, an </a:t>
            </a:r>
            <a:r>
              <a:rPr lang="en-GB" i="1" dirty="0">
                <a:latin typeface="Univers" panose="020B0503020202020204" pitchFamily="34" charset="0"/>
              </a:rPr>
              <a:t>i</a:t>
            </a:r>
            <a:r>
              <a:rPr lang="en-GB" sz="1800" i="1" dirty="0">
                <a:effectLst/>
                <a:latin typeface="DanteMT"/>
              </a:rPr>
              <a:t>ntense focus on the comparative importance of the specific rights being claimed </a:t>
            </a:r>
            <a:endParaRPr lang="en-GB" i="1" dirty="0"/>
          </a:p>
          <a:p>
            <a:r>
              <a:rPr lang="en-GB" sz="1800" i="1" dirty="0">
                <a:effectLst/>
                <a:latin typeface="DanteMT"/>
              </a:rPr>
              <a:t>in the individual case is necessary. Thirdly, the justifications for interfering with or restricting each right must be taken into account. Finally, the proportionality test must be applied to each. For convenience I will call this the ultimate balancing test.”  </a:t>
            </a:r>
            <a:r>
              <a:rPr lang="en-GB" sz="1800" dirty="0">
                <a:effectLst/>
                <a:latin typeface="DanteMT"/>
              </a:rPr>
              <a:t>[17] </a:t>
            </a:r>
            <a:endParaRPr lang="en-GB" dirty="0"/>
          </a:p>
          <a:p>
            <a:endParaRPr lang="en-US" dirty="0"/>
          </a:p>
          <a:p>
            <a:pPr marL="285750" indent="-285750">
              <a:buFont typeface="Arial" panose="020B0604020202020204" pitchFamily="34" charset="0"/>
              <a:buChar char="•"/>
            </a:pPr>
            <a:endParaRPr lang="en-US" b="1" u="sng" dirty="0"/>
          </a:p>
          <a:p>
            <a:pPr marL="285750" indent="-285750">
              <a:buFont typeface="Arial" panose="020B0604020202020204" pitchFamily="34" charset="0"/>
              <a:buChar char="•"/>
            </a:pPr>
            <a:endParaRPr lang="en-US" b="1" u="sng" dirty="0"/>
          </a:p>
          <a:p>
            <a:pPr marL="285750" indent="-285750">
              <a:buFont typeface="Arial" panose="020B0604020202020204" pitchFamily="34" charset="0"/>
              <a:buChar char="•"/>
            </a:pPr>
            <a:endParaRPr lang="en-US" b="1" u="sng" dirty="0"/>
          </a:p>
          <a:p>
            <a:endParaRPr lang="en-US" b="1" u="sng" dirty="0"/>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3098883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6EC5EE-8014-4FDF-491D-8D379E98454C}"/>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pic>
        <p:nvPicPr>
          <p:cNvPr id="5" name="Picture 4" descr="A black and white sign with white text&#10;&#10;Description automatically generated">
            <a:extLst>
              <a:ext uri="{FF2B5EF4-FFF2-40B4-BE49-F238E27FC236}">
                <a16:creationId xmlns:a16="http://schemas.microsoft.com/office/drawing/2014/main" id="{61A17386-B1A7-C84E-C873-995A0B099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280158A-3FFB-7F3F-681A-2B95E7C4399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BA6678-6B74-C3A1-1C74-42F569727992}"/>
              </a:ext>
            </a:extLst>
          </p:cNvPr>
          <p:cNvSpPr txBox="1"/>
          <p:nvPr/>
        </p:nvSpPr>
        <p:spPr>
          <a:xfrm>
            <a:off x="227723" y="352395"/>
            <a:ext cx="3775842" cy="400110"/>
          </a:xfrm>
          <a:prstGeom prst="rect">
            <a:avLst/>
          </a:prstGeom>
          <a:noFill/>
        </p:spPr>
        <p:txBody>
          <a:bodyPr wrap="none" rtlCol="0">
            <a:spAutoFit/>
          </a:bodyPr>
          <a:lstStyle/>
          <a:p>
            <a:r>
              <a:rPr lang="en-GB" sz="2000" b="1" dirty="0">
                <a:solidFill>
                  <a:schemeClr val="bg1"/>
                </a:solidFill>
                <a:latin typeface="Aptos Body"/>
                <a:cs typeface="Courier New" panose="02070309020205020404" pitchFamily="49" charset="0"/>
              </a:rPr>
              <a:t>Reporters &amp; Transparency Orders </a:t>
            </a:r>
          </a:p>
        </p:txBody>
      </p:sp>
      <p:pic>
        <p:nvPicPr>
          <p:cNvPr id="10" name="Picture 9">
            <a:extLst>
              <a:ext uri="{FF2B5EF4-FFF2-40B4-BE49-F238E27FC236}">
                <a16:creationId xmlns:a16="http://schemas.microsoft.com/office/drawing/2014/main" id="{594D4E24-A7E4-304A-77F7-1CEE9345CDF8}"/>
              </a:ext>
            </a:extLst>
          </p:cNvPr>
          <p:cNvPicPr>
            <a:picLocks noChangeAspect="1"/>
          </p:cNvPicPr>
          <p:nvPr/>
        </p:nvPicPr>
        <p:blipFill>
          <a:blip r:embed="rId4"/>
          <a:stretch>
            <a:fillRect/>
          </a:stretch>
        </p:blipFill>
        <p:spPr>
          <a:xfrm>
            <a:off x="2753032" y="5663080"/>
            <a:ext cx="9438968" cy="1194920"/>
          </a:xfrm>
          <a:prstGeom prst="rect">
            <a:avLst/>
          </a:prstGeom>
          <a:effectLst>
            <a:softEdge rad="25400"/>
          </a:effectLst>
        </p:spPr>
      </p:pic>
      <p:sp>
        <p:nvSpPr>
          <p:cNvPr id="4" name="Slide Number Placeholder 3">
            <a:extLst>
              <a:ext uri="{FF2B5EF4-FFF2-40B4-BE49-F238E27FC236}">
                <a16:creationId xmlns:a16="http://schemas.microsoft.com/office/drawing/2014/main" id="{6C242066-F959-6CDF-951B-3C49B967665F}"/>
              </a:ext>
            </a:extLst>
          </p:cNvPr>
          <p:cNvSpPr>
            <a:spLocks noGrp="1"/>
          </p:cNvSpPr>
          <p:nvPr>
            <p:ph type="sldNum" sz="quarter" idx="12"/>
          </p:nvPr>
        </p:nvSpPr>
        <p:spPr/>
        <p:txBody>
          <a:bodyPr/>
          <a:lstStyle/>
          <a:p>
            <a:fld id="{DBBA1B4E-F5F2-431B-8E33-7EBE3726D570}" type="slidenum">
              <a:rPr lang="en-GB" smtClean="0"/>
              <a:t>9</a:t>
            </a:fld>
            <a:endParaRPr lang="en-GB" dirty="0"/>
          </a:p>
        </p:txBody>
      </p:sp>
      <p:sp>
        <p:nvSpPr>
          <p:cNvPr id="9" name="TextBox 8">
            <a:extLst>
              <a:ext uri="{FF2B5EF4-FFF2-40B4-BE49-F238E27FC236}">
                <a16:creationId xmlns:a16="http://schemas.microsoft.com/office/drawing/2014/main" id="{CCA1EFC8-C474-600B-C40D-150BCAA94922}"/>
              </a:ext>
            </a:extLst>
          </p:cNvPr>
          <p:cNvSpPr txBox="1"/>
          <p:nvPr/>
        </p:nvSpPr>
        <p:spPr>
          <a:xfrm>
            <a:off x="227723" y="1536248"/>
            <a:ext cx="10866952" cy="4739759"/>
          </a:xfrm>
          <a:prstGeom prst="rect">
            <a:avLst/>
          </a:prstGeom>
          <a:noFill/>
        </p:spPr>
        <p:txBody>
          <a:bodyPr wrap="square" rtlCol="0">
            <a:spAutoFit/>
          </a:bodyPr>
          <a:lstStyle/>
          <a:p>
            <a:r>
              <a:rPr lang="en-US" sz="2000" b="1" u="sng" dirty="0"/>
              <a:t>Useful resources</a:t>
            </a:r>
            <a:endParaRPr lang="en-US" sz="2000" dirty="0"/>
          </a:p>
          <a:p>
            <a:endParaRPr lang="en-US" b="1" dirty="0"/>
          </a:p>
          <a:p>
            <a:pPr marL="285750" indent="-285750">
              <a:buFont typeface="Arial" panose="020B0604020202020204" pitchFamily="34" charset="0"/>
              <a:buChar char="•"/>
            </a:pPr>
            <a:r>
              <a:rPr lang="en-US" sz="2000" dirty="0">
                <a:hlinkClick r:id="rId5"/>
              </a:rPr>
              <a:t>https://transparencyproject.org.uk/updated-guidance-what-to-do-if-a-reporter-attends-or-wants-to-attend-your-hearing-pilot-and-non-pilot-court-versions/</a:t>
            </a:r>
            <a:r>
              <a:rPr lang="en-US" sz="2000" dirty="0"/>
              <a:t> </a:t>
            </a:r>
          </a:p>
          <a:p>
            <a:endParaRPr lang="en-US" sz="2000" dirty="0"/>
          </a:p>
          <a:p>
            <a:endParaRPr lang="en-US" sz="2000" dirty="0"/>
          </a:p>
          <a:p>
            <a:pPr marL="285750" indent="-285750">
              <a:buFont typeface="Arial" panose="020B0604020202020204" pitchFamily="34" charset="0"/>
              <a:buChar char="•"/>
            </a:pPr>
            <a:r>
              <a:rPr lang="en-US" sz="2000" dirty="0">
                <a:hlinkClick r:id="rId6"/>
              </a:rPr>
              <a:t>https://www.judiciary.uk/wp-content/uploads/2023/01/The-Reporting-Pilot-Guidance-26-1-23.pdf</a:t>
            </a:r>
            <a:r>
              <a:rPr lang="en-US" sz="2000" dirty="0"/>
              <a:t> </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u="sng" dirty="0"/>
          </a:p>
          <a:p>
            <a:endParaRPr lang="en-US"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1247769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615</TotalTime>
  <Words>4470</Words>
  <Application>Microsoft Macintosh PowerPoint</Application>
  <PresentationFormat>Widescreen</PresentationFormat>
  <Paragraphs>396</Paragraphs>
  <Slides>19</Slides>
  <Notes>14</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19</vt:i4>
      </vt:variant>
    </vt:vector>
  </HeadingPairs>
  <TitlesOfParts>
    <vt:vector size="36" baseType="lpstr">
      <vt:lpstr>Aptos</vt:lpstr>
      <vt:lpstr>Aptos Body</vt:lpstr>
      <vt:lpstr>Aptos Display</vt:lpstr>
      <vt:lpstr>Arial</vt:lpstr>
      <vt:lpstr>Avenir Book</vt:lpstr>
      <vt:lpstr>Bitter</vt:lpstr>
      <vt:lpstr>Calibri</vt:lpstr>
      <vt:lpstr>Courier New</vt:lpstr>
      <vt:lpstr>DanteMT</vt:lpstr>
      <vt:lpstr>inherit</vt:lpstr>
      <vt:lpstr>Times</vt:lpstr>
      <vt:lpstr>Times New Roman</vt:lpstr>
      <vt:lpstr>TimesNewRomanPS</vt:lpstr>
      <vt:lpstr>TimesNewRomanPSMT</vt:lpstr>
      <vt:lpstr>Univers</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16</cp:revision>
  <cp:lastPrinted>2024-03-20T09:15:40Z</cp:lastPrinted>
  <dcterms:created xsi:type="dcterms:W3CDTF">2024-01-24T16:11:15Z</dcterms:created>
  <dcterms:modified xsi:type="dcterms:W3CDTF">2024-06-10T07:32:19Z</dcterms:modified>
</cp:coreProperties>
</file>