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
  </p:notesMasterIdLst>
  <p:handoutMasterIdLst>
    <p:handoutMasterId r:id="rId16"/>
  </p:handoutMasterIdLst>
  <p:sldIdLst>
    <p:sldId id="298" r:id="rId5"/>
    <p:sldId id="305" r:id="rId6"/>
    <p:sldId id="300" r:id="rId7"/>
    <p:sldId id="306" r:id="rId8"/>
    <p:sldId id="307" r:id="rId9"/>
    <p:sldId id="302" r:id="rId10"/>
    <p:sldId id="284" r:id="rId11"/>
    <p:sldId id="283" r:id="rId12"/>
    <p:sldId id="304" r:id="rId13"/>
    <p:sldId id="29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73A0DAA-6AF3-43AB-8588-CEC1D06C72B9}"/>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9" autoAdjust="0"/>
    <p:restoredTop sz="74408" autoAdjust="0"/>
  </p:normalViewPr>
  <p:slideViewPr>
    <p:cSldViewPr snapToGrid="0">
      <p:cViewPr varScale="1">
        <p:scale>
          <a:sx n="63" d="100"/>
          <a:sy n="63" d="100"/>
        </p:scale>
        <p:origin x="764" y="56"/>
      </p:cViewPr>
      <p:guideLst/>
    </p:cSldViewPr>
  </p:slideViewPr>
  <p:outlineViewPr>
    <p:cViewPr>
      <p:scale>
        <a:sx n="33" d="100"/>
        <a:sy n="33" d="100"/>
      </p:scale>
      <p:origin x="0" y="-942"/>
    </p:cViewPr>
  </p:outlineViewPr>
  <p:notesTextViewPr>
    <p:cViewPr>
      <p:scale>
        <a:sx n="3" d="2"/>
        <a:sy n="3" d="2"/>
      </p:scale>
      <p:origin x="0" y="0"/>
    </p:cViewPr>
  </p:notesTextViewPr>
  <p:sorterViewPr>
    <p:cViewPr>
      <p:scale>
        <a:sx n="75" d="100"/>
        <a:sy n="75"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C4DD5D-0A4F-4234-A2BB-91E5A6CBCA48}"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GB"/>
        </a:p>
      </dgm:t>
    </dgm:pt>
    <dgm:pt modelId="{32BD3F7F-DF1E-4906-9049-0008EA0F1B43}">
      <dgm:prSet phldrT="[Text]"/>
      <dgm:spPr/>
      <dgm:t>
        <a:bodyPr/>
        <a:lstStyle/>
        <a:p>
          <a:r>
            <a:rPr lang="en-GB" b="1" dirty="0"/>
            <a:t>Key Challenges</a:t>
          </a:r>
        </a:p>
      </dgm:t>
    </dgm:pt>
    <dgm:pt modelId="{F44FFC4F-9287-4107-967B-BD5E8310C302}" type="parTrans" cxnId="{E8F030A3-EC51-4AA3-ADF4-E7BE64026340}">
      <dgm:prSet/>
      <dgm:spPr/>
      <dgm:t>
        <a:bodyPr/>
        <a:lstStyle/>
        <a:p>
          <a:endParaRPr lang="en-GB"/>
        </a:p>
      </dgm:t>
    </dgm:pt>
    <dgm:pt modelId="{483E8BAC-4FCA-46A9-862A-1E735667D55F}" type="sibTrans" cxnId="{E8F030A3-EC51-4AA3-ADF4-E7BE64026340}">
      <dgm:prSet/>
      <dgm:spPr/>
      <dgm:t>
        <a:bodyPr/>
        <a:lstStyle/>
        <a:p>
          <a:endParaRPr lang="en-GB"/>
        </a:p>
      </dgm:t>
    </dgm:pt>
    <dgm:pt modelId="{4CB26212-8CB5-4AA5-AE17-CD7A897871D6}">
      <dgm:prSet phldrT="[Text]"/>
      <dgm:spPr/>
      <dgm:t>
        <a:bodyPr/>
        <a:lstStyle/>
        <a:p>
          <a:r>
            <a:rPr lang="en-GB" dirty="0"/>
            <a:t>Staffing and Retention</a:t>
          </a:r>
        </a:p>
      </dgm:t>
    </dgm:pt>
    <dgm:pt modelId="{6ED04903-FE1E-409A-85E5-8B349C6FC0B5}" type="parTrans" cxnId="{9D29999B-AEAD-44ED-B628-8A8243A79233}">
      <dgm:prSet/>
      <dgm:spPr>
        <a:ln w="38100">
          <a:solidFill>
            <a:schemeClr val="accent1">
              <a:lumMod val="60000"/>
              <a:lumOff val="40000"/>
            </a:schemeClr>
          </a:solidFill>
        </a:ln>
      </dgm:spPr>
      <dgm:t>
        <a:bodyPr/>
        <a:lstStyle/>
        <a:p>
          <a:endParaRPr lang="en-GB"/>
        </a:p>
      </dgm:t>
    </dgm:pt>
    <dgm:pt modelId="{D7E5C740-CF7A-49DE-9EB5-03091E667912}" type="sibTrans" cxnId="{9D29999B-AEAD-44ED-B628-8A8243A79233}">
      <dgm:prSet/>
      <dgm:spPr/>
      <dgm:t>
        <a:bodyPr/>
        <a:lstStyle/>
        <a:p>
          <a:endParaRPr lang="en-GB"/>
        </a:p>
      </dgm:t>
    </dgm:pt>
    <dgm:pt modelId="{FC8A4B7D-E4AE-4089-92E8-CDE7B0148584}">
      <dgm:prSet phldrT="[Text]"/>
      <dgm:spPr/>
      <dgm:t>
        <a:bodyPr/>
        <a:lstStyle/>
        <a:p>
          <a:r>
            <a:rPr lang="en-GB" dirty="0"/>
            <a:t>Staff working to different legislation </a:t>
          </a:r>
        </a:p>
      </dgm:t>
    </dgm:pt>
    <dgm:pt modelId="{018DC374-1645-4891-86C5-5EE77E944DB5}" type="parTrans" cxnId="{7B534553-B923-4B39-AB14-60F61D6205C3}">
      <dgm:prSet/>
      <dgm:spPr>
        <a:ln w="38100">
          <a:solidFill>
            <a:schemeClr val="accent1">
              <a:lumMod val="60000"/>
              <a:lumOff val="40000"/>
            </a:schemeClr>
          </a:solidFill>
        </a:ln>
      </dgm:spPr>
      <dgm:t>
        <a:bodyPr/>
        <a:lstStyle/>
        <a:p>
          <a:endParaRPr lang="en-GB"/>
        </a:p>
      </dgm:t>
    </dgm:pt>
    <dgm:pt modelId="{97CCD7C5-9461-4B35-B5E6-DBCDD028E518}" type="sibTrans" cxnId="{7B534553-B923-4B39-AB14-60F61D6205C3}">
      <dgm:prSet/>
      <dgm:spPr/>
      <dgm:t>
        <a:bodyPr/>
        <a:lstStyle/>
        <a:p>
          <a:endParaRPr lang="en-GB"/>
        </a:p>
      </dgm:t>
    </dgm:pt>
    <dgm:pt modelId="{A0469F1C-B8E1-4ADD-BBB6-D774469911DB}">
      <dgm:prSet phldrT="[Text]"/>
      <dgm:spPr/>
      <dgm:t>
        <a:bodyPr/>
        <a:lstStyle/>
        <a:p>
          <a:r>
            <a:rPr lang="en-GB" dirty="0"/>
            <a:t>Accommodation and support services</a:t>
          </a:r>
        </a:p>
      </dgm:t>
    </dgm:pt>
    <dgm:pt modelId="{26B007C5-BF6F-43C6-ACBB-2233790AEB18}" type="parTrans" cxnId="{0685EF31-CD2B-4B97-B055-41F505F6487D}">
      <dgm:prSet/>
      <dgm:spPr>
        <a:ln w="38100">
          <a:solidFill>
            <a:schemeClr val="accent1">
              <a:lumMod val="60000"/>
              <a:lumOff val="40000"/>
            </a:schemeClr>
          </a:solidFill>
        </a:ln>
      </dgm:spPr>
      <dgm:t>
        <a:bodyPr/>
        <a:lstStyle/>
        <a:p>
          <a:endParaRPr lang="en-GB"/>
        </a:p>
      </dgm:t>
    </dgm:pt>
    <dgm:pt modelId="{9C7E56D8-8966-4D43-A156-861FFEFDC0C4}" type="sibTrans" cxnId="{0685EF31-CD2B-4B97-B055-41F505F6487D}">
      <dgm:prSet/>
      <dgm:spPr/>
      <dgm:t>
        <a:bodyPr/>
        <a:lstStyle/>
        <a:p>
          <a:endParaRPr lang="en-GB"/>
        </a:p>
      </dgm:t>
    </dgm:pt>
    <dgm:pt modelId="{283BC717-654C-4E93-BC80-9138856CA307}">
      <dgm:prSet phldrT="[Text]"/>
      <dgm:spPr/>
      <dgm:t>
        <a:bodyPr/>
        <a:lstStyle/>
        <a:p>
          <a:r>
            <a:rPr lang="en-GB" dirty="0"/>
            <a:t>MCA &amp; DOLS; the conflict of DOLS and safeguarding for under 18s</a:t>
          </a:r>
        </a:p>
      </dgm:t>
    </dgm:pt>
    <dgm:pt modelId="{16017E93-C7D1-4FBB-AB0A-C03543267CC1}" type="parTrans" cxnId="{EEF96F18-9600-46BD-B849-AF8F826F9AD3}">
      <dgm:prSet/>
      <dgm:spPr>
        <a:ln w="38100">
          <a:solidFill>
            <a:schemeClr val="accent1">
              <a:lumMod val="60000"/>
              <a:lumOff val="40000"/>
            </a:schemeClr>
          </a:solidFill>
        </a:ln>
      </dgm:spPr>
      <dgm:t>
        <a:bodyPr/>
        <a:lstStyle/>
        <a:p>
          <a:endParaRPr lang="en-GB"/>
        </a:p>
      </dgm:t>
    </dgm:pt>
    <dgm:pt modelId="{3C461128-FF6B-4A7B-A1F6-97837890C4A3}" type="sibTrans" cxnId="{EEF96F18-9600-46BD-B849-AF8F826F9AD3}">
      <dgm:prSet/>
      <dgm:spPr/>
      <dgm:t>
        <a:bodyPr/>
        <a:lstStyle/>
        <a:p>
          <a:endParaRPr lang="en-GB"/>
        </a:p>
      </dgm:t>
    </dgm:pt>
    <dgm:pt modelId="{08B6F634-FFD8-4E26-A4C2-57CB87F3B6AE}">
      <dgm:prSet phldrT="[Text]"/>
      <dgm:spPr/>
      <dgm:t>
        <a:bodyPr/>
        <a:lstStyle/>
        <a:p>
          <a:r>
            <a:rPr lang="en-GB" dirty="0"/>
            <a:t>Funding changes at 18 </a:t>
          </a:r>
        </a:p>
      </dgm:t>
    </dgm:pt>
    <dgm:pt modelId="{CE0391E6-69ED-4DF5-B028-6785F0891A34}" type="parTrans" cxnId="{4151BE96-786C-45FB-A422-F5C0EE700E06}">
      <dgm:prSet/>
      <dgm:spPr>
        <a:ln w="38100">
          <a:solidFill>
            <a:schemeClr val="accent1">
              <a:lumMod val="60000"/>
              <a:lumOff val="40000"/>
            </a:schemeClr>
          </a:solidFill>
        </a:ln>
      </dgm:spPr>
      <dgm:t>
        <a:bodyPr/>
        <a:lstStyle/>
        <a:p>
          <a:endParaRPr lang="en-GB"/>
        </a:p>
      </dgm:t>
    </dgm:pt>
    <dgm:pt modelId="{074576BB-2AD0-410C-9B1A-1E5BA158D179}" type="sibTrans" cxnId="{4151BE96-786C-45FB-A422-F5C0EE700E06}">
      <dgm:prSet/>
      <dgm:spPr/>
      <dgm:t>
        <a:bodyPr/>
        <a:lstStyle/>
        <a:p>
          <a:endParaRPr lang="en-GB"/>
        </a:p>
      </dgm:t>
    </dgm:pt>
    <dgm:pt modelId="{234B9AC6-BC4F-40D2-AE05-29545522D110}">
      <dgm:prSet phldrT="[Text]"/>
      <dgm:spPr/>
      <dgm:t>
        <a:bodyPr/>
        <a:lstStyle/>
        <a:p>
          <a:r>
            <a:rPr lang="en-GB" dirty="0"/>
            <a:t>Managing expectations; streamlining of services at 18</a:t>
          </a:r>
        </a:p>
      </dgm:t>
    </dgm:pt>
    <dgm:pt modelId="{09F07861-A240-4CA0-853B-B5F632C59F80}" type="parTrans" cxnId="{91460A17-7CBD-41C3-957E-0093190D5C77}">
      <dgm:prSet/>
      <dgm:spPr>
        <a:ln w="38100">
          <a:solidFill>
            <a:schemeClr val="accent1">
              <a:lumMod val="60000"/>
              <a:lumOff val="40000"/>
            </a:schemeClr>
          </a:solidFill>
        </a:ln>
      </dgm:spPr>
      <dgm:t>
        <a:bodyPr/>
        <a:lstStyle/>
        <a:p>
          <a:endParaRPr lang="en-GB"/>
        </a:p>
      </dgm:t>
    </dgm:pt>
    <dgm:pt modelId="{6884816F-1EDF-4A15-9C1A-E567A2CB0E25}" type="sibTrans" cxnId="{91460A17-7CBD-41C3-957E-0093190D5C77}">
      <dgm:prSet/>
      <dgm:spPr/>
      <dgm:t>
        <a:bodyPr/>
        <a:lstStyle/>
        <a:p>
          <a:endParaRPr lang="en-GB"/>
        </a:p>
      </dgm:t>
    </dgm:pt>
    <dgm:pt modelId="{12F2238B-563F-4987-984D-933AAD89233A}">
      <dgm:prSet phldrT="[Text]"/>
      <dgm:spPr/>
      <dgm:t>
        <a:bodyPr/>
        <a:lstStyle/>
        <a:p>
          <a:r>
            <a:rPr lang="en-GB" dirty="0"/>
            <a:t>Preparation for Adulthood (PFA)</a:t>
          </a:r>
        </a:p>
      </dgm:t>
    </dgm:pt>
    <dgm:pt modelId="{7E739620-93D9-4D60-BA28-D0086011F1D4}" type="parTrans" cxnId="{D6AB170D-D580-4AA8-B95D-54671128DA31}">
      <dgm:prSet/>
      <dgm:spPr>
        <a:ln w="38100">
          <a:solidFill>
            <a:schemeClr val="accent1">
              <a:lumMod val="60000"/>
              <a:lumOff val="40000"/>
            </a:schemeClr>
          </a:solidFill>
        </a:ln>
      </dgm:spPr>
      <dgm:t>
        <a:bodyPr/>
        <a:lstStyle/>
        <a:p>
          <a:endParaRPr lang="en-GB"/>
        </a:p>
      </dgm:t>
    </dgm:pt>
    <dgm:pt modelId="{C7646523-5F9F-432C-9508-8F06DCAD5D06}" type="sibTrans" cxnId="{D6AB170D-D580-4AA8-B95D-54671128DA31}">
      <dgm:prSet/>
      <dgm:spPr/>
      <dgm:t>
        <a:bodyPr/>
        <a:lstStyle/>
        <a:p>
          <a:endParaRPr lang="en-GB"/>
        </a:p>
      </dgm:t>
    </dgm:pt>
    <dgm:pt modelId="{1621C291-C3A4-4F43-856A-55DE7AC6CD9F}">
      <dgm:prSet phldrT="[Text]"/>
      <dgm:spPr/>
      <dgm:t>
        <a:bodyPr/>
        <a:lstStyle/>
        <a:p>
          <a:endParaRPr lang="en-GB"/>
        </a:p>
      </dgm:t>
    </dgm:pt>
    <dgm:pt modelId="{E9CB3005-6A7D-4786-8769-80A7731415AC}" type="parTrans" cxnId="{8AA2310F-FCBD-43C8-8F9C-E21CCB8605D0}">
      <dgm:prSet/>
      <dgm:spPr/>
      <dgm:t>
        <a:bodyPr/>
        <a:lstStyle/>
        <a:p>
          <a:endParaRPr lang="en-GB"/>
        </a:p>
      </dgm:t>
    </dgm:pt>
    <dgm:pt modelId="{F6091F24-55B9-48AA-8980-4E1BA2A787D7}" type="sibTrans" cxnId="{8AA2310F-FCBD-43C8-8F9C-E21CCB8605D0}">
      <dgm:prSet/>
      <dgm:spPr/>
      <dgm:t>
        <a:bodyPr/>
        <a:lstStyle/>
        <a:p>
          <a:endParaRPr lang="en-GB"/>
        </a:p>
      </dgm:t>
    </dgm:pt>
    <dgm:pt modelId="{6E4CDDC1-3C5B-49AE-BE9E-3C5A4B18B203}">
      <dgm:prSet phldrT="[Text]"/>
      <dgm:spPr/>
      <dgm:t>
        <a:bodyPr/>
        <a:lstStyle/>
        <a:p>
          <a:endParaRPr lang="en-GB"/>
        </a:p>
      </dgm:t>
    </dgm:pt>
    <dgm:pt modelId="{C6468C57-6E90-4822-B3AF-2277296AFA60}" type="parTrans" cxnId="{C19B6BDE-E6C0-4143-8309-4FCD7BF9A7FD}">
      <dgm:prSet/>
      <dgm:spPr/>
      <dgm:t>
        <a:bodyPr/>
        <a:lstStyle/>
        <a:p>
          <a:endParaRPr lang="en-GB"/>
        </a:p>
      </dgm:t>
    </dgm:pt>
    <dgm:pt modelId="{5E1A9B59-CAD2-4410-BD5A-43A49DA521A1}" type="sibTrans" cxnId="{C19B6BDE-E6C0-4143-8309-4FCD7BF9A7FD}">
      <dgm:prSet/>
      <dgm:spPr/>
      <dgm:t>
        <a:bodyPr/>
        <a:lstStyle/>
        <a:p>
          <a:endParaRPr lang="en-GB"/>
        </a:p>
      </dgm:t>
    </dgm:pt>
    <dgm:pt modelId="{D9066DEB-7ABA-4B28-A0FD-7E5AD3095C25}">
      <dgm:prSet phldrT="[Text]"/>
      <dgm:spPr/>
      <dgm:t>
        <a:bodyPr/>
        <a:lstStyle/>
        <a:p>
          <a:endParaRPr lang="en-GB"/>
        </a:p>
      </dgm:t>
    </dgm:pt>
    <dgm:pt modelId="{7FF03DFB-CB37-4994-BDAA-D887F21B191C}" type="parTrans" cxnId="{5EAE8A10-D772-4F4E-A09C-52F8C4C4C024}">
      <dgm:prSet/>
      <dgm:spPr/>
      <dgm:t>
        <a:bodyPr/>
        <a:lstStyle/>
        <a:p>
          <a:endParaRPr lang="en-GB"/>
        </a:p>
      </dgm:t>
    </dgm:pt>
    <dgm:pt modelId="{654D0954-7093-4E64-9019-68DF4AB0C098}" type="sibTrans" cxnId="{5EAE8A10-D772-4F4E-A09C-52F8C4C4C024}">
      <dgm:prSet/>
      <dgm:spPr/>
      <dgm:t>
        <a:bodyPr/>
        <a:lstStyle/>
        <a:p>
          <a:endParaRPr lang="en-GB"/>
        </a:p>
      </dgm:t>
    </dgm:pt>
    <dgm:pt modelId="{C351AE15-2E7E-47F6-9E27-2967886DA05D}">
      <dgm:prSet phldrT="[Text]" custRadScaleRad="99971" custRadScaleInc="-2730"/>
      <dgm:spPr/>
      <dgm:t>
        <a:bodyPr/>
        <a:lstStyle/>
        <a:p>
          <a:endParaRPr lang="en-GB"/>
        </a:p>
      </dgm:t>
    </dgm:pt>
    <dgm:pt modelId="{1DF94A02-8171-4093-8E1C-488DF9D679DC}" type="parTrans" cxnId="{56BFCAE1-D91F-41F1-A867-53F84871EC30}">
      <dgm:prSet/>
      <dgm:spPr/>
      <dgm:t>
        <a:bodyPr/>
        <a:lstStyle/>
        <a:p>
          <a:endParaRPr lang="en-GB"/>
        </a:p>
      </dgm:t>
    </dgm:pt>
    <dgm:pt modelId="{04A70674-8ECD-4B2C-842C-70D5CD9BA6F8}" type="sibTrans" cxnId="{56BFCAE1-D91F-41F1-A867-53F84871EC30}">
      <dgm:prSet/>
      <dgm:spPr/>
      <dgm:t>
        <a:bodyPr/>
        <a:lstStyle/>
        <a:p>
          <a:endParaRPr lang="en-GB"/>
        </a:p>
      </dgm:t>
    </dgm:pt>
    <dgm:pt modelId="{9F5C7212-A5B0-430D-9997-3DABDEF3F59D}" type="pres">
      <dgm:prSet presAssocID="{EBC4DD5D-0A4F-4234-A2BB-91E5A6CBCA48}" presName="Name0" presStyleCnt="0">
        <dgm:presLayoutVars>
          <dgm:chMax val="1"/>
          <dgm:chPref val="1"/>
          <dgm:dir/>
          <dgm:animOne val="branch"/>
          <dgm:animLvl val="lvl"/>
        </dgm:presLayoutVars>
      </dgm:prSet>
      <dgm:spPr/>
    </dgm:pt>
    <dgm:pt modelId="{F9F59D46-B357-476B-B92A-CDCD2F3BC670}" type="pres">
      <dgm:prSet presAssocID="{32BD3F7F-DF1E-4906-9049-0008EA0F1B43}" presName="singleCycle" presStyleCnt="0"/>
      <dgm:spPr/>
    </dgm:pt>
    <dgm:pt modelId="{DC39A98F-398D-4864-A7A7-CA660726D214}" type="pres">
      <dgm:prSet presAssocID="{32BD3F7F-DF1E-4906-9049-0008EA0F1B43}" presName="singleCenter" presStyleLbl="node1" presStyleIdx="0" presStyleCnt="8">
        <dgm:presLayoutVars>
          <dgm:chMax val="7"/>
          <dgm:chPref val="7"/>
        </dgm:presLayoutVars>
      </dgm:prSet>
      <dgm:spPr/>
    </dgm:pt>
    <dgm:pt modelId="{FB6A557E-3C69-4DE8-913B-CFA26B6771DE}" type="pres">
      <dgm:prSet presAssocID="{6ED04903-FE1E-409A-85E5-8B349C6FC0B5}" presName="Name56" presStyleLbl="parChTrans1D2" presStyleIdx="0" presStyleCnt="7"/>
      <dgm:spPr/>
    </dgm:pt>
    <dgm:pt modelId="{44B30C05-C173-472D-A8DC-A7660E19E8EE}" type="pres">
      <dgm:prSet presAssocID="{4CB26212-8CB5-4AA5-AE17-CD7A897871D6}" presName="text0" presStyleLbl="node1" presStyleIdx="1" presStyleCnt="8" custRadScaleRad="97282" custRadScaleInc="3266">
        <dgm:presLayoutVars>
          <dgm:bulletEnabled val="1"/>
        </dgm:presLayoutVars>
      </dgm:prSet>
      <dgm:spPr/>
    </dgm:pt>
    <dgm:pt modelId="{4E4E3EC0-B7A9-4C06-8B48-57A5D850C701}" type="pres">
      <dgm:prSet presAssocID="{018DC374-1645-4891-86C5-5EE77E944DB5}" presName="Name56" presStyleLbl="parChTrans1D2" presStyleIdx="1" presStyleCnt="7"/>
      <dgm:spPr/>
    </dgm:pt>
    <dgm:pt modelId="{2ADEA1B4-5D56-41D0-B2F5-B148B5481759}" type="pres">
      <dgm:prSet presAssocID="{FC8A4B7D-E4AE-4089-92E8-CDE7B0148584}" presName="text0" presStyleLbl="node1" presStyleIdx="2" presStyleCnt="8" custRadScaleRad="98458" custRadScaleInc="614">
        <dgm:presLayoutVars>
          <dgm:bulletEnabled val="1"/>
        </dgm:presLayoutVars>
      </dgm:prSet>
      <dgm:spPr/>
    </dgm:pt>
    <dgm:pt modelId="{EC1090D0-1B80-4333-8BE5-3FF287FF40F7}" type="pres">
      <dgm:prSet presAssocID="{16017E93-C7D1-4FBB-AB0A-C03543267CC1}" presName="Name56" presStyleLbl="parChTrans1D2" presStyleIdx="2" presStyleCnt="7"/>
      <dgm:spPr/>
    </dgm:pt>
    <dgm:pt modelId="{A61655E5-B50C-4B9E-A196-EDB7A66CFDB3}" type="pres">
      <dgm:prSet presAssocID="{283BC717-654C-4E93-BC80-9138856CA307}" presName="text0" presStyleLbl="node1" presStyleIdx="3" presStyleCnt="8" custRadScaleRad="99259" custRadScaleInc="3086">
        <dgm:presLayoutVars>
          <dgm:bulletEnabled val="1"/>
        </dgm:presLayoutVars>
      </dgm:prSet>
      <dgm:spPr/>
    </dgm:pt>
    <dgm:pt modelId="{8639221A-04E1-4ACD-AFFE-F6A85D9A95A9}" type="pres">
      <dgm:prSet presAssocID="{CE0391E6-69ED-4DF5-B028-6785F0891A34}" presName="Name56" presStyleLbl="parChTrans1D2" presStyleIdx="3" presStyleCnt="7"/>
      <dgm:spPr/>
    </dgm:pt>
    <dgm:pt modelId="{86CE5186-8663-4E08-9FC4-8FDE5CECEE32}" type="pres">
      <dgm:prSet presAssocID="{08B6F634-FFD8-4E26-A4C2-57CB87F3B6AE}" presName="text0" presStyleLbl="node1" presStyleIdx="4" presStyleCnt="8" custRadScaleRad="100617" custRadScaleInc="3197">
        <dgm:presLayoutVars>
          <dgm:bulletEnabled val="1"/>
        </dgm:presLayoutVars>
      </dgm:prSet>
      <dgm:spPr/>
    </dgm:pt>
    <dgm:pt modelId="{BF998379-7135-469C-BCAD-07D6B0891A06}" type="pres">
      <dgm:prSet presAssocID="{09F07861-A240-4CA0-853B-B5F632C59F80}" presName="Name56" presStyleLbl="parChTrans1D2" presStyleIdx="4" presStyleCnt="7"/>
      <dgm:spPr/>
    </dgm:pt>
    <dgm:pt modelId="{20D59182-13AB-4178-AE9F-4C4A7F2726C8}" type="pres">
      <dgm:prSet presAssocID="{234B9AC6-BC4F-40D2-AE05-29545522D110}" presName="text0" presStyleLbl="node1" presStyleIdx="5" presStyleCnt="8" custRadScaleRad="101508" custRadScaleInc="933">
        <dgm:presLayoutVars>
          <dgm:bulletEnabled val="1"/>
        </dgm:presLayoutVars>
      </dgm:prSet>
      <dgm:spPr/>
    </dgm:pt>
    <dgm:pt modelId="{4FF1FFBE-F7CB-4DE0-AD7F-FF22FF22C754}" type="pres">
      <dgm:prSet presAssocID="{7E739620-93D9-4D60-BA28-D0086011F1D4}" presName="Name56" presStyleLbl="parChTrans1D2" presStyleIdx="5" presStyleCnt="7"/>
      <dgm:spPr/>
    </dgm:pt>
    <dgm:pt modelId="{E4485D1E-DE85-4978-9D38-02FC27AAC1C4}" type="pres">
      <dgm:prSet presAssocID="{12F2238B-563F-4987-984D-933AAD89233A}" presName="text0" presStyleLbl="node1" presStyleIdx="6" presStyleCnt="8" custRadScaleRad="100268" custRadScaleInc="-2543">
        <dgm:presLayoutVars>
          <dgm:bulletEnabled val="1"/>
        </dgm:presLayoutVars>
      </dgm:prSet>
      <dgm:spPr/>
    </dgm:pt>
    <dgm:pt modelId="{2EA130E8-02E1-4BEB-B2FD-060BD33796E7}" type="pres">
      <dgm:prSet presAssocID="{26B007C5-BF6F-43C6-ACBB-2233790AEB18}" presName="Name56" presStyleLbl="parChTrans1D2" presStyleIdx="6" presStyleCnt="7"/>
      <dgm:spPr/>
    </dgm:pt>
    <dgm:pt modelId="{9936B1FD-7BDB-455F-9B06-69788242A718}" type="pres">
      <dgm:prSet presAssocID="{A0469F1C-B8E1-4ADD-BBB6-D774469911DB}" presName="text0" presStyleLbl="node1" presStyleIdx="7" presStyleCnt="8" custRadScaleRad="99971" custRadScaleInc="-2730">
        <dgm:presLayoutVars>
          <dgm:bulletEnabled val="1"/>
        </dgm:presLayoutVars>
      </dgm:prSet>
      <dgm:spPr/>
    </dgm:pt>
  </dgm:ptLst>
  <dgm:cxnLst>
    <dgm:cxn modelId="{D6AB170D-D580-4AA8-B95D-54671128DA31}" srcId="{32BD3F7F-DF1E-4906-9049-0008EA0F1B43}" destId="{12F2238B-563F-4987-984D-933AAD89233A}" srcOrd="5" destOrd="0" parTransId="{7E739620-93D9-4D60-BA28-D0086011F1D4}" sibTransId="{C7646523-5F9F-432C-9508-8F06DCAD5D06}"/>
    <dgm:cxn modelId="{8AA2310F-FCBD-43C8-8F9C-E21CCB8605D0}" srcId="{32BD3F7F-DF1E-4906-9049-0008EA0F1B43}" destId="{1621C291-C3A4-4F43-856A-55DE7AC6CD9F}" srcOrd="9" destOrd="0" parTransId="{E9CB3005-6A7D-4786-8769-80A7731415AC}" sibTransId="{F6091F24-55B9-48AA-8980-4E1BA2A787D7}"/>
    <dgm:cxn modelId="{5EAE8A10-D772-4F4E-A09C-52F8C4C4C024}" srcId="{32BD3F7F-DF1E-4906-9049-0008EA0F1B43}" destId="{D9066DEB-7ABA-4B28-A0FD-7E5AD3095C25}" srcOrd="7" destOrd="0" parTransId="{7FF03DFB-CB37-4994-BDAA-D887F21B191C}" sibTransId="{654D0954-7093-4E64-9019-68DF4AB0C098}"/>
    <dgm:cxn modelId="{AD988716-6F08-4E25-B644-3982D959414C}" type="presOf" srcId="{EBC4DD5D-0A4F-4234-A2BB-91E5A6CBCA48}" destId="{9F5C7212-A5B0-430D-9997-3DABDEF3F59D}" srcOrd="0" destOrd="0" presId="urn:microsoft.com/office/officeart/2008/layout/RadialCluster"/>
    <dgm:cxn modelId="{C92BC716-DD42-4A2D-93B5-19373F1ACA40}" type="presOf" srcId="{4CB26212-8CB5-4AA5-AE17-CD7A897871D6}" destId="{44B30C05-C173-472D-A8DC-A7660E19E8EE}" srcOrd="0" destOrd="0" presId="urn:microsoft.com/office/officeart/2008/layout/RadialCluster"/>
    <dgm:cxn modelId="{91460A17-7CBD-41C3-957E-0093190D5C77}" srcId="{32BD3F7F-DF1E-4906-9049-0008EA0F1B43}" destId="{234B9AC6-BC4F-40D2-AE05-29545522D110}" srcOrd="4" destOrd="0" parTransId="{09F07861-A240-4CA0-853B-B5F632C59F80}" sibTransId="{6884816F-1EDF-4A15-9C1A-E567A2CB0E25}"/>
    <dgm:cxn modelId="{F9FCF217-E4BB-4653-A192-676C7BE13242}" type="presOf" srcId="{6ED04903-FE1E-409A-85E5-8B349C6FC0B5}" destId="{FB6A557E-3C69-4DE8-913B-CFA26B6771DE}" srcOrd="0" destOrd="0" presId="urn:microsoft.com/office/officeart/2008/layout/RadialCluster"/>
    <dgm:cxn modelId="{EEF96F18-9600-46BD-B849-AF8F826F9AD3}" srcId="{32BD3F7F-DF1E-4906-9049-0008EA0F1B43}" destId="{283BC717-654C-4E93-BC80-9138856CA307}" srcOrd="2" destOrd="0" parTransId="{16017E93-C7D1-4FBB-AB0A-C03543267CC1}" sibTransId="{3C461128-FF6B-4A7B-A1F6-97837890C4A3}"/>
    <dgm:cxn modelId="{2A228F18-E7B5-4A21-BD4B-02727A43BC84}" type="presOf" srcId="{09F07861-A240-4CA0-853B-B5F632C59F80}" destId="{BF998379-7135-469C-BCAD-07D6B0891A06}" srcOrd="0" destOrd="0" presId="urn:microsoft.com/office/officeart/2008/layout/RadialCluster"/>
    <dgm:cxn modelId="{6E8E3925-6CE0-4313-BC12-536C94B90303}" type="presOf" srcId="{234B9AC6-BC4F-40D2-AE05-29545522D110}" destId="{20D59182-13AB-4178-AE9F-4C4A7F2726C8}" srcOrd="0" destOrd="0" presId="urn:microsoft.com/office/officeart/2008/layout/RadialCluster"/>
    <dgm:cxn modelId="{EF051C2A-A861-48AF-9DF9-FC5A19998DB6}" type="presOf" srcId="{CE0391E6-69ED-4DF5-B028-6785F0891A34}" destId="{8639221A-04E1-4ACD-AFFE-F6A85D9A95A9}" srcOrd="0" destOrd="0" presId="urn:microsoft.com/office/officeart/2008/layout/RadialCluster"/>
    <dgm:cxn modelId="{3CB04E2C-E447-4686-8F93-72F80B3A9890}" type="presOf" srcId="{08B6F634-FFD8-4E26-A4C2-57CB87F3B6AE}" destId="{86CE5186-8663-4E08-9FC4-8FDE5CECEE32}" srcOrd="0" destOrd="0" presId="urn:microsoft.com/office/officeart/2008/layout/RadialCluster"/>
    <dgm:cxn modelId="{0685EF31-CD2B-4B97-B055-41F505F6487D}" srcId="{32BD3F7F-DF1E-4906-9049-0008EA0F1B43}" destId="{A0469F1C-B8E1-4ADD-BBB6-D774469911DB}" srcOrd="6" destOrd="0" parTransId="{26B007C5-BF6F-43C6-ACBB-2233790AEB18}" sibTransId="{9C7E56D8-8966-4D43-A156-861FFEFDC0C4}"/>
    <dgm:cxn modelId="{95823C3A-1D85-4FD7-84DD-F533E329D319}" type="presOf" srcId="{7E739620-93D9-4D60-BA28-D0086011F1D4}" destId="{4FF1FFBE-F7CB-4DE0-AD7F-FF22FF22C754}" srcOrd="0" destOrd="0" presId="urn:microsoft.com/office/officeart/2008/layout/RadialCluster"/>
    <dgm:cxn modelId="{18769742-1D73-4C9F-8931-2FEF11837DB3}" type="presOf" srcId="{018DC374-1645-4891-86C5-5EE77E944DB5}" destId="{4E4E3EC0-B7A9-4C06-8B48-57A5D850C701}" srcOrd="0" destOrd="0" presId="urn:microsoft.com/office/officeart/2008/layout/RadialCluster"/>
    <dgm:cxn modelId="{B43BDA4B-1709-4D91-847C-FD20679F1F8F}" type="presOf" srcId="{FC8A4B7D-E4AE-4089-92E8-CDE7B0148584}" destId="{2ADEA1B4-5D56-41D0-B2F5-B148B5481759}" srcOrd="0" destOrd="0" presId="urn:microsoft.com/office/officeart/2008/layout/RadialCluster"/>
    <dgm:cxn modelId="{7B534553-B923-4B39-AB14-60F61D6205C3}" srcId="{32BD3F7F-DF1E-4906-9049-0008EA0F1B43}" destId="{FC8A4B7D-E4AE-4089-92E8-CDE7B0148584}" srcOrd="1" destOrd="0" parTransId="{018DC374-1645-4891-86C5-5EE77E944DB5}" sibTransId="{97CCD7C5-9461-4B35-B5E6-DBCDD028E518}"/>
    <dgm:cxn modelId="{AD14FF59-C4CC-4E8B-A0D4-844EDE4B9846}" type="presOf" srcId="{32BD3F7F-DF1E-4906-9049-0008EA0F1B43}" destId="{DC39A98F-398D-4864-A7A7-CA660726D214}" srcOrd="0" destOrd="0" presId="urn:microsoft.com/office/officeart/2008/layout/RadialCluster"/>
    <dgm:cxn modelId="{4151BE96-786C-45FB-A422-F5C0EE700E06}" srcId="{32BD3F7F-DF1E-4906-9049-0008EA0F1B43}" destId="{08B6F634-FFD8-4E26-A4C2-57CB87F3B6AE}" srcOrd="3" destOrd="0" parTransId="{CE0391E6-69ED-4DF5-B028-6785F0891A34}" sibTransId="{074576BB-2AD0-410C-9B1A-1E5BA158D179}"/>
    <dgm:cxn modelId="{EBE2739A-9843-4B3E-A5B8-A2CAE334DDDE}" type="presOf" srcId="{283BC717-654C-4E93-BC80-9138856CA307}" destId="{A61655E5-B50C-4B9E-A196-EDB7A66CFDB3}" srcOrd="0" destOrd="0" presId="urn:microsoft.com/office/officeart/2008/layout/RadialCluster"/>
    <dgm:cxn modelId="{9F09F99A-48F9-4619-8531-2E37C4EEB357}" type="presOf" srcId="{A0469F1C-B8E1-4ADD-BBB6-D774469911DB}" destId="{9936B1FD-7BDB-455F-9B06-69788242A718}" srcOrd="0" destOrd="0" presId="urn:microsoft.com/office/officeart/2008/layout/RadialCluster"/>
    <dgm:cxn modelId="{9D29999B-AEAD-44ED-B628-8A8243A79233}" srcId="{32BD3F7F-DF1E-4906-9049-0008EA0F1B43}" destId="{4CB26212-8CB5-4AA5-AE17-CD7A897871D6}" srcOrd="0" destOrd="0" parTransId="{6ED04903-FE1E-409A-85E5-8B349C6FC0B5}" sibTransId="{D7E5C740-CF7A-49DE-9EB5-03091E667912}"/>
    <dgm:cxn modelId="{39A036A2-129B-40B1-BBAC-A260C88D50A3}" type="presOf" srcId="{16017E93-C7D1-4FBB-AB0A-C03543267CC1}" destId="{EC1090D0-1B80-4333-8BE5-3FF287FF40F7}" srcOrd="0" destOrd="0" presId="urn:microsoft.com/office/officeart/2008/layout/RadialCluster"/>
    <dgm:cxn modelId="{E8F030A3-EC51-4AA3-ADF4-E7BE64026340}" srcId="{EBC4DD5D-0A4F-4234-A2BB-91E5A6CBCA48}" destId="{32BD3F7F-DF1E-4906-9049-0008EA0F1B43}" srcOrd="0" destOrd="0" parTransId="{F44FFC4F-9287-4107-967B-BD5E8310C302}" sibTransId="{483E8BAC-4FCA-46A9-862A-1E735667D55F}"/>
    <dgm:cxn modelId="{699700AA-C67F-40D9-99CF-6858DC04F3E2}" type="presOf" srcId="{12F2238B-563F-4987-984D-933AAD89233A}" destId="{E4485D1E-DE85-4978-9D38-02FC27AAC1C4}" srcOrd="0" destOrd="0" presId="urn:microsoft.com/office/officeart/2008/layout/RadialCluster"/>
    <dgm:cxn modelId="{C19B6BDE-E6C0-4143-8309-4FCD7BF9A7FD}" srcId="{32BD3F7F-DF1E-4906-9049-0008EA0F1B43}" destId="{6E4CDDC1-3C5B-49AE-BE9E-3C5A4B18B203}" srcOrd="8" destOrd="0" parTransId="{C6468C57-6E90-4822-B3AF-2277296AFA60}" sibTransId="{5E1A9B59-CAD2-4410-BD5A-43A49DA521A1}"/>
    <dgm:cxn modelId="{56BFCAE1-D91F-41F1-A867-53F84871EC30}" srcId="{EBC4DD5D-0A4F-4234-A2BB-91E5A6CBCA48}" destId="{C351AE15-2E7E-47F6-9E27-2967886DA05D}" srcOrd="1" destOrd="0" parTransId="{1DF94A02-8171-4093-8E1C-488DF9D679DC}" sibTransId="{04A70674-8ECD-4B2C-842C-70D5CD9BA6F8}"/>
    <dgm:cxn modelId="{F9BBD0F9-5A3B-49BC-8B55-4DA6F16C1F83}" type="presOf" srcId="{26B007C5-BF6F-43C6-ACBB-2233790AEB18}" destId="{2EA130E8-02E1-4BEB-B2FD-060BD33796E7}" srcOrd="0" destOrd="0" presId="urn:microsoft.com/office/officeart/2008/layout/RadialCluster"/>
    <dgm:cxn modelId="{63E61993-FDC3-41C5-A8A1-6BA94280FF37}" type="presParOf" srcId="{9F5C7212-A5B0-430D-9997-3DABDEF3F59D}" destId="{F9F59D46-B357-476B-B92A-CDCD2F3BC670}" srcOrd="0" destOrd="0" presId="urn:microsoft.com/office/officeart/2008/layout/RadialCluster"/>
    <dgm:cxn modelId="{924978A5-BDBE-48E4-A11B-5490C798E0E8}" type="presParOf" srcId="{F9F59D46-B357-476B-B92A-CDCD2F3BC670}" destId="{DC39A98F-398D-4864-A7A7-CA660726D214}" srcOrd="0" destOrd="0" presId="urn:microsoft.com/office/officeart/2008/layout/RadialCluster"/>
    <dgm:cxn modelId="{99A0D4C1-EB7E-495E-A5A1-E7946FD1E536}" type="presParOf" srcId="{F9F59D46-B357-476B-B92A-CDCD2F3BC670}" destId="{FB6A557E-3C69-4DE8-913B-CFA26B6771DE}" srcOrd="1" destOrd="0" presId="urn:microsoft.com/office/officeart/2008/layout/RadialCluster"/>
    <dgm:cxn modelId="{A91470A5-01FB-4E83-A2D3-177B3119AA6C}" type="presParOf" srcId="{F9F59D46-B357-476B-B92A-CDCD2F3BC670}" destId="{44B30C05-C173-472D-A8DC-A7660E19E8EE}" srcOrd="2" destOrd="0" presId="urn:microsoft.com/office/officeart/2008/layout/RadialCluster"/>
    <dgm:cxn modelId="{3A997471-0DFF-44DA-ABA6-13EC622FE1CF}" type="presParOf" srcId="{F9F59D46-B357-476B-B92A-CDCD2F3BC670}" destId="{4E4E3EC0-B7A9-4C06-8B48-57A5D850C701}" srcOrd="3" destOrd="0" presId="urn:microsoft.com/office/officeart/2008/layout/RadialCluster"/>
    <dgm:cxn modelId="{D9BD12A1-0CB1-44A5-9E91-0AB940EBC398}" type="presParOf" srcId="{F9F59D46-B357-476B-B92A-CDCD2F3BC670}" destId="{2ADEA1B4-5D56-41D0-B2F5-B148B5481759}" srcOrd="4" destOrd="0" presId="urn:microsoft.com/office/officeart/2008/layout/RadialCluster"/>
    <dgm:cxn modelId="{4AA2EE87-EBCD-4D42-BFC9-3EF9C8F68ED6}" type="presParOf" srcId="{F9F59D46-B357-476B-B92A-CDCD2F3BC670}" destId="{EC1090D0-1B80-4333-8BE5-3FF287FF40F7}" srcOrd="5" destOrd="0" presId="urn:microsoft.com/office/officeart/2008/layout/RadialCluster"/>
    <dgm:cxn modelId="{44AEA000-EDF0-49C0-B243-6816CFA58796}" type="presParOf" srcId="{F9F59D46-B357-476B-B92A-CDCD2F3BC670}" destId="{A61655E5-B50C-4B9E-A196-EDB7A66CFDB3}" srcOrd="6" destOrd="0" presId="urn:microsoft.com/office/officeart/2008/layout/RadialCluster"/>
    <dgm:cxn modelId="{0B827BE9-BD28-40A5-8957-B9887DF6DD69}" type="presParOf" srcId="{F9F59D46-B357-476B-B92A-CDCD2F3BC670}" destId="{8639221A-04E1-4ACD-AFFE-F6A85D9A95A9}" srcOrd="7" destOrd="0" presId="urn:microsoft.com/office/officeart/2008/layout/RadialCluster"/>
    <dgm:cxn modelId="{EACB3F77-EF73-48DC-9A3F-262EF68352F2}" type="presParOf" srcId="{F9F59D46-B357-476B-B92A-CDCD2F3BC670}" destId="{86CE5186-8663-4E08-9FC4-8FDE5CECEE32}" srcOrd="8" destOrd="0" presId="urn:microsoft.com/office/officeart/2008/layout/RadialCluster"/>
    <dgm:cxn modelId="{372F93A5-1E40-4399-AE8E-FB78D1427F2C}" type="presParOf" srcId="{F9F59D46-B357-476B-B92A-CDCD2F3BC670}" destId="{BF998379-7135-469C-BCAD-07D6B0891A06}" srcOrd="9" destOrd="0" presId="urn:microsoft.com/office/officeart/2008/layout/RadialCluster"/>
    <dgm:cxn modelId="{FABC440C-8A5F-48E7-A07E-13FDEB59ADB3}" type="presParOf" srcId="{F9F59D46-B357-476B-B92A-CDCD2F3BC670}" destId="{20D59182-13AB-4178-AE9F-4C4A7F2726C8}" srcOrd="10" destOrd="0" presId="urn:microsoft.com/office/officeart/2008/layout/RadialCluster"/>
    <dgm:cxn modelId="{626227CD-FC22-4396-AD10-29347B82BB28}" type="presParOf" srcId="{F9F59D46-B357-476B-B92A-CDCD2F3BC670}" destId="{4FF1FFBE-F7CB-4DE0-AD7F-FF22FF22C754}" srcOrd="11" destOrd="0" presId="urn:microsoft.com/office/officeart/2008/layout/RadialCluster"/>
    <dgm:cxn modelId="{E880A244-8B3E-4228-9759-520781784F43}" type="presParOf" srcId="{F9F59D46-B357-476B-B92A-CDCD2F3BC670}" destId="{E4485D1E-DE85-4978-9D38-02FC27AAC1C4}" srcOrd="12" destOrd="0" presId="urn:microsoft.com/office/officeart/2008/layout/RadialCluster"/>
    <dgm:cxn modelId="{086A23D3-B5F2-4089-A145-4C6C34849BC8}" type="presParOf" srcId="{F9F59D46-B357-476B-B92A-CDCD2F3BC670}" destId="{2EA130E8-02E1-4BEB-B2FD-060BD33796E7}" srcOrd="13" destOrd="0" presId="urn:microsoft.com/office/officeart/2008/layout/RadialCluster"/>
    <dgm:cxn modelId="{C7C3814B-43BD-40F4-88EA-1001B093FE01}" type="presParOf" srcId="{F9F59D46-B357-476B-B92A-CDCD2F3BC670}" destId="{9936B1FD-7BDB-455F-9B06-69788242A718}"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9A98F-398D-4864-A7A7-CA660726D214}">
      <dsp:nvSpPr>
        <dsp:cNvPr id="0" name=""/>
        <dsp:cNvSpPr/>
      </dsp:nvSpPr>
      <dsp:spPr>
        <a:xfrm>
          <a:off x="5112384" y="2341904"/>
          <a:ext cx="1897380" cy="18973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GB" sz="2600" b="1" kern="1200" dirty="0"/>
            <a:t>Key Challenges</a:t>
          </a:r>
        </a:p>
      </dsp:txBody>
      <dsp:txXfrm>
        <a:off x="5205006" y="2434526"/>
        <a:ext cx="1712136" cy="1712136"/>
      </dsp:txXfrm>
    </dsp:sp>
    <dsp:sp modelId="{FB6A557E-3C69-4DE8-913B-CFA26B6771DE}">
      <dsp:nvSpPr>
        <dsp:cNvPr id="0" name=""/>
        <dsp:cNvSpPr/>
      </dsp:nvSpPr>
      <dsp:spPr>
        <a:xfrm rot="16250390">
          <a:off x="5613801" y="1873914"/>
          <a:ext cx="936080" cy="0"/>
        </a:xfrm>
        <a:custGeom>
          <a:avLst/>
          <a:gdLst/>
          <a:ahLst/>
          <a:cxnLst/>
          <a:rect l="0" t="0" r="0" b="0"/>
          <a:pathLst>
            <a:path>
              <a:moveTo>
                <a:pt x="0" y="0"/>
              </a:moveTo>
              <a:lnTo>
                <a:pt x="936080" y="0"/>
              </a:lnTo>
            </a:path>
          </a:pathLst>
        </a:custGeom>
        <a:noFill/>
        <a:ln w="38100"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44B30C05-C173-472D-A8DC-A7660E19E8EE}">
      <dsp:nvSpPr>
        <dsp:cNvPr id="0" name=""/>
        <dsp:cNvSpPr/>
      </dsp:nvSpPr>
      <dsp:spPr>
        <a:xfrm>
          <a:off x="5462397" y="134679"/>
          <a:ext cx="1271244" cy="1271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GB" sz="1900" kern="1200" dirty="0"/>
            <a:t>Staffing and Retention</a:t>
          </a:r>
        </a:p>
      </dsp:txBody>
      <dsp:txXfrm>
        <a:off x="5524454" y="196736"/>
        <a:ext cx="1147130" cy="1147130"/>
      </dsp:txXfrm>
    </dsp:sp>
    <dsp:sp modelId="{4E4E3EC0-B7A9-4C06-8B48-57A5D850C701}">
      <dsp:nvSpPr>
        <dsp:cNvPr id="0" name=""/>
        <dsp:cNvSpPr/>
      </dsp:nvSpPr>
      <dsp:spPr>
        <a:xfrm rot="19295187">
          <a:off x="6952506" y="2373946"/>
          <a:ext cx="529057" cy="0"/>
        </a:xfrm>
        <a:custGeom>
          <a:avLst/>
          <a:gdLst/>
          <a:ahLst/>
          <a:cxnLst/>
          <a:rect l="0" t="0" r="0" b="0"/>
          <a:pathLst>
            <a:path>
              <a:moveTo>
                <a:pt x="0" y="0"/>
              </a:moveTo>
              <a:lnTo>
                <a:pt x="529057" y="0"/>
              </a:lnTo>
            </a:path>
          </a:pathLst>
        </a:custGeom>
        <a:noFill/>
        <a:ln w="38100"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2ADEA1B4-5D56-41D0-B2F5-B148B5481759}">
      <dsp:nvSpPr>
        <dsp:cNvPr id="0" name=""/>
        <dsp:cNvSpPr/>
      </dsp:nvSpPr>
      <dsp:spPr>
        <a:xfrm>
          <a:off x="7424305" y="1069930"/>
          <a:ext cx="1271244" cy="1271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GB" sz="1800" kern="1200" dirty="0"/>
            <a:t>Staff working to different legislation </a:t>
          </a:r>
        </a:p>
      </dsp:txBody>
      <dsp:txXfrm>
        <a:off x="7486362" y="1131987"/>
        <a:ext cx="1147130" cy="1147130"/>
      </dsp:txXfrm>
    </dsp:sp>
    <dsp:sp modelId="{EC1090D0-1B80-4333-8BE5-3FF287FF40F7}">
      <dsp:nvSpPr>
        <dsp:cNvPr id="0" name=""/>
        <dsp:cNvSpPr/>
      </dsp:nvSpPr>
      <dsp:spPr>
        <a:xfrm rot="819041">
          <a:off x="6996468" y="3632083"/>
          <a:ext cx="941420" cy="0"/>
        </a:xfrm>
        <a:custGeom>
          <a:avLst/>
          <a:gdLst/>
          <a:ahLst/>
          <a:cxnLst/>
          <a:rect l="0" t="0" r="0" b="0"/>
          <a:pathLst>
            <a:path>
              <a:moveTo>
                <a:pt x="0" y="0"/>
              </a:moveTo>
              <a:lnTo>
                <a:pt x="941420" y="0"/>
              </a:lnTo>
            </a:path>
          </a:pathLst>
        </a:custGeom>
        <a:noFill/>
        <a:ln w="38100"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A61655E5-B50C-4B9E-A196-EDB7A66CFDB3}">
      <dsp:nvSpPr>
        <dsp:cNvPr id="0" name=""/>
        <dsp:cNvSpPr/>
      </dsp:nvSpPr>
      <dsp:spPr>
        <a:xfrm>
          <a:off x="7924593" y="3261918"/>
          <a:ext cx="1271244" cy="1271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kern="1200" dirty="0"/>
            <a:t>MCA &amp; DOLS; the conflict of DOLS and safeguarding for under 18s</a:t>
          </a:r>
        </a:p>
      </dsp:txBody>
      <dsp:txXfrm>
        <a:off x="7986650" y="3323975"/>
        <a:ext cx="1147130" cy="1147130"/>
      </dsp:txXfrm>
    </dsp:sp>
    <dsp:sp modelId="{8639221A-04E1-4ACD-AFFE-F6A85D9A95A9}">
      <dsp:nvSpPr>
        <dsp:cNvPr id="0" name=""/>
        <dsp:cNvSpPr/>
      </dsp:nvSpPr>
      <dsp:spPr>
        <a:xfrm rot="3906468">
          <a:off x="6252159" y="4629522"/>
          <a:ext cx="860406" cy="0"/>
        </a:xfrm>
        <a:custGeom>
          <a:avLst/>
          <a:gdLst/>
          <a:ahLst/>
          <a:cxnLst/>
          <a:rect l="0" t="0" r="0" b="0"/>
          <a:pathLst>
            <a:path>
              <a:moveTo>
                <a:pt x="0" y="0"/>
              </a:moveTo>
              <a:lnTo>
                <a:pt x="860406" y="0"/>
              </a:lnTo>
            </a:path>
          </a:pathLst>
        </a:custGeom>
        <a:noFill/>
        <a:ln w="38100"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86CE5186-8663-4E08-9FC4-8FDE5CECEE32}">
      <dsp:nvSpPr>
        <dsp:cNvPr id="0" name=""/>
        <dsp:cNvSpPr/>
      </dsp:nvSpPr>
      <dsp:spPr>
        <a:xfrm>
          <a:off x="6522759" y="5019759"/>
          <a:ext cx="1271244" cy="1271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GB" sz="2300" kern="1200" dirty="0"/>
            <a:t>Funding changes at 18 </a:t>
          </a:r>
        </a:p>
      </dsp:txBody>
      <dsp:txXfrm>
        <a:off x="6584816" y="5081816"/>
        <a:ext cx="1147130" cy="1147130"/>
      </dsp:txXfrm>
    </dsp:sp>
    <dsp:sp modelId="{BF998379-7135-469C-BCAD-07D6B0891A06}">
      <dsp:nvSpPr>
        <dsp:cNvPr id="0" name=""/>
        <dsp:cNvSpPr/>
      </dsp:nvSpPr>
      <dsp:spPr>
        <a:xfrm rot="6957252">
          <a:off x="4975339" y="4629528"/>
          <a:ext cx="868035" cy="0"/>
        </a:xfrm>
        <a:custGeom>
          <a:avLst/>
          <a:gdLst/>
          <a:ahLst/>
          <a:cxnLst/>
          <a:rect l="0" t="0" r="0" b="0"/>
          <a:pathLst>
            <a:path>
              <a:moveTo>
                <a:pt x="0" y="0"/>
              </a:moveTo>
              <a:lnTo>
                <a:pt x="868035" y="0"/>
              </a:lnTo>
            </a:path>
          </a:pathLst>
        </a:custGeom>
        <a:noFill/>
        <a:ln w="38100"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20D59182-13AB-4178-AE9F-4C4A7F2726C8}">
      <dsp:nvSpPr>
        <dsp:cNvPr id="0" name=""/>
        <dsp:cNvSpPr/>
      </dsp:nvSpPr>
      <dsp:spPr>
        <a:xfrm>
          <a:off x="4274401" y="5019773"/>
          <a:ext cx="1271244" cy="1271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622300">
            <a:lnSpc>
              <a:spcPct val="90000"/>
            </a:lnSpc>
            <a:spcBef>
              <a:spcPct val="0"/>
            </a:spcBef>
            <a:spcAft>
              <a:spcPct val="35000"/>
            </a:spcAft>
            <a:buNone/>
          </a:pPr>
          <a:r>
            <a:rPr lang="en-GB" sz="1400" kern="1200" dirty="0"/>
            <a:t>Managing expectations; streamlining of services at 18</a:t>
          </a:r>
        </a:p>
      </dsp:txBody>
      <dsp:txXfrm>
        <a:off x="4336458" y="5081830"/>
        <a:ext cx="1147130" cy="1147130"/>
      </dsp:txXfrm>
    </dsp:sp>
    <dsp:sp modelId="{4FF1FFBE-F7CB-4DE0-AD7F-FF22FF22C754}">
      <dsp:nvSpPr>
        <dsp:cNvPr id="0" name=""/>
        <dsp:cNvSpPr/>
      </dsp:nvSpPr>
      <dsp:spPr>
        <a:xfrm rot="9989337">
          <a:off x="4157263" y="3631687"/>
          <a:ext cx="968523" cy="0"/>
        </a:xfrm>
        <a:custGeom>
          <a:avLst/>
          <a:gdLst/>
          <a:ahLst/>
          <a:cxnLst/>
          <a:rect l="0" t="0" r="0" b="0"/>
          <a:pathLst>
            <a:path>
              <a:moveTo>
                <a:pt x="0" y="0"/>
              </a:moveTo>
              <a:lnTo>
                <a:pt x="968523" y="0"/>
              </a:lnTo>
            </a:path>
          </a:pathLst>
        </a:custGeom>
        <a:noFill/>
        <a:ln w="38100"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4485D1E-DE85-4978-9D38-02FC27AAC1C4}">
      <dsp:nvSpPr>
        <dsp:cNvPr id="0" name=""/>
        <dsp:cNvSpPr/>
      </dsp:nvSpPr>
      <dsp:spPr>
        <a:xfrm>
          <a:off x="2899420" y="3261934"/>
          <a:ext cx="1271244" cy="1271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711200">
            <a:lnSpc>
              <a:spcPct val="90000"/>
            </a:lnSpc>
            <a:spcBef>
              <a:spcPct val="0"/>
            </a:spcBef>
            <a:spcAft>
              <a:spcPct val="35000"/>
            </a:spcAft>
            <a:buNone/>
          </a:pPr>
          <a:r>
            <a:rPr lang="en-GB" sz="1600" kern="1200" dirty="0"/>
            <a:t>Preparation for Adulthood (PFA)</a:t>
          </a:r>
        </a:p>
      </dsp:txBody>
      <dsp:txXfrm>
        <a:off x="2961477" y="3323991"/>
        <a:ext cx="1147130" cy="1147130"/>
      </dsp:txXfrm>
    </dsp:sp>
    <dsp:sp modelId="{2EA130E8-02E1-4BEB-B2FD-060BD33796E7}">
      <dsp:nvSpPr>
        <dsp:cNvPr id="0" name=""/>
        <dsp:cNvSpPr/>
      </dsp:nvSpPr>
      <dsp:spPr>
        <a:xfrm rot="13072166">
          <a:off x="4590519" y="2373843"/>
          <a:ext cx="583281" cy="0"/>
        </a:xfrm>
        <a:custGeom>
          <a:avLst/>
          <a:gdLst/>
          <a:ahLst/>
          <a:cxnLst/>
          <a:rect l="0" t="0" r="0" b="0"/>
          <a:pathLst>
            <a:path>
              <a:moveTo>
                <a:pt x="0" y="0"/>
              </a:moveTo>
              <a:lnTo>
                <a:pt x="583281" y="0"/>
              </a:lnTo>
            </a:path>
          </a:pathLst>
        </a:custGeom>
        <a:noFill/>
        <a:ln w="38100"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9936B1FD-7BDB-455F-9B06-69788242A718}">
      <dsp:nvSpPr>
        <dsp:cNvPr id="0" name=""/>
        <dsp:cNvSpPr/>
      </dsp:nvSpPr>
      <dsp:spPr>
        <a:xfrm>
          <a:off x="3380691" y="1064919"/>
          <a:ext cx="1271244" cy="12712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GB" sz="1200" kern="1200" dirty="0"/>
            <a:t>Accommodation and support services</a:t>
          </a:r>
        </a:p>
      </dsp:txBody>
      <dsp:txXfrm>
        <a:off x="3442748" y="1126976"/>
        <a:ext cx="1147130" cy="114713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6/10/2024</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9EC30E-1A71-4188-9BE7-E2A64929A436}" type="datetimeFigureOut">
              <a:rPr lang="en-US" noProof="0" smtClean="0"/>
              <a:t>6/10/2024</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0193B-564F-4854-8A52-728F3FB19C85}" type="slidenum">
              <a:rPr lang="en-US" noProof="0" smtClean="0"/>
              <a:t>‹#›</a:t>
            </a:fld>
            <a:endParaRPr lang="en-US" noProof="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eterborough.gov.uk/asset-library/peterboroughcitycouncillocalaccount2018-19.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6</a:t>
            </a:fld>
            <a:endParaRPr lang="en-US" noProof="0"/>
          </a:p>
        </p:txBody>
      </p:sp>
    </p:spTree>
    <p:extLst>
      <p:ext uri="{BB962C8B-B14F-4D97-AF65-F5344CB8AC3E}">
        <p14:creationId xmlns:p14="http://schemas.microsoft.com/office/powerpoint/2010/main" val="448738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Workforce strategy groups are already firmly gripping the recruitment campaign for Peterborough social care across all services. However it is my view that this is dependent on each team managers engagement in focus groups and advertisement planning. The team managers attitude and approach to, not only what it is like to work within the team, but also their involvement in the recruitment campaign itself will undoubtedly have a positive impact. Such behaviour lends itself to developing innovative recruitment based upon the first-hand experience of the strengths and challenges of working within the service.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Aim to lower caseloads to under 20 to stop reactive social work rather than proactive social work. It is well known that long term reactive social work results in drift and delay in cases which makes it almost impossible to achieve good outcomes for children and young people.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Offer a high-quality environment and flexibility of working with a secure base at the heart of it. It’s the  smaller things like ensuring that all staff have their own desk space, computer and phone that can make a real difference to motivation and performance. Things like access to your manager, available meeting rooms and a space for confidential discussions as and when the need arises, instead of spending valuable time searching high and low for a space to work and a space to talk. Having the flexibility and autonomy of agile working whilst also knowing where your peers are and that you have a safe a familiar space alongside your ‘work family’ when it matters most.  In my experience it is often these small things that are extremely important as to how effectively a social worker can operate on a day to day basis.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planning, implementation and regular review of a robust career pathway for NQSWs (and even students on placement) ensures that staff feel supported and developed every step of the way. With more experienced staff leading on this it is a dual pronged approach to investment into the development of social workers at all levels; whilst embedding a culture of both personal and professional growth and support.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Retention of staff will ensure stability within the service and a provision of experienced social workers who are able to undertake strong, relational social work alongside children and families rather than doing things to or for them. Equally stability within the workforce will allow us to build positive working relationships with partners and together deliver better outcomes for children and young people. That said this is not quick win stuff and there are no ‘magic bullets’ or off the peg solutions that will deliver you good recruitment or retention in three to six months.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Its of minimal cost to ensure that these fundamentals are in place. It is my view that the leadership team needs to consistently demonstrate the value they place on social work and social workers; because, if we do not treat them with respect and understanding; then how can we expect social workers to respect, understand and value the families they work with everyday. </a:t>
            </a:r>
          </a:p>
          <a:p>
            <a:r>
              <a:rPr lang="en-GB" sz="1200" kern="1200" dirty="0">
                <a:solidFill>
                  <a:schemeClr val="tx1"/>
                </a:solidFill>
                <a:effectLst/>
                <a:latin typeface="+mn-lt"/>
                <a:ea typeface="+mn-ea"/>
                <a:cs typeface="+mn-cs"/>
              </a:rPr>
              <a:t>It is this simple maxim that, in my opinion, should be at the heart of every social work retention strategy. </a:t>
            </a:r>
          </a:p>
          <a:p>
            <a:endParaRPr lang="en-GB"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7</a:t>
            </a:fld>
            <a:endParaRPr lang="en-US" noProof="0"/>
          </a:p>
        </p:txBody>
      </p:sp>
    </p:spTree>
    <p:extLst>
      <p:ext uri="{BB962C8B-B14F-4D97-AF65-F5344CB8AC3E}">
        <p14:creationId xmlns:p14="http://schemas.microsoft.com/office/powerpoint/2010/main" val="202471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Challenges around differing legislation and systems can be managed by ensuring adequate training to broaden team knowledge and confidence, particularly in less common areas. The impact and analysis of this can be followed up through monitoring performance data in respect of output of assessments and recordings as well as through quality assurance.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need to broaden knowledge and confidence also applies to my own development in order to competently lead the team to ensure that services are run in compliance with the principles of all relevant legislation(s) embedded and integrated at every level. Particularly in respect of MCA and DOLS whereby there is a need for the strategic lead to be able to:</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Differentiate between MCA issues, safeguarding issues and issues that arise as a result of poor</a:t>
            </a:r>
          </a:p>
          <a:p>
            <a:r>
              <a:rPr lang="en-GB" sz="1200" kern="1200" dirty="0">
                <a:solidFill>
                  <a:schemeClr val="tx1"/>
                </a:solidFill>
                <a:effectLst/>
                <a:latin typeface="+mn-lt"/>
                <a:ea typeface="+mn-ea"/>
                <a:cs typeface="+mn-cs"/>
              </a:rPr>
              <a:t>commissioning.</a:t>
            </a:r>
          </a:p>
          <a:p>
            <a:r>
              <a:rPr lang="en-GB" sz="1200" kern="1200" dirty="0">
                <a:solidFill>
                  <a:schemeClr val="tx1"/>
                </a:solidFill>
                <a:effectLst/>
                <a:latin typeface="+mn-lt"/>
                <a:ea typeface="+mn-ea"/>
                <a:cs typeface="+mn-cs"/>
              </a:rPr>
              <a:t>• Be able to scrutinise documentation from colleagues and be able to have an auditing role. </a:t>
            </a:r>
          </a:p>
          <a:p>
            <a:r>
              <a:rPr lang="en-GB" sz="1200" kern="1200" dirty="0">
                <a:solidFill>
                  <a:schemeClr val="tx1"/>
                </a:solidFill>
                <a:effectLst/>
                <a:latin typeface="+mn-lt"/>
                <a:ea typeface="+mn-ea"/>
                <a:cs typeface="+mn-cs"/>
              </a:rPr>
              <a:t>• Be able to offer clear, expert advice and have a nuanced understanding of the differences between </a:t>
            </a:r>
          </a:p>
          <a:p>
            <a:r>
              <a:rPr lang="en-GB" sz="1200" kern="1200" dirty="0">
                <a:solidFill>
                  <a:schemeClr val="tx1"/>
                </a:solidFill>
                <a:effectLst/>
                <a:latin typeface="+mn-lt"/>
                <a:ea typeface="+mn-ea"/>
                <a:cs typeface="+mn-cs"/>
              </a:rPr>
              <a:t>safeguarding and MCA.</a:t>
            </a:r>
          </a:p>
          <a:p>
            <a:r>
              <a:rPr lang="en-GB" sz="1200" kern="1200" dirty="0">
                <a:solidFill>
                  <a:schemeClr val="tx1"/>
                </a:solidFill>
                <a:effectLst/>
                <a:latin typeface="+mn-lt"/>
                <a:ea typeface="+mn-ea"/>
                <a:cs typeface="+mn-cs"/>
              </a:rPr>
              <a:t>• Authorise Deprivation of Liberty safeguards. </a:t>
            </a:r>
          </a:p>
          <a:p>
            <a:r>
              <a:rPr lang="en-GB" sz="1200" kern="1200" dirty="0">
                <a:solidFill>
                  <a:schemeClr val="tx1"/>
                </a:solidFill>
                <a:effectLst/>
                <a:latin typeface="+mn-lt"/>
                <a:ea typeface="+mn-ea"/>
                <a:cs typeface="+mn-cs"/>
              </a:rPr>
              <a:t>• Represent their agencies within the Court of Protection. </a:t>
            </a:r>
          </a:p>
          <a:p>
            <a:r>
              <a:rPr lang="en-GB" sz="1200" kern="1200" dirty="0">
                <a:solidFill>
                  <a:schemeClr val="tx1"/>
                </a:solidFill>
                <a:effectLst/>
                <a:latin typeface="+mn-lt"/>
                <a:ea typeface="+mn-ea"/>
                <a:cs typeface="+mn-cs"/>
              </a:rPr>
              <a:t>• Ensure that there is appropriate support for social workers; including specialist legal advice.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Overall competently lead and informed social workers will deliver confident and competent services, despite system challenges or conflicts in legislation.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One of the biggest challenges will be to provide a service that adequately prepares individual YP and their families for the transition to adult services. Part of the role of children’s services or transition teams when caring for young people with complex health needs, is to prepare them for the differences they are likely to face at transfer to adult services.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Planning must start early, and funding responsibilities should be clear. Adult and children’s services should work together and information must be shared routinely so that young people and their parents don’t waste precious time repeating information about their health. Young people must not fall in the gap between children’s and adult services.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With this in mind I have identified three key areas to improve the experience of transition for young people and their families.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1. </a:t>
            </a:r>
            <a:r>
              <a:rPr lang="en-GB" sz="1200" i="1" kern="1200" dirty="0">
                <a:solidFill>
                  <a:schemeClr val="tx1"/>
                </a:solidFill>
                <a:effectLst/>
                <a:latin typeface="+mn-lt"/>
                <a:ea typeface="+mn-ea"/>
                <a:cs typeface="+mn-cs"/>
              </a:rPr>
              <a:t>Commissioners must listen to and learn from young people and their families. </a:t>
            </a:r>
            <a:r>
              <a:rPr lang="en-GB" sz="1200" kern="1200" dirty="0">
                <a:solidFill>
                  <a:schemeClr val="tx1"/>
                </a:solidFill>
                <a:effectLst/>
                <a:latin typeface="+mn-lt"/>
                <a:ea typeface="+mn-ea"/>
                <a:cs typeface="+mn-cs"/>
              </a:rPr>
              <a:t>- The Children and Families Act and Care Act are an opportunity to get transition right for young people by sharing accurate data, planning ahead and implementing existing best practice guidance for transition. Young people and their families are the experts in their own lives. They know what works and they know what goes wrong. Clinical commissioning groups and local authorities must listen and learn from those experiences.</a:t>
            </a:r>
          </a:p>
          <a:p>
            <a:r>
              <a:rPr lang="en-GB" sz="1200" kern="1200" dirty="0">
                <a:solidFill>
                  <a:schemeClr val="tx1"/>
                </a:solidFill>
                <a:effectLst/>
                <a:latin typeface="+mn-lt"/>
                <a:ea typeface="+mn-ea"/>
                <a:cs typeface="+mn-cs"/>
              </a:rPr>
              <a:t>2. </a:t>
            </a:r>
            <a:r>
              <a:rPr lang="en-GB" sz="1200" i="1" kern="1200" dirty="0">
                <a:solidFill>
                  <a:schemeClr val="tx1"/>
                </a:solidFill>
                <a:effectLst/>
                <a:latin typeface="+mn-lt"/>
                <a:ea typeface="+mn-ea"/>
                <a:cs typeface="+mn-cs"/>
              </a:rPr>
              <a:t>Existing good practice guidance must be followed to ensure young people are properly supported through</a:t>
            </a:r>
            <a:endParaRPr lang="en-GB" sz="1200"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transition. </a:t>
            </a:r>
            <a:r>
              <a:rPr lang="en-GB" sz="1200" kern="1200" dirty="0">
                <a:solidFill>
                  <a:schemeClr val="tx1"/>
                </a:solidFill>
                <a:effectLst/>
                <a:latin typeface="+mn-lt"/>
                <a:ea typeface="+mn-ea"/>
                <a:cs typeface="+mn-cs"/>
              </a:rPr>
              <a:t>– In my view there is little need to re-invent the wheel.  With the existing guidance routinely </a:t>
            </a:r>
          </a:p>
          <a:p>
            <a:r>
              <a:rPr lang="en-GB" sz="1200" kern="1200" dirty="0">
                <a:solidFill>
                  <a:schemeClr val="tx1"/>
                </a:solidFill>
                <a:effectLst/>
                <a:latin typeface="+mn-lt"/>
                <a:ea typeface="+mn-ea"/>
                <a:cs typeface="+mn-cs"/>
              </a:rPr>
              <a:t>implemented we would jointly be able to significantly improve the quality of care during transition for all of our young people and their families. Every young person with complex physical health needs, from age 14 should have: • A key accountable individual responsible for supporting their move to adult services. • A documented transition plan that includes their health needs. • A communication or ‘health passport’ to </a:t>
            </a:r>
          </a:p>
          <a:p>
            <a:r>
              <a:rPr lang="en-GB" sz="1200" kern="1200" dirty="0">
                <a:solidFill>
                  <a:schemeClr val="tx1"/>
                </a:solidFill>
                <a:effectLst/>
                <a:latin typeface="+mn-lt"/>
                <a:ea typeface="+mn-ea"/>
                <a:cs typeface="+mn-cs"/>
              </a:rPr>
              <a:t>ensure relevant professionals have access to essential information about the young person. • Training and advice to prepare them and their parents for the transition to adult care, including consent and advocacy. • Respite and short break facilities available to meet their assessed needs and those of their families.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a:t>
            </a:r>
            <a:r>
              <a:rPr lang="en-GB" i="1" dirty="0"/>
              <a:t>Adolescence/young adulthood should be recognised across all agencies as an important developmental phase - </a:t>
            </a:r>
            <a:r>
              <a:rPr lang="en-GB" dirty="0"/>
              <a:t>Services should be tailored to meet the needs of this group and include additional recognised training for staff from all sectors, working together to plan and deliver all necessary services. What matters most is that services must be integrated, and care coordinated around the individual, with an optimal experience of transition to adult services for those young people who require ongoing health and care in adult life – whatever their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From the age of 14, young people with complex health needs, and their families, should be helped to prepare for the differences they will encounter as they become adults. Best practice would see that each young person has consistent staff­ members who know about the young person’s conditions and history. Good communication with young people, their parents and each other. Providing good information about what to expect; including agreement of responsibility for funding (as early in the process as possible). So to alleviate anxieties and provide information and </a:t>
            </a:r>
            <a:r>
              <a:rPr lang="en-GB" dirty="0">
                <a:solidFill>
                  <a:schemeClr val="tx1"/>
                </a:solidFill>
              </a:rPr>
              <a:t>understanding regarding joint commissioning arrangements under the continuing [health] care framework.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8</a:t>
            </a:fld>
            <a:endParaRPr lang="en-US" noProof="0"/>
          </a:p>
        </p:txBody>
      </p:sp>
    </p:spTree>
    <p:extLst>
      <p:ext uri="{BB962C8B-B14F-4D97-AF65-F5344CB8AC3E}">
        <p14:creationId xmlns:p14="http://schemas.microsoft.com/office/powerpoint/2010/main" val="36337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Through the Preparation for adulthood </a:t>
            </a:r>
            <a:r>
              <a:rPr lang="en-GB" dirty="0" err="1"/>
              <a:t>pathwaywe</a:t>
            </a:r>
            <a:r>
              <a:rPr lang="en-GB" dirty="0"/>
              <a:t> will be able to evidence positive outcomes for young people with SEND.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can be achieved by an up to date local offer that will provide children, young people and their families with up to date, clear information, on what is available locally through the local offer. The revised local offer will also encompass a feedback and review mechanism for commissioners to capture information on where there are gaps for families. This will also enable young people and their families to be involved in strategic planning and service design and will support commissioners in the design and development of future services.</a:t>
            </a:r>
          </a:p>
          <a:p>
            <a:r>
              <a:rPr lang="en-GB" dirty="0"/>
              <a:t>The preparation for adulthood programme will assist us to develop an integrated shared vision with CCGs and their partners to deliver joint commissioning duties as contained within the Children and Families Act, with particular reference to the interface between children and adults services and the care act. Through this pathway we can work towards jointly planning and commissioning services to improve post 16 options and support within the key identified areas of health, education, employment, independent living,  communities and young people and families. As part of the Adults Positive Challenge Programme there is a work stream of ‘Preparing For Adulthood’. This links through to the SEND Programme Board and is focussed on the young person, ensuring their strengths, interests and outcomes are at the centre of support planning processes whilst </a:t>
            </a:r>
            <a:r>
              <a:rPr lang="en-GB" sz="1200" kern="1200" dirty="0">
                <a:solidFill>
                  <a:schemeClr val="tx1"/>
                </a:solidFill>
                <a:effectLst/>
                <a:latin typeface="+mn-lt"/>
                <a:ea typeface="+mn-ea"/>
                <a:cs typeface="+mn-cs"/>
              </a:rPr>
              <a:t>ensuring value for money and/or reduction in expenditure.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SEND QCA inspection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https://www.peterborough.gov.uk/asset-library/peterboroughcitycouncillocalaccount2018-19.pdf</a:t>
            </a:r>
            <a:endParaRPr lang="en-GB"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9</a:t>
            </a:fld>
            <a:endParaRPr lang="en-US" noProof="0"/>
          </a:p>
        </p:txBody>
      </p:sp>
    </p:spTree>
    <p:extLst>
      <p:ext uri="{BB962C8B-B14F-4D97-AF65-F5344CB8AC3E}">
        <p14:creationId xmlns:p14="http://schemas.microsoft.com/office/powerpoint/2010/main" val="91511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530193B-564F-4854-8A52-728F3FB19C85}" type="slidenum">
              <a:rPr lang="en-US" noProof="0" smtClean="0"/>
              <a:t>10</a:t>
            </a:fld>
            <a:endParaRPr lang="en-US" noProof="0"/>
          </a:p>
        </p:txBody>
      </p:sp>
    </p:spTree>
    <p:extLst>
      <p:ext uri="{BB962C8B-B14F-4D97-AF65-F5344CB8AC3E}">
        <p14:creationId xmlns:p14="http://schemas.microsoft.com/office/powerpoint/2010/main" val="222561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7DEBF36F-ADC5-48FF-BFAF-3BED06924FD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512000"/>
            <a:ext cx="5472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4">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511250"/>
            <a:ext cx="5472113"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F94EB5D3-F8CB-4E76-8D7E-FF441818EECB}"/>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360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511476"/>
            <a:ext cx="3600450" cy="467924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5">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511475"/>
            <a:ext cx="3600450"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D4BCA97-F31B-451D-82F8-6E000DF2118A}"/>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817AAC4-A657-4D75-A527-0307AFF2B17B}"/>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9D7ACCB5-9A86-4F46-89E2-B79F48C9EC1D}"/>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512000"/>
            <a:ext cx="2160000" cy="467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5">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512000"/>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6">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507535"/>
            <a:ext cx="2160588" cy="4679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7">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507535"/>
            <a:ext cx="2160588" cy="468371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2D09234E-176D-4BBF-9391-7B6F018C51AB}"/>
              </a:ext>
            </a:extLst>
          </p:cNvPr>
          <p:cNvSpPr>
            <a:spLocks noGrp="1"/>
          </p:cNvSpPr>
          <p:nvPr>
            <p:ph type="ftr" sz="quarter" idx="16"/>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009ABD5E-B8F1-4246-B167-09138760AD7D}"/>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5776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
        <p:nvSpPr>
          <p:cNvPr id="11" name="Text Placeholder 2">
            <a:extLst>
              <a:ext uri="{FF2B5EF4-FFF2-40B4-BE49-F238E27FC236}">
                <a16:creationId xmlns:a16="http://schemas.microsoft.com/office/drawing/2014/main" id="{14B95064-E6BF-43CD-ACBD-6363E8D9BF6A}"/>
              </a:ext>
            </a:extLst>
          </p:cNvPr>
          <p:cNvSpPr>
            <a:spLocks noGrp="1"/>
          </p:cNvSpPr>
          <p:nvPr>
            <p:ph type="body" idx="1"/>
          </p:nvPr>
        </p:nvSpPr>
        <p:spPr>
          <a:xfrm>
            <a:off x="0" y="4114627"/>
            <a:ext cx="5956300" cy="1095056"/>
          </a:xfrm>
          <a:solidFill>
            <a:schemeClr val="tx1">
              <a:alpha val="80000"/>
            </a:schemeClr>
          </a:solidFill>
        </p:spPr>
        <p:txBody>
          <a:bodyPr vert="horz" lIns="252000" tIns="180000" rIns="180000" bIns="180000" rtlCol="0">
            <a:noAutofit/>
          </a:bodyPr>
          <a:lstStyle>
            <a:lvl1pPr marL="0" indent="0" algn="l">
              <a:buNone/>
              <a:defRPr lang="en-US">
                <a:solidFill>
                  <a:schemeClr val="bg1"/>
                </a:solidFill>
              </a:defRPr>
            </a:lvl1pPr>
          </a:lstStyle>
          <a:p>
            <a:pPr marL="266700" lvl="0" indent="-266700"/>
            <a:r>
              <a:rPr lang="en-US" noProof="0"/>
              <a:t>Click to edit Master text styles</a:t>
            </a:r>
          </a:p>
        </p:txBody>
      </p:sp>
    </p:spTree>
    <p:extLst>
      <p:ext uri="{BB962C8B-B14F-4D97-AF65-F5344CB8AC3E}">
        <p14:creationId xmlns:p14="http://schemas.microsoft.com/office/powerpoint/2010/main" val="3982563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008000"/>
            <a:ext cx="11328000" cy="5183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7620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9" name="Content Placeholder 3">
            <a:extLst>
              <a:ext uri="{FF2B5EF4-FFF2-40B4-BE49-F238E27FC236}">
                <a16:creationId xmlns:a16="http://schemas.microsoft.com/office/drawing/2014/main" id="{EE1E0B79-3CC8-4DCF-8AEC-AC43BC9A3048}"/>
              </a:ext>
            </a:extLst>
          </p:cNvPr>
          <p:cNvSpPr>
            <a:spLocks noGrp="1"/>
          </p:cNvSpPr>
          <p:nvPr>
            <p:ph sz="half" idx="2"/>
          </p:nvPr>
        </p:nvSpPr>
        <p:spPr>
          <a:xfrm>
            <a:off x="6311886" y="1007250"/>
            <a:ext cx="5460114"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a16="http://schemas.microsoft.com/office/drawing/2014/main" id="{15546508-E26C-46CD-8939-D20E71BF4ED7}"/>
              </a:ext>
            </a:extLst>
          </p:cNvPr>
          <p:cNvSpPr>
            <a:spLocks noGrp="1"/>
          </p:cNvSpPr>
          <p:nvPr>
            <p:ph sz="half" idx="1"/>
          </p:nvPr>
        </p:nvSpPr>
        <p:spPr>
          <a:xfrm>
            <a:off x="431999" y="1007250"/>
            <a:ext cx="5448115" cy="51697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1555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016231"/>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2" name="Rectangle 11" descr="Accent bar right&#10;">
            <a:extLst>
              <a:ext uri="{FF2B5EF4-FFF2-40B4-BE49-F238E27FC236}">
                <a16:creationId xmlns:a16="http://schemas.microsoft.com/office/drawing/2014/main" id="{3E8A46E0-47C2-4441-B7DD-F621A80F1FC8}"/>
              </a:ext>
              <a:ext uri="{C183D7F6-B498-43B3-948B-1728B52AA6E4}">
                <adec:decorative xmlns:adec="http://schemas.microsoft.com/office/drawing/2017/decorative" val="1"/>
              </a:ext>
            </a:extLst>
          </p:cNvPr>
          <p:cNvSpPr/>
          <p:nvPr userDrawn="1"/>
        </p:nvSpPr>
        <p:spPr>
          <a:xfrm>
            <a:off x="6299887" y="1016231"/>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Text Placeholder 2">
            <a:extLst>
              <a:ext uri="{FF2B5EF4-FFF2-40B4-BE49-F238E27FC236}">
                <a16:creationId xmlns:a16="http://schemas.microsoft.com/office/drawing/2014/main" id="{D902C307-6561-4E11-9899-1F34830AE8AB}"/>
              </a:ext>
            </a:extLst>
          </p:cNvPr>
          <p:cNvSpPr>
            <a:spLocks noGrp="1"/>
          </p:cNvSpPr>
          <p:nvPr>
            <p:ph type="body" idx="1"/>
          </p:nvPr>
        </p:nvSpPr>
        <p:spPr>
          <a:xfrm>
            <a:off x="431800" y="1224128"/>
            <a:ext cx="5448115"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Text Placeholder 4">
            <a:extLst>
              <a:ext uri="{FF2B5EF4-FFF2-40B4-BE49-F238E27FC236}">
                <a16:creationId xmlns:a16="http://schemas.microsoft.com/office/drawing/2014/main" id="{CD73439B-6B1B-47C5-B2B0-409015FB3398}"/>
              </a:ext>
            </a:extLst>
          </p:cNvPr>
          <p:cNvSpPr>
            <a:spLocks noGrp="1"/>
          </p:cNvSpPr>
          <p:nvPr>
            <p:ph type="body" sz="quarter" idx="3"/>
          </p:nvPr>
        </p:nvSpPr>
        <p:spPr>
          <a:xfrm>
            <a:off x="6312086" y="1224128"/>
            <a:ext cx="5447914" cy="3587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5">
            <a:extLst>
              <a:ext uri="{FF2B5EF4-FFF2-40B4-BE49-F238E27FC236}">
                <a16:creationId xmlns:a16="http://schemas.microsoft.com/office/drawing/2014/main" id="{12AC6878-44C6-4445-A225-70C0DC482EDF}"/>
              </a:ext>
            </a:extLst>
          </p:cNvPr>
          <p:cNvSpPr>
            <a:spLocks noGrp="1"/>
          </p:cNvSpPr>
          <p:nvPr>
            <p:ph sz="quarter" idx="4"/>
          </p:nvPr>
        </p:nvSpPr>
        <p:spPr>
          <a:xfrm>
            <a:off x="6299886" y="1955731"/>
            <a:ext cx="5447914" cy="42339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6D675DA8-374F-4915-973A-53612A41FFC1}"/>
              </a:ext>
            </a:extLst>
          </p:cNvPr>
          <p:cNvSpPr>
            <a:spLocks noGrp="1"/>
          </p:cNvSpPr>
          <p:nvPr>
            <p:ph sz="half" idx="2"/>
          </p:nvPr>
        </p:nvSpPr>
        <p:spPr>
          <a:xfrm>
            <a:off x="431800" y="1943031"/>
            <a:ext cx="5447914" cy="424663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53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4" name="Content Placeholder 2">
            <a:extLst>
              <a:ext uri="{FF2B5EF4-FFF2-40B4-BE49-F238E27FC236}">
                <a16:creationId xmlns:a16="http://schemas.microsoft.com/office/drawing/2014/main" id="{85B68CA9-AC4C-4D15-9BA1-A9F1AC5606DA}"/>
              </a:ext>
            </a:extLst>
          </p:cNvPr>
          <p:cNvSpPr>
            <a:spLocks noGrp="1"/>
          </p:cNvSpPr>
          <p:nvPr>
            <p:ph idx="1"/>
          </p:nvPr>
        </p:nvSpPr>
        <p:spPr>
          <a:xfrm>
            <a:off x="4788816" y="432001"/>
            <a:ext cx="6971184" cy="5429050"/>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3">
            <a:extLst>
              <a:ext uri="{FF2B5EF4-FFF2-40B4-BE49-F238E27FC236}">
                <a16:creationId xmlns:a16="http://schemas.microsoft.com/office/drawing/2014/main" id="{29B24D8A-D8A5-4F57-A260-A4CF75FCB3BD}"/>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801432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432000" y="432000"/>
            <a:ext cx="3932037" cy="1411276"/>
          </a:xfrm>
        </p:spPr>
        <p:txBody>
          <a:bodyPr anchor="b"/>
          <a:lstStyle>
            <a:lvl1pPr>
              <a:defRPr>
                <a:solidFill>
                  <a:schemeClr val="tx1">
                    <a:lumMod val="75000"/>
                    <a:lumOff val="25000"/>
                  </a:schemeClr>
                </a:solidFill>
              </a:defRPr>
            </a:lvl1pPr>
          </a:lstStyle>
          <a:p>
            <a:r>
              <a:rPr lang="en-US" noProof="0"/>
              <a:t>Click to edit page title</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F64CFC6C-1D8B-46C9-B0F7-A8BD88D8AB46}"/>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1" name="Rectangle 10" descr="Accent block left">
            <a:extLst>
              <a:ext uri="{FF2B5EF4-FFF2-40B4-BE49-F238E27FC236}">
                <a16:creationId xmlns:a16="http://schemas.microsoft.com/office/drawing/2014/main" id="{48A1A904-FE62-4BE3-BAE9-0EEAE7B1E38C}"/>
              </a:ext>
              <a:ext uri="{C183D7F6-B498-43B3-948B-1728B52AA6E4}">
                <adec:decorative xmlns:adec="http://schemas.microsoft.com/office/drawing/2017/decorative" val="1"/>
              </a:ext>
            </a:extLst>
          </p:cNvPr>
          <p:cNvSpPr/>
          <p:nvPr userDrawn="1"/>
        </p:nvSpPr>
        <p:spPr>
          <a:xfrm>
            <a:off x="431800" y="1892926"/>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9" name="Text Placeholder 3">
            <a:extLst>
              <a:ext uri="{FF2B5EF4-FFF2-40B4-BE49-F238E27FC236}">
                <a16:creationId xmlns:a16="http://schemas.microsoft.com/office/drawing/2014/main" id="{3E50A411-2E68-4F4D-B4BC-62E87C633658}"/>
              </a:ext>
            </a:extLst>
          </p:cNvPr>
          <p:cNvSpPr>
            <a:spLocks noGrp="1"/>
          </p:cNvSpPr>
          <p:nvPr>
            <p:ph type="body" sz="half" idx="2"/>
          </p:nvPr>
        </p:nvSpPr>
        <p:spPr>
          <a:xfrm>
            <a:off x="432000"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0" name="Picture Placeholder 2">
            <a:extLst>
              <a:ext uri="{FF2B5EF4-FFF2-40B4-BE49-F238E27FC236}">
                <a16:creationId xmlns:a16="http://schemas.microsoft.com/office/drawing/2014/main" id="{2FBF39A8-0BD5-48FD-9993-F595D4F727C1}"/>
              </a:ext>
            </a:extLst>
          </p:cNvPr>
          <p:cNvSpPr>
            <a:spLocks noGrp="1"/>
          </p:cNvSpPr>
          <p:nvPr>
            <p:ph type="pic" idx="1"/>
          </p:nvPr>
        </p:nvSpPr>
        <p:spPr>
          <a:xfrm>
            <a:off x="4788816" y="432001"/>
            <a:ext cx="6971184" cy="54290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040633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235700" y="2204792"/>
            <a:ext cx="5956300" cy="1944000"/>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6235700" y="4148860"/>
            <a:ext cx="5956300" cy="1100565"/>
          </a:xfrm>
          <a:solidFill>
            <a:schemeClr val="tx1">
              <a:alpha val="80000"/>
            </a:schemeClr>
          </a:solidFill>
        </p:spPr>
        <p:txBody>
          <a:bodyPr lIns="180000" tIns="180000" rIns="252000" bIns="180000"/>
          <a:lstStyle>
            <a:lvl1pPr marL="0" indent="0" algn="r">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524778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4371590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5" name="Subtitle 2">
            <a:extLst>
              <a:ext uri="{FF2B5EF4-FFF2-40B4-BE49-F238E27FC236}">
                <a16:creationId xmlns:a16="http://schemas.microsoft.com/office/drawing/2014/main" id="{10727B06-56A8-44A2-B6C2-9ED183D107F3}"/>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Footer Placeholder 2">
            <a:extLst>
              <a:ext uri="{FF2B5EF4-FFF2-40B4-BE49-F238E27FC236}">
                <a16:creationId xmlns:a16="http://schemas.microsoft.com/office/drawing/2014/main" id="{08CCB8C2-B6A2-4C69-8D3A-57420A034BA4}"/>
              </a:ext>
            </a:extLst>
          </p:cNvPr>
          <p:cNvSpPr>
            <a:spLocks noGrp="1"/>
          </p:cNvSpPr>
          <p:nvPr>
            <p:ph type="ftr" sz="quarter" idx="12"/>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853CF994-8B2C-443F-B695-7378DD360DAA}"/>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139767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
        <p:nvSpPr>
          <p:cNvPr id="4" name="Title 3">
            <a:extLst>
              <a:ext uri="{FF2B5EF4-FFF2-40B4-BE49-F238E27FC236}">
                <a16:creationId xmlns:a16="http://schemas.microsoft.com/office/drawing/2014/main" id="{90694D9D-C633-4D52-965E-E5BBD9883037}"/>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a16="http://schemas.microsoft.com/office/drawing/2014/main" id="{0DB3A426-6D4A-4D91-ACD6-A2C25BAE44E3}"/>
              </a:ext>
            </a:extLst>
          </p:cNvPr>
          <p:cNvSpPr>
            <a:spLocks noGrp="1"/>
          </p:cNvSpPr>
          <p:nvPr>
            <p:ph type="body" sz="quarter" idx="14"/>
          </p:nvPr>
        </p:nvSpPr>
        <p:spPr>
          <a:xfrm>
            <a:off x="1664370" y="2033588"/>
            <a:ext cx="8863262" cy="2790825"/>
          </a:xfrm>
        </p:spPr>
        <p:txBody>
          <a:bodyPr anchor="ctr"/>
          <a:lstStyle>
            <a:lvl1pPr marL="0" indent="0" algn="ctr">
              <a:buNone/>
              <a:defRPr sz="6000"/>
            </a:lvl1pPr>
            <a:lvl2pPr marL="266700" indent="0">
              <a:buNone/>
              <a:defRPr/>
            </a:lvl2pPr>
          </a:lstStyle>
          <a:p>
            <a:pPr lvl="0"/>
            <a:r>
              <a:rPr lang="en-US" noProof="0"/>
              <a:t>Click to edit Master text styles</a:t>
            </a:r>
          </a:p>
        </p:txBody>
      </p:sp>
    </p:spTree>
    <p:extLst>
      <p:ext uri="{BB962C8B-B14F-4D97-AF65-F5344CB8AC3E}">
        <p14:creationId xmlns:p14="http://schemas.microsoft.com/office/powerpoint/2010/main" val="2877243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6D0504D-4610-4E9E-A2DB-8B701F044BBC}"/>
              </a:ext>
            </a:extLst>
          </p:cNvPr>
          <p:cNvSpPr>
            <a:spLocks noGrp="1"/>
          </p:cNvSpPr>
          <p:nvPr>
            <p:ph type="ftr" sz="quarter" idx="12"/>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A95CDFA7-DEA3-4BBE-8D70-0AF654A1E6FF}"/>
              </a:ext>
            </a:extLst>
          </p:cNvPr>
          <p:cNvSpPr>
            <a:spLocks noGrp="1"/>
          </p:cNvSpPr>
          <p:nvPr>
            <p:ph type="sldNum" sz="quarter" idx="1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900433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er Slid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2411412" y="0"/>
            <a:ext cx="9780588" cy="6371351"/>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a:t>
            </a:r>
            <a:br>
              <a:rPr lang="en-US" noProof="0" dirty="0"/>
            </a:br>
            <a:r>
              <a:rPr lang="en-US" noProof="0" dirty="0"/>
              <a:t>your Photo Here</a:t>
            </a:r>
          </a:p>
        </p:txBody>
      </p:sp>
      <p:sp>
        <p:nvSpPr>
          <p:cNvPr id="3" name="Title 1">
            <a:extLst>
              <a:ext uri="{FF2B5EF4-FFF2-40B4-BE49-F238E27FC236}">
                <a16:creationId xmlns:a16="http://schemas.microsoft.com/office/drawing/2014/main" id="{E473AB13-DFF9-4538-9907-E261659E0E01}"/>
              </a:ext>
            </a:extLst>
          </p:cNvPr>
          <p:cNvSpPr>
            <a:spLocks noGrp="1"/>
          </p:cNvSpPr>
          <p:nvPr>
            <p:ph type="title" hasCustomPrompt="1"/>
          </p:nvPr>
        </p:nvSpPr>
        <p:spPr>
          <a:xfrm>
            <a:off x="-1700" y="2156226"/>
            <a:ext cx="5958000" cy="1958400"/>
          </a:xfrm>
          <a:solidFill>
            <a:schemeClr val="bg1"/>
          </a:solidFill>
        </p:spPr>
        <p:txBody>
          <a:bodyPr lIns="252000" tIns="180000" rIns="180000" bIns="180000"/>
          <a:lstStyle>
            <a:lvl1pPr>
              <a:defRPr sz="6000" b="1" spc="-300">
                <a:solidFill>
                  <a:schemeClr val="tx1">
                    <a:lumMod val="75000"/>
                    <a:lumOff val="25000"/>
                  </a:schemeClr>
                </a:solidFill>
                <a:latin typeface="+mj-lt"/>
              </a:defRPr>
            </a:lvl1pPr>
          </a:lstStyle>
          <a:p>
            <a:r>
              <a:rPr lang="en-US" noProof="0"/>
              <a:t>Click to edit section divider</a:t>
            </a:r>
          </a:p>
        </p:txBody>
      </p:sp>
      <p:sp>
        <p:nvSpPr>
          <p:cNvPr id="7" name="Subtitle 2">
            <a:extLst>
              <a:ext uri="{FF2B5EF4-FFF2-40B4-BE49-F238E27FC236}">
                <a16:creationId xmlns:a16="http://schemas.microsoft.com/office/drawing/2014/main" id="{9E4D4535-D519-40ED-B8A4-2EA1276BB652}"/>
              </a:ext>
            </a:extLst>
          </p:cNvPr>
          <p:cNvSpPr>
            <a:spLocks noGrp="1"/>
          </p:cNvSpPr>
          <p:nvPr>
            <p:ph type="body" sz="quarter" idx="13" hasCustomPrompt="1"/>
          </p:nvPr>
        </p:nvSpPr>
        <p:spPr>
          <a:xfrm>
            <a:off x="0" y="4110760"/>
            <a:ext cx="5956300" cy="1100565"/>
          </a:xfrm>
          <a:solidFill>
            <a:schemeClr val="tx1">
              <a:alpha val="80000"/>
            </a:schemeClr>
          </a:solidFill>
        </p:spPr>
        <p:txBody>
          <a:bodyPr lIns="252000" tIns="180000" rIns="180000" bIns="180000"/>
          <a:lstStyle>
            <a:lvl1pPr marL="0" indent="0" algn="l">
              <a:buNone/>
              <a:defRPr sz="1800">
                <a:solidFill>
                  <a:schemeClr val="bg1"/>
                </a:solidFill>
              </a:defRPr>
            </a:lvl1pPr>
            <a:lvl2pPr marL="266700" indent="0" algn="r">
              <a:buNone/>
              <a:defRPr sz="1800">
                <a:solidFill>
                  <a:schemeClr val="bg1"/>
                </a:solidFill>
              </a:defRPr>
            </a:lvl2pPr>
            <a:lvl3pPr marL="542925" indent="0" algn="r">
              <a:buNone/>
              <a:defRPr sz="1800">
                <a:solidFill>
                  <a:schemeClr val="bg1"/>
                </a:solidFill>
              </a:defRPr>
            </a:lvl3pPr>
            <a:lvl4pPr marL="809625" indent="0" algn="r">
              <a:buNone/>
              <a:defRPr sz="1800">
                <a:solidFill>
                  <a:schemeClr val="bg1"/>
                </a:solidFill>
              </a:defRPr>
            </a:lvl4pPr>
            <a:lvl5pPr marL="1076325" indent="0" algn="r">
              <a:buNone/>
              <a:defRPr sz="1800">
                <a:solidFill>
                  <a:schemeClr val="bg1"/>
                </a:solidFill>
              </a:defRPr>
            </a:lvl5pPr>
          </a:lstStyle>
          <a:p>
            <a:pPr lvl="0"/>
            <a:r>
              <a:rPr lang="en-US" noProof="0"/>
              <a:t>Click to edit Master subtitle style</a:t>
            </a:r>
          </a:p>
        </p:txBody>
      </p:sp>
      <p:sp>
        <p:nvSpPr>
          <p:cNvPr id="4" name="Footer Placeholder 3">
            <a:extLst>
              <a:ext uri="{FF2B5EF4-FFF2-40B4-BE49-F238E27FC236}">
                <a16:creationId xmlns:a16="http://schemas.microsoft.com/office/drawing/2014/main" id="{6816FE98-6A12-44EC-8485-8B5EFABDF9B2}"/>
              </a:ext>
            </a:extLst>
          </p:cNvPr>
          <p:cNvSpPr>
            <a:spLocks noGrp="1"/>
          </p:cNvSpPr>
          <p:nvPr>
            <p:ph type="ftr" sz="quarter" idx="11"/>
          </p:nvPr>
        </p:nvSpPr>
        <p:spPr/>
        <p:txBody>
          <a:bodyPr/>
          <a:lstStyle/>
          <a:p>
            <a:r>
              <a:rPr lang="en-US" noProof="0" dirty="0"/>
              <a:t>Add a footer</a:t>
            </a:r>
          </a:p>
        </p:txBody>
      </p:sp>
      <p:sp>
        <p:nvSpPr>
          <p:cNvPr id="8" name="Rectangle 7">
            <a:extLst>
              <a:ext uri="{FF2B5EF4-FFF2-40B4-BE49-F238E27FC236}">
                <a16:creationId xmlns:a16="http://schemas.microsoft.com/office/drawing/2014/main" id="{51DD44D8-4A8F-4693-B90A-166855B29D25}"/>
              </a:ext>
            </a:extLst>
          </p:cNvPr>
          <p:cNvSpPr/>
          <p:nvPr userDrawn="1"/>
        </p:nvSpPr>
        <p:spPr>
          <a:xfrm>
            <a:off x="0" y="5209682"/>
            <a:ext cx="2411412"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F50EF489-F21B-4E7C-9A44-D3CC8DC34F5F}"/>
              </a:ext>
            </a:extLst>
          </p:cNvPr>
          <p:cNvSpPr>
            <a:spLocks noGrp="1"/>
          </p:cNvSpPr>
          <p:nvPr>
            <p:ph type="sldNum" sz="quarter" idx="12"/>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282858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Image Layout 2">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5118100" y="1869795"/>
            <a:ext cx="6641900" cy="1124345"/>
          </a:xfrm>
          <a:solidFill>
            <a:schemeClr val="bg1">
              <a:lumMod val="95000"/>
            </a:schemeClr>
          </a:solidFill>
        </p:spPr>
        <p:txBody>
          <a:bodyPr lIns="180000" tIns="180000" rIns="180000" bIns="180000"/>
          <a:lstStyle>
            <a:lvl1pPr algn="l">
              <a:defRPr sz="6000" b="1" spc="-300">
                <a:solidFill>
                  <a:schemeClr val="tx1">
                    <a:lumMod val="75000"/>
                    <a:lumOff val="25000"/>
                  </a:schemeClr>
                </a:solidFill>
              </a:defRPr>
            </a:lvl1pPr>
          </a:lstStyle>
          <a:p>
            <a:r>
              <a:rPr lang="en-US" noProof="0"/>
              <a:t>Click to 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5118334" y="2994141"/>
            <a:ext cx="6641626" cy="590155"/>
          </a:xfrm>
          <a:solidFill>
            <a:schemeClr val="tx1">
              <a:alpha val="80000"/>
            </a:schemeClr>
          </a:solidFill>
        </p:spPr>
        <p:txBody>
          <a:bodyPr lIns="180000" tIns="180000" rIns="180000" bIns="180000"/>
          <a:lstStyle>
            <a:lvl1pPr marL="0" indent="0" algn="l">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6288000" y="3763648"/>
            <a:ext cx="5472000" cy="242835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FA5285E0-8F27-49C4-AADF-92A3B72D41FD}"/>
              </a:ext>
            </a:extLst>
          </p:cNvPr>
          <p:cNvSpPr/>
          <p:nvPr userDrawn="1"/>
        </p:nvSpPr>
        <p:spPr>
          <a:xfrm>
            <a:off x="9775824" y="1762069"/>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38438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8DD7-6DAF-436D-B04A-EBCCAA36917C}"/>
              </a:ext>
            </a:extLst>
          </p:cNvPr>
          <p:cNvSpPr>
            <a:spLocks noGrp="1"/>
          </p:cNvSpPr>
          <p:nvPr>
            <p:ph type="title" hasCustomPrompt="1"/>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page title</a:t>
            </a:r>
          </a:p>
        </p:txBody>
      </p:sp>
      <p:sp>
        <p:nvSpPr>
          <p:cNvPr id="9" name="Subtitle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mparison Left Placeholder 1">
            <a:extLst>
              <a:ext uri="{FF2B5EF4-FFF2-40B4-BE49-F238E27FC236}">
                <a16:creationId xmlns:a16="http://schemas.microsoft.com/office/drawing/2014/main" id="{9322B50D-6A7D-41C6-BA57-613BC231DF36}"/>
              </a:ext>
            </a:extLst>
          </p:cNvPr>
          <p:cNvSpPr>
            <a:spLocks noGrp="1"/>
          </p:cNvSpPr>
          <p:nvPr>
            <p:ph type="body" idx="1"/>
          </p:nvPr>
        </p:nvSpPr>
        <p:spPr>
          <a:xfrm>
            <a:off x="432000" y="2307689"/>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2">
            <a:extLst>
              <a:ext uri="{FF2B5EF4-FFF2-40B4-BE49-F238E27FC236}">
                <a16:creationId xmlns:a16="http://schemas.microsoft.com/office/drawing/2014/main" id="{9FD584DA-F775-47B8-A1D7-6556AD5FCBD2}"/>
              </a:ext>
            </a:extLst>
          </p:cNvPr>
          <p:cNvSpPr>
            <a:spLocks noGrp="1"/>
          </p:cNvSpPr>
          <p:nvPr>
            <p:ph sz="half" idx="2"/>
          </p:nvPr>
        </p:nvSpPr>
        <p:spPr>
          <a:xfrm>
            <a:off x="432000" y="2815037"/>
            <a:ext cx="5472000" cy="337696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mparison Left Placeholder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2308214"/>
            <a:ext cx="5472000" cy="358775"/>
          </a:xfrm>
        </p:spPr>
        <p:txBody>
          <a:bodyPr/>
          <a:lstStyle>
            <a:lvl1pPr marL="0" indent="0">
              <a:buNone/>
              <a:defRPr sz="2400" b="1"/>
            </a:lvl1pPr>
          </a:lstStyle>
          <a:p>
            <a:pPr lvl="0"/>
            <a:r>
              <a:rPr lang="en-US" noProof="0"/>
              <a:t>Click to edit Master text styles</a:t>
            </a:r>
          </a:p>
        </p:txBody>
      </p:sp>
      <p:sp>
        <p:nvSpPr>
          <p:cNvPr id="8" name="Text Placeholder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812214"/>
            <a:ext cx="5472113" cy="337903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646B8F99-FAB0-4B33-87ED-9FF46D11A907}"/>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18733E7E-50D2-4F6C-9DF2-CF4C98C4B847}"/>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10" name="Rectangle 9" descr="Accent block left">
            <a:extLst>
              <a:ext uri="{FF2B5EF4-FFF2-40B4-BE49-F238E27FC236}">
                <a16:creationId xmlns:a16="http://schemas.microsoft.com/office/drawing/2014/main" id="{BBC0CAF5-0DE6-4BEA-824E-124A54A76AC6}"/>
              </a:ext>
              <a:ext uri="{C183D7F6-B498-43B3-948B-1728B52AA6E4}">
                <adec:decorative xmlns:adec="http://schemas.microsoft.com/office/drawing/2017/decorative" val="1"/>
              </a:ext>
            </a:extLst>
          </p:cNvPr>
          <p:cNvSpPr/>
          <p:nvPr userDrawn="1"/>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
        <p:nvSpPr>
          <p:cNvPr id="11" name="Rectangle 10" descr="Accent bar right&#10;">
            <a:extLst>
              <a:ext uri="{FF2B5EF4-FFF2-40B4-BE49-F238E27FC236}">
                <a16:creationId xmlns:a16="http://schemas.microsoft.com/office/drawing/2014/main" id="{ED008080-B2F5-441A-8B15-30AE86BBF943}"/>
              </a:ext>
              <a:ext uri="{C183D7F6-B498-43B3-948B-1728B52AA6E4}">
                <adec:decorative xmlns:adec="http://schemas.microsoft.com/office/drawing/2017/decorative" val="1"/>
              </a:ext>
            </a:extLst>
          </p:cNvPr>
          <p:cNvSpPr/>
          <p:nvPr userDrawn="1"/>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1"/>
            <a:ext cx="12192000" cy="6371350"/>
          </a:xfrm>
          <a:solidFill>
            <a:schemeClr val="bg1">
              <a:lumMod val="85000"/>
            </a:schemeClr>
          </a:solid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6096000" y="5359400"/>
            <a:ext cx="5664000" cy="565899"/>
          </a:xfrm>
          <a:solidFill>
            <a:schemeClr val="tx1"/>
          </a:solidFill>
        </p:spPr>
        <p:txBody>
          <a:bodyPr lIns="180000" tIns="180000" rIns="180000" bIns="180000" anchor="ctr"/>
          <a:lstStyle>
            <a:lvl1pPr marL="0" indent="0" algn="r">
              <a:buNone/>
              <a:defRPr>
                <a:solidFill>
                  <a:schemeClr val="bg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Enter your caption</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US" noProof="0" dirty="0"/>
              <a:t>Add a footer</a:t>
            </a:r>
          </a:p>
        </p:txBody>
      </p:sp>
      <p:sp>
        <p:nvSpPr>
          <p:cNvPr id="2" name="Slide Number Placeholder 1">
            <a:extLst>
              <a:ext uri="{FF2B5EF4-FFF2-40B4-BE49-F238E27FC236}">
                <a16:creationId xmlns:a16="http://schemas.microsoft.com/office/drawing/2014/main" id="{8B3D119C-DBF5-4B4F-BE38-7BD7B5C8A5D0}"/>
              </a:ext>
            </a:extLst>
          </p:cNvPr>
          <p:cNvSpPr>
            <a:spLocks noGrp="1"/>
          </p:cNvSpPr>
          <p:nvPr>
            <p:ph type="sldNum" sz="quarter" idx="15"/>
          </p:nvPr>
        </p:nvSpPr>
        <p:spPr/>
        <p:txBody>
          <a:bodyPr/>
          <a:lstStyle/>
          <a:p>
            <a:fld id="{19B51A1E-902D-48AF-9020-955120F399B6}" type="slidenum">
              <a:rPr lang="en-US" noProof="0" smtClean="0"/>
              <a:pPr/>
              <a:t>‹#›</a:t>
            </a:fld>
            <a:endParaRPr lang="en-US" noProof="0" dirty="0"/>
          </a:p>
        </p:txBody>
      </p:sp>
      <p:sp>
        <p:nvSpPr>
          <p:cNvPr id="5" name="Title 4">
            <a:extLst>
              <a:ext uri="{FF2B5EF4-FFF2-40B4-BE49-F238E27FC236}">
                <a16:creationId xmlns:a16="http://schemas.microsoft.com/office/drawing/2014/main" id="{7F8E7C83-06D7-4C5B-85B7-0E5713B4FAB3}"/>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204966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hasCustomPrompt="1"/>
          </p:nvPr>
        </p:nvSpPr>
        <p:spPr/>
        <p:txBody>
          <a:bodyPr/>
          <a:lstStyle>
            <a:lvl1pPr>
              <a:defRPr>
                <a:solidFill>
                  <a:schemeClr val="tx1">
                    <a:lumMod val="75000"/>
                    <a:lumOff val="25000"/>
                  </a:schemeClr>
                </a:solidFill>
              </a:defRPr>
            </a:lvl1pPr>
          </a:lstStyle>
          <a:p>
            <a:r>
              <a:rPr lang="en-US" noProof="0"/>
              <a:t>Click to edit page title</a:t>
            </a:r>
          </a:p>
        </p:txBody>
      </p:sp>
      <p:sp>
        <p:nvSpPr>
          <p:cNvPr id="7" name="Subtitle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431800" y="1008000"/>
            <a:ext cx="11339513" cy="360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E8FE0EB3-0FF4-4285-B9D3-90A5751B7BBF}"/>
              </a:ext>
            </a:extLst>
          </p:cNvPr>
          <p:cNvSpPr>
            <a:spLocks noGrp="1"/>
          </p:cNvSpPr>
          <p:nvPr>
            <p:ph type="ftr" sz="quarter" idx="12"/>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C8DE0AAD-6FBD-416B-A91A-21F2B737919E}"/>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B0D177-9AA4-42F4-9CD7-CD206217CA6D}"/>
              </a:ext>
            </a:extLst>
          </p:cNvPr>
          <p:cNvSpPr/>
          <p:nvPr userDrawn="1"/>
        </p:nvSpPr>
        <p:spPr>
          <a:xfrm>
            <a:off x="9780101" y="6371351"/>
            <a:ext cx="1979897" cy="4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Rectangle 27">
            <a:extLst>
              <a:ext uri="{FF2B5EF4-FFF2-40B4-BE49-F238E27FC236}">
                <a16:creationId xmlns:a16="http://schemas.microsoft.com/office/drawing/2014/main" id="{C825DB53-D610-4A40-AFDC-EBC47DB613CE}"/>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C2B9A6A4-83D0-40B1-8B15-964C84BF0705}"/>
              </a:ext>
            </a:extLst>
          </p:cNvPr>
          <p:cNvSpPr/>
          <p:nvPr userDrawn="1"/>
        </p:nvSpPr>
        <p:spPr>
          <a:xfrm>
            <a:off x="0" y="6371351"/>
            <a:ext cx="9780102" cy="432000"/>
          </a:xfrm>
          <a:custGeom>
            <a:avLst/>
            <a:gdLst>
              <a:gd name="connsiteX0" fmla="*/ 0 w 9780102"/>
              <a:gd name="connsiteY0" fmla="*/ 0 h 432000"/>
              <a:gd name="connsiteX1" fmla="*/ 9780102 w 9780102"/>
              <a:gd name="connsiteY1" fmla="*/ 0 h 432000"/>
              <a:gd name="connsiteX2" fmla="*/ 9780102 w 9780102"/>
              <a:gd name="connsiteY2" fmla="*/ 432000 h 432000"/>
              <a:gd name="connsiteX3" fmla="*/ 0 w 9780102"/>
              <a:gd name="connsiteY3" fmla="*/ 432000 h 432000"/>
            </a:gdLst>
            <a:ahLst/>
            <a:cxnLst>
              <a:cxn ang="0">
                <a:pos x="connsiteX0" y="connsiteY0"/>
              </a:cxn>
              <a:cxn ang="0">
                <a:pos x="connsiteX1" y="connsiteY1"/>
              </a:cxn>
              <a:cxn ang="0">
                <a:pos x="connsiteX2" y="connsiteY2"/>
              </a:cxn>
              <a:cxn ang="0">
                <a:pos x="connsiteX3" y="connsiteY3"/>
              </a:cxn>
            </a:cxnLst>
            <a:rect l="l" t="t" r="r" b="b"/>
            <a:pathLst>
              <a:path w="9780102" h="432000">
                <a:moveTo>
                  <a:pt x="0" y="0"/>
                </a:moveTo>
                <a:lnTo>
                  <a:pt x="9780102" y="0"/>
                </a:lnTo>
                <a:lnTo>
                  <a:pt x="9780102" y="432000"/>
                </a:lnTo>
                <a:lnTo>
                  <a:pt x="0" y="432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r>
              <a:rPr lang="en-US" noProof="0"/>
              <a:t>Click to edit page title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439820"/>
            <a:ext cx="5664000" cy="29506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760000" y="6371351"/>
            <a:ext cx="432000" cy="432000"/>
          </a:xfrm>
          <a:prstGeom prst="rect">
            <a:avLst/>
          </a:prstGeom>
          <a:solidFill>
            <a:schemeClr val="tx1">
              <a:lumMod val="75000"/>
              <a:lumOff val="25000"/>
            </a:schemeClr>
          </a:solidFill>
        </p:spPr>
        <p:txBody>
          <a:bodyPr vert="horz" lIns="0" tIns="0" rIns="0" bIns="0" rtlCol="0" anchor="ctr"/>
          <a:lstStyle>
            <a:lvl1pPr algn="ctr">
              <a:defRPr sz="1200">
                <a:solidFill>
                  <a:schemeClr val="bg1"/>
                </a:solidFill>
                <a:latin typeface="+mj-lt"/>
              </a:defRPr>
            </a:lvl1pPr>
          </a:lstStyle>
          <a:p>
            <a:fld id="{19B51A1E-902D-48AF-9020-955120F399B6}" type="slidenum">
              <a:rPr lang="en-US" noProof="0" smtClean="0"/>
              <a:pPr/>
              <a:t>‹#›</a:t>
            </a:fld>
            <a:endParaRPr lang="en-US" noProof="0" dirty="0"/>
          </a:p>
        </p:txBody>
      </p:sp>
      <p:sp>
        <p:nvSpPr>
          <p:cNvPr id="4" name="TextBox 3">
            <a:extLst>
              <a:ext uri="{FF2B5EF4-FFF2-40B4-BE49-F238E27FC236}">
                <a16:creationId xmlns:a16="http://schemas.microsoft.com/office/drawing/2014/main" id="{34FDC6F9-37F9-4E25-AECA-D307B8421C73}"/>
              </a:ext>
            </a:extLst>
          </p:cNvPr>
          <p:cNvSpPr txBox="1"/>
          <p:nvPr userDrawn="1"/>
        </p:nvSpPr>
        <p:spPr>
          <a:xfrm>
            <a:off x="10243100" y="6422491"/>
            <a:ext cx="1053900" cy="380860"/>
          </a:xfrm>
          <a:prstGeom prst="rect">
            <a:avLst/>
          </a:prstGeom>
          <a:noFill/>
        </p:spPr>
        <p:txBody>
          <a:bodyPr wrap="square" tIns="108000" bIns="0" rtlCol="0" anchor="ctr">
            <a:spAutoFit/>
          </a:bodyPr>
          <a:lstStyle/>
          <a:p>
            <a:pPr algn="r">
              <a:lnSpc>
                <a:spcPts val="1000"/>
              </a:lnSpc>
            </a:pPr>
            <a:r>
              <a:rPr lang="en-US" sz="2500" b="1" i="0" spc="-100" baseline="0" noProof="0" dirty="0">
                <a:solidFill>
                  <a:schemeClr val="accent1"/>
                </a:solidFill>
                <a:latin typeface="+mj-lt"/>
              </a:rPr>
              <a:t>TREY</a:t>
            </a:r>
            <a:r>
              <a:rPr lang="en-US" sz="1600" b="1" i="0" spc="-100" baseline="0" noProof="0" dirty="0">
                <a:solidFill>
                  <a:schemeClr val="accent1"/>
                </a:solidFill>
                <a:latin typeface="+mj-lt"/>
              </a:rPr>
              <a:t> </a:t>
            </a:r>
            <a:br>
              <a:rPr lang="en-US" sz="1600" b="1" i="0" spc="-100" baseline="0" noProof="0" dirty="0">
                <a:solidFill>
                  <a:schemeClr val="accent1"/>
                </a:solidFill>
                <a:latin typeface="+mj-lt"/>
              </a:rPr>
            </a:br>
            <a:r>
              <a:rPr lang="en-US" sz="1200" b="0" i="0" spc="140" baseline="0" noProof="0" dirty="0">
                <a:solidFill>
                  <a:schemeClr val="tx1">
                    <a:lumMod val="75000"/>
                    <a:lumOff val="25000"/>
                  </a:schemeClr>
                </a:solidFill>
                <a:latin typeface="+mj-lt"/>
              </a:rPr>
              <a:t>research</a:t>
            </a:r>
          </a:p>
        </p:txBody>
      </p:sp>
      <p:sp>
        <p:nvSpPr>
          <p:cNvPr id="9" name="Rectangle 8">
            <a:extLst>
              <a:ext uri="{FF2B5EF4-FFF2-40B4-BE49-F238E27FC236}">
                <a16:creationId xmlns:a16="http://schemas.microsoft.com/office/drawing/2014/main" id="{4BC39664-EB8B-4A32-915A-D4308F79277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Rectangle 28">
            <a:extLst>
              <a:ext uri="{FF2B5EF4-FFF2-40B4-BE49-F238E27FC236}">
                <a16:creationId xmlns:a16="http://schemas.microsoft.com/office/drawing/2014/main" id="{9B49670D-8F18-44A8-B217-67B412095C0D}"/>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030FA059-EC32-4FFF-9673-48849B2FA43A}"/>
              </a:ext>
            </a:extLst>
          </p:cNvPr>
          <p:cNvCxnSpPr>
            <a:cxnSpLocks/>
          </p:cNvCxnSpPr>
          <p:nvPr userDrawn="1"/>
        </p:nvCxnSpPr>
        <p:spPr>
          <a:xfrm flipH="1">
            <a:off x="1" y="6371351"/>
            <a:ext cx="12191999"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6" r:id="rId5"/>
    <p:sldLayoutId id="2147483659" r:id="rId6"/>
    <p:sldLayoutId id="2147483660" r:id="rId7"/>
    <p:sldLayoutId id="2147483664" r:id="rId8"/>
    <p:sldLayoutId id="2147483650" r:id="rId9"/>
    <p:sldLayoutId id="2147483652" r:id="rId10"/>
    <p:sldLayoutId id="2147483656" r:id="rId11"/>
    <p:sldLayoutId id="2147483657" r:id="rId12"/>
    <p:sldLayoutId id="2147483667" r:id="rId13"/>
    <p:sldLayoutId id="2147483668" r:id="rId14"/>
    <p:sldLayoutId id="2147483669" r:id="rId15"/>
    <p:sldLayoutId id="2147483670" r:id="rId16"/>
    <p:sldLayoutId id="2147483671" r:id="rId17"/>
    <p:sldLayoutId id="2147483673" r:id="rId18"/>
    <p:sldLayoutId id="2147483674" r:id="rId19"/>
    <p:sldLayoutId id="2147483654" r:id="rId20"/>
    <p:sldLayoutId id="2147483655" r:id="rId21"/>
    <p:sldLayoutId id="2147483675" r:id="rId22"/>
    <p:sldLayoutId id="2147483672" r:id="rId23"/>
  </p:sldLayoutIdLst>
  <p:hf hdr="0" dt="0"/>
  <p:txStyles>
    <p:titleStyle>
      <a:lvl1pPr algn="l" defTabSz="914400" rtl="0" eaLnBrk="1" latinLnBrk="0" hangingPunct="1">
        <a:lnSpc>
          <a:spcPct val="90000"/>
        </a:lnSpc>
        <a:spcBef>
          <a:spcPct val="0"/>
        </a:spcBef>
        <a:buNone/>
        <a:defRPr sz="3200" b="1"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youtube.com/watch?v=x1tsT_EzE60" TargetMode="External"/><Relationship Id="rId7"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7.jpg"/><Relationship Id="rId5" Type="http://schemas.openxmlformats.org/officeDocument/2006/relationships/image" Target="../media/image12.svg"/><Relationship Id="rId10" Type="http://schemas.openxmlformats.org/officeDocument/2006/relationships/image" Target="../media/image2.png"/><Relationship Id="rId4" Type="http://schemas.openxmlformats.org/officeDocument/2006/relationships/image" Target="../media/image11.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0"/>
            <a:ext cx="9780588" cy="6819900"/>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3200400" y="2811053"/>
            <a:ext cx="8991600" cy="1261295"/>
          </a:xfrm>
        </p:spPr>
        <p:txBody>
          <a:bodyPr/>
          <a:lstStyle/>
          <a:p>
            <a:r>
              <a:rPr lang="en-US" sz="7600" dirty="0"/>
              <a:t>0 - 25 Disability Service</a:t>
            </a:r>
          </a:p>
        </p:txBody>
      </p:sp>
      <p:sp>
        <p:nvSpPr>
          <p:cNvPr id="4" name="Subtitle 3">
            <a:extLst>
              <a:ext uri="{FF2B5EF4-FFF2-40B4-BE49-F238E27FC236}">
                <a16:creationId xmlns:a16="http://schemas.microsoft.com/office/drawing/2014/main" id="{4772945D-CA91-4CFE-8EB7-941C7618C994}"/>
              </a:ext>
            </a:extLst>
          </p:cNvPr>
          <p:cNvSpPr>
            <a:spLocks noGrp="1"/>
          </p:cNvSpPr>
          <p:nvPr>
            <p:ph type="subTitle" idx="1"/>
          </p:nvPr>
        </p:nvSpPr>
        <p:spPr>
          <a:xfrm>
            <a:off x="3200400" y="4061039"/>
            <a:ext cx="6580188" cy="580921"/>
          </a:xfrm>
        </p:spPr>
        <p:txBody>
          <a:bodyPr/>
          <a:lstStyle/>
          <a:p>
            <a:r>
              <a:rPr lang="en-GB" sz="2800" dirty="0"/>
              <a:t>Transitions Team (14-25)      </a:t>
            </a:r>
            <a:endParaRPr lang="en-US" sz="2800" dirty="0"/>
          </a:p>
        </p:txBody>
      </p:sp>
      <p:pic>
        <p:nvPicPr>
          <p:cNvPr id="1026" name="Picture 2" descr="Image result for peterborough city council">
            <a:extLst>
              <a:ext uri="{FF2B5EF4-FFF2-40B4-BE49-F238E27FC236}">
                <a16:creationId xmlns:a16="http://schemas.microsoft.com/office/drawing/2014/main" id="{D4BD9B96-95F2-4A16-B8E3-0D0EE2211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0588" y="3936596"/>
            <a:ext cx="2411412" cy="70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923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3">
            <a:extLst>
              <a:ext uri="{FF2B5EF4-FFF2-40B4-BE49-F238E27FC236}">
                <a16:creationId xmlns:a16="http://schemas.microsoft.com/office/drawing/2014/main" id="{F7BA2C8E-DB3F-4C8C-84DF-C6BD1AD7F7D7}"/>
              </a:ext>
            </a:extLst>
          </p:cNvPr>
          <p:cNvSpPr>
            <a:spLocks noGrp="1"/>
          </p:cNvSpPr>
          <p:nvPr>
            <p:ph type="ctrTitle"/>
          </p:nvPr>
        </p:nvSpPr>
        <p:spPr>
          <a:xfrm>
            <a:off x="7269480" y="-31945"/>
            <a:ext cx="4922520" cy="6835295"/>
          </a:xfrm>
        </p:spPr>
        <p:txBody>
          <a:bodyPr/>
          <a:lstStyle/>
          <a:p>
            <a:pPr algn="ctr"/>
            <a:r>
              <a:rPr lang="en-US" dirty="0"/>
              <a:t>Thank  you for </a:t>
            </a:r>
            <a:br>
              <a:rPr lang="en-US" dirty="0"/>
            </a:br>
            <a:r>
              <a:rPr lang="en-US" dirty="0"/>
              <a:t>listening</a:t>
            </a:r>
            <a:br>
              <a:rPr lang="en-US" dirty="0"/>
            </a:br>
            <a:br>
              <a:rPr lang="en-US" dirty="0"/>
            </a:br>
            <a:r>
              <a:rPr lang="en-US" sz="5000" dirty="0">
                <a:solidFill>
                  <a:srgbClr val="0070C0"/>
                </a:solidFill>
                <a:hlinkClick r:id="rId3"/>
              </a:rPr>
              <a:t>Click here to watch video</a:t>
            </a:r>
            <a:br>
              <a:rPr lang="en-US" sz="5000" dirty="0"/>
            </a:br>
            <a:br>
              <a:rPr lang="en-US" dirty="0"/>
            </a:br>
            <a:br>
              <a:rPr lang="en-US" dirty="0"/>
            </a:br>
            <a:endParaRPr lang="en-US" dirty="0"/>
          </a:p>
        </p:txBody>
      </p:sp>
      <p:sp>
        <p:nvSpPr>
          <p:cNvPr id="4" name="Text Placeholder 3">
            <a:extLst>
              <a:ext uri="{FF2B5EF4-FFF2-40B4-BE49-F238E27FC236}">
                <a16:creationId xmlns:a16="http://schemas.microsoft.com/office/drawing/2014/main" id="{60828E04-9C2A-4859-8050-C2DF67A249CB}"/>
              </a:ext>
            </a:extLst>
          </p:cNvPr>
          <p:cNvSpPr>
            <a:spLocks noGrp="1"/>
          </p:cNvSpPr>
          <p:nvPr>
            <p:ph type="body" sz="quarter" idx="15"/>
          </p:nvPr>
        </p:nvSpPr>
        <p:spPr>
          <a:xfrm flipH="1">
            <a:off x="11106150" y="4320222"/>
            <a:ext cx="209550" cy="80327"/>
          </a:xfrm>
          <a:solidFill>
            <a:schemeClr val="tx1">
              <a:lumMod val="75000"/>
              <a:lumOff val="25000"/>
            </a:schemeClr>
          </a:solidFill>
        </p:spPr>
        <p:txBody>
          <a:bodyPr/>
          <a:lstStyle/>
          <a:p>
            <a:r>
              <a:rPr lang="en-US" dirty="0"/>
              <a:t>ma </a:t>
            </a:r>
            <a:r>
              <a:rPr lang="en-US" dirty="0" err="1"/>
              <a:t>Kavngh</a:t>
            </a:r>
            <a:endParaRPr lang="en-US" dirty="0"/>
          </a:p>
        </p:txBody>
      </p:sp>
      <p:pic>
        <p:nvPicPr>
          <p:cNvPr id="10" name="Graphic 9" descr="Smart Phone" title="Icon - Presenter Phone Number">
            <a:extLst>
              <a:ext uri="{FF2B5EF4-FFF2-40B4-BE49-F238E27FC236}">
                <a16:creationId xmlns:a16="http://schemas.microsoft.com/office/drawing/2014/main" id="{A29DE31C-E099-4579-BB03-675E0A40C5F2}"/>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593038" y="4364006"/>
            <a:ext cx="218900" cy="218900"/>
          </a:xfrm>
          <a:prstGeom prst="rect">
            <a:avLst/>
          </a:prstGeom>
        </p:spPr>
      </p:pic>
      <p:pic>
        <p:nvPicPr>
          <p:cNvPr id="9" name="Graphic 8" descr="Envelope" title="Icon Presenter Email">
            <a:extLst>
              <a:ext uri="{FF2B5EF4-FFF2-40B4-BE49-F238E27FC236}">
                <a16:creationId xmlns:a16="http://schemas.microsoft.com/office/drawing/2014/main" id="{773C1382-ACE1-460F-A1B6-AB761A7D2E6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91610" y="4703551"/>
            <a:ext cx="218900" cy="218900"/>
          </a:xfrm>
          <a:prstGeom prst="rect">
            <a:avLst/>
          </a:prstGeom>
        </p:spPr>
      </p:pic>
      <p:pic>
        <p:nvPicPr>
          <p:cNvPr id="11" name="Graphic 10" descr="Link">
            <a:extLst>
              <a:ext uri="{FF2B5EF4-FFF2-40B4-BE49-F238E27FC236}">
                <a16:creationId xmlns:a16="http://schemas.microsoft.com/office/drawing/2014/main"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472552" y="5040763"/>
            <a:ext cx="244786" cy="244786"/>
          </a:xfrm>
          <a:prstGeom prst="rect">
            <a:avLst/>
          </a:prstGeom>
        </p:spPr>
      </p:pic>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solidFill>
            <a:schemeClr val="tx1">
              <a:lumMod val="95000"/>
              <a:lumOff val="5000"/>
            </a:schemeClr>
          </a:solidFill>
        </p:spPr>
        <p:txBody>
          <a:bodyPr/>
          <a:lstStyle/>
          <a:p>
            <a:fld id="{19B51A1E-902D-48AF-9020-955120F399B6}" type="slidenum">
              <a:rPr lang="en-US" smtClean="0"/>
              <a:pPr/>
              <a:t>10</a:t>
            </a:fld>
            <a:endParaRPr lang="en-US" dirty="0"/>
          </a:p>
        </p:txBody>
      </p:sp>
      <p:sp>
        <p:nvSpPr>
          <p:cNvPr id="26" name="Text Placeholder 25">
            <a:extLst>
              <a:ext uri="{FF2B5EF4-FFF2-40B4-BE49-F238E27FC236}">
                <a16:creationId xmlns:a16="http://schemas.microsoft.com/office/drawing/2014/main" id="{4E21230E-F3F6-42E5-9A7F-88F0DD5092DA}"/>
              </a:ext>
            </a:extLst>
          </p:cNvPr>
          <p:cNvSpPr>
            <a:spLocks noGrp="1"/>
          </p:cNvSpPr>
          <p:nvPr>
            <p:ph type="body" sz="quarter" idx="17"/>
          </p:nvPr>
        </p:nvSpPr>
        <p:spPr>
          <a:xfrm>
            <a:off x="7269479" y="4664804"/>
            <a:ext cx="4265295" cy="316800"/>
          </a:xfrm>
        </p:spPr>
        <p:txBody>
          <a:bodyPr/>
          <a:lstStyle/>
          <a:p>
            <a:r>
              <a:rPr lang="en-GB" dirty="0"/>
              <a:t>Pcctransitionsteam@peterborough.gov.uk</a:t>
            </a:r>
          </a:p>
        </p:txBody>
      </p:sp>
      <p:sp>
        <p:nvSpPr>
          <p:cNvPr id="28" name="Text Placeholder 27">
            <a:extLst>
              <a:ext uri="{FF2B5EF4-FFF2-40B4-BE49-F238E27FC236}">
                <a16:creationId xmlns:a16="http://schemas.microsoft.com/office/drawing/2014/main" id="{628E32BF-3171-4A47-9D23-8D72DA8E6613}"/>
              </a:ext>
            </a:extLst>
          </p:cNvPr>
          <p:cNvSpPr>
            <a:spLocks noGrp="1"/>
          </p:cNvSpPr>
          <p:nvPr>
            <p:ph type="body" sz="quarter" idx="18"/>
          </p:nvPr>
        </p:nvSpPr>
        <p:spPr>
          <a:xfrm>
            <a:off x="7269480" y="4311255"/>
            <a:ext cx="4265294" cy="316800"/>
          </a:xfrm>
        </p:spPr>
        <p:txBody>
          <a:bodyPr/>
          <a:lstStyle/>
          <a:p>
            <a:r>
              <a:rPr lang="en-GB" dirty="0"/>
              <a:t>01733 864397</a:t>
            </a:r>
          </a:p>
        </p:txBody>
      </p:sp>
      <p:pic>
        <p:nvPicPr>
          <p:cNvPr id="44" name="Picture 2" descr="Image result for peterborough city council">
            <a:extLst>
              <a:ext uri="{FF2B5EF4-FFF2-40B4-BE49-F238E27FC236}">
                <a16:creationId xmlns:a16="http://schemas.microsoft.com/office/drawing/2014/main" id="{A75E1D83-91BD-46C0-BF40-5FD45662AB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78171" y="6371350"/>
            <a:ext cx="1543757" cy="43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Placeholder 5" descr="A picture containing text, person, computer&#10;&#10;Description automatically generated">
            <a:extLst>
              <a:ext uri="{FF2B5EF4-FFF2-40B4-BE49-F238E27FC236}">
                <a16:creationId xmlns:a16="http://schemas.microsoft.com/office/drawing/2014/main" id="{DEBC95A5-3D6D-49BA-9D54-EE9AA715B0F3}"/>
              </a:ext>
            </a:extLst>
          </p:cNvPr>
          <p:cNvPicPr>
            <a:picLocks noGrp="1" noChangeAspect="1"/>
          </p:cNvPicPr>
          <p:nvPr>
            <p:ph type="pic" sz="quarter" idx="10"/>
          </p:nvPr>
        </p:nvPicPr>
        <p:blipFill>
          <a:blip r:embed="rId11"/>
          <a:srcRect l="19267" r="19267"/>
          <a:stretch>
            <a:fillRect/>
          </a:stretch>
        </p:blipFill>
        <p:spPr>
          <a:xfrm>
            <a:off x="0" y="1"/>
            <a:ext cx="7269478" cy="6803350"/>
          </a:xfrm>
        </p:spPr>
      </p:pic>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06FB5-86B7-03BA-BDEB-892D555CCE43}"/>
              </a:ext>
            </a:extLst>
          </p:cNvPr>
          <p:cNvSpPr>
            <a:spLocks noGrp="1"/>
          </p:cNvSpPr>
          <p:nvPr>
            <p:ph type="title"/>
          </p:nvPr>
        </p:nvSpPr>
        <p:spPr>
          <a:xfrm>
            <a:off x="852000" y="234000"/>
            <a:ext cx="11340000" cy="863280"/>
          </a:xfrm>
        </p:spPr>
        <p:txBody>
          <a:bodyPr/>
          <a:lstStyle/>
          <a:p>
            <a:r>
              <a:rPr lang="en-GB" dirty="0"/>
              <a:t>0-25 Service is made up of two teams:</a:t>
            </a:r>
          </a:p>
        </p:txBody>
      </p:sp>
      <p:sp>
        <p:nvSpPr>
          <p:cNvPr id="4" name="Content Placeholder 3">
            <a:extLst>
              <a:ext uri="{FF2B5EF4-FFF2-40B4-BE49-F238E27FC236}">
                <a16:creationId xmlns:a16="http://schemas.microsoft.com/office/drawing/2014/main" id="{4BF38833-CAB2-0EB3-26B1-B399F620C468}"/>
              </a:ext>
            </a:extLst>
          </p:cNvPr>
          <p:cNvSpPr>
            <a:spLocks noGrp="1"/>
          </p:cNvSpPr>
          <p:nvPr>
            <p:ph sz="half" idx="1"/>
          </p:nvPr>
        </p:nvSpPr>
        <p:spPr/>
        <p:txBody>
          <a:bodyPr/>
          <a:lstStyle/>
          <a:p>
            <a:r>
              <a:rPr lang="en-GB" dirty="0"/>
              <a:t>0-16 : Disabled Children’s Service (Complex needs which in order to achieve outcomes appropriate to their potential, as a result of their disability, the child requires total or substantial support, not appropriate to their age, from another person which is not available within their family or wider network).</a:t>
            </a:r>
          </a:p>
          <a:p>
            <a:endParaRPr lang="en-GB" dirty="0"/>
          </a:p>
          <a:p>
            <a:r>
              <a:rPr lang="en-GB" dirty="0"/>
              <a:t>This means the team work within children’s legislation and adult legislation, two different databases and within two departments.</a:t>
            </a:r>
          </a:p>
          <a:p>
            <a:endParaRPr lang="en-GB" dirty="0"/>
          </a:p>
        </p:txBody>
      </p:sp>
      <p:sp>
        <p:nvSpPr>
          <p:cNvPr id="5" name="Text Placeholder 4">
            <a:extLst>
              <a:ext uri="{FF2B5EF4-FFF2-40B4-BE49-F238E27FC236}">
                <a16:creationId xmlns:a16="http://schemas.microsoft.com/office/drawing/2014/main" id="{30E3B953-8738-3F1D-C341-0CE33DFF9390}"/>
              </a:ext>
            </a:extLst>
          </p:cNvPr>
          <p:cNvSpPr>
            <a:spLocks noGrp="1"/>
          </p:cNvSpPr>
          <p:nvPr>
            <p:ph type="body" sz="quarter" idx="12"/>
          </p:nvPr>
        </p:nvSpPr>
        <p:spPr/>
        <p:txBody>
          <a:bodyPr/>
          <a:lstStyle/>
          <a:p>
            <a:r>
              <a:rPr lang="en-GB" dirty="0"/>
              <a:t>16 – 25 : Transition Team</a:t>
            </a:r>
          </a:p>
          <a:p>
            <a:r>
              <a:rPr lang="en-GB" dirty="0"/>
              <a:t>Young people 16 and 17 are assessed under the Children Act 1989, so children who have a disability can be children in need if they are disabled or unlikely to achieve a reasonable standard of health or development unless services are provided . </a:t>
            </a:r>
          </a:p>
          <a:p>
            <a:r>
              <a:rPr lang="en-GB" dirty="0"/>
              <a:t>We refer to lower level support as assessed with regards to the Chronically Sick and Disabled Persons Act 1970.</a:t>
            </a:r>
          </a:p>
          <a:p>
            <a:endParaRPr lang="en-GB" dirty="0"/>
          </a:p>
        </p:txBody>
      </p:sp>
      <p:sp>
        <p:nvSpPr>
          <p:cNvPr id="6" name="Footer Placeholder 5">
            <a:extLst>
              <a:ext uri="{FF2B5EF4-FFF2-40B4-BE49-F238E27FC236}">
                <a16:creationId xmlns:a16="http://schemas.microsoft.com/office/drawing/2014/main" id="{9A7DA367-1E33-1C00-8D11-CF352C9AFEC4}"/>
              </a:ext>
            </a:extLst>
          </p:cNvPr>
          <p:cNvSpPr>
            <a:spLocks noGrp="1"/>
          </p:cNvSpPr>
          <p:nvPr>
            <p:ph type="ftr" sz="quarter" idx="13"/>
          </p:nvPr>
        </p:nvSpPr>
        <p:spPr>
          <a:xfrm>
            <a:off x="6522000" y="6371351"/>
            <a:ext cx="5664000" cy="400180"/>
          </a:xfrm>
        </p:spPr>
        <p:txBody>
          <a:bodyPr/>
          <a:lstStyle/>
          <a:p>
            <a:endParaRPr lang="en-US" noProof="0" dirty="0"/>
          </a:p>
        </p:txBody>
      </p:sp>
      <p:sp>
        <p:nvSpPr>
          <p:cNvPr id="7" name="Slide Number Placeholder 6">
            <a:extLst>
              <a:ext uri="{FF2B5EF4-FFF2-40B4-BE49-F238E27FC236}">
                <a16:creationId xmlns:a16="http://schemas.microsoft.com/office/drawing/2014/main" id="{99D2735C-8457-106A-121E-5C5D1FBA4020}"/>
              </a:ext>
            </a:extLst>
          </p:cNvPr>
          <p:cNvSpPr>
            <a:spLocks noGrp="1"/>
          </p:cNvSpPr>
          <p:nvPr>
            <p:ph type="sldNum" sz="quarter" idx="33"/>
          </p:nvPr>
        </p:nvSpPr>
        <p:spPr/>
        <p:txBody>
          <a:bodyPr/>
          <a:lstStyle/>
          <a:p>
            <a:fld id="{19B51A1E-902D-48AF-9020-955120F399B6}" type="slidenum">
              <a:rPr lang="en-US" noProof="0" smtClean="0"/>
              <a:pPr/>
              <a:t>2</a:t>
            </a:fld>
            <a:endParaRPr lang="en-US" noProof="0" dirty="0"/>
          </a:p>
        </p:txBody>
      </p:sp>
      <p:pic>
        <p:nvPicPr>
          <p:cNvPr id="8" name="Picture 7">
            <a:extLst>
              <a:ext uri="{FF2B5EF4-FFF2-40B4-BE49-F238E27FC236}">
                <a16:creationId xmlns:a16="http://schemas.microsoft.com/office/drawing/2014/main" id="{7D62BC83-71DD-D9C7-BCFD-0F40B12E75A1}"/>
              </a:ext>
            </a:extLst>
          </p:cNvPr>
          <p:cNvPicPr>
            <a:picLocks noChangeAspect="1"/>
          </p:cNvPicPr>
          <p:nvPr/>
        </p:nvPicPr>
        <p:blipFill>
          <a:blip r:embed="rId2"/>
          <a:stretch>
            <a:fillRect/>
          </a:stretch>
        </p:blipFill>
        <p:spPr>
          <a:xfrm>
            <a:off x="9875367" y="6371351"/>
            <a:ext cx="1542422" cy="432854"/>
          </a:xfrm>
          <a:prstGeom prst="rect">
            <a:avLst/>
          </a:prstGeom>
        </p:spPr>
      </p:pic>
    </p:spTree>
    <p:extLst>
      <p:ext uri="{BB962C8B-B14F-4D97-AF65-F5344CB8AC3E}">
        <p14:creationId xmlns:p14="http://schemas.microsoft.com/office/powerpoint/2010/main" val="243551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F5B45F-97A8-47A9-B0A3-9AB3AE472645}"/>
              </a:ext>
            </a:extLst>
          </p:cNvPr>
          <p:cNvSpPr>
            <a:spLocks noGrp="1"/>
          </p:cNvSpPr>
          <p:nvPr>
            <p:ph type="title"/>
          </p:nvPr>
        </p:nvSpPr>
        <p:spPr>
          <a:xfrm>
            <a:off x="384575" y="307275"/>
            <a:ext cx="3932037" cy="659514"/>
          </a:xfrm>
          <a:prstGeom prst="rect">
            <a:avLst/>
          </a:prstGeom>
        </p:spPr>
        <p:txBody>
          <a:bodyPr anchor="b">
            <a:normAutofit fontScale="90000"/>
          </a:bodyPr>
          <a:lstStyle/>
          <a:p>
            <a:br>
              <a:rPr lang="en-GB" dirty="0"/>
            </a:br>
            <a:r>
              <a:rPr lang="en-GB" dirty="0"/>
              <a:t>Key Objectives</a:t>
            </a:r>
            <a:br>
              <a:rPr lang="en-GB" dirty="0"/>
            </a:br>
            <a:endParaRPr lang="en-GB" b="0" dirty="0"/>
          </a:p>
        </p:txBody>
      </p:sp>
      <p:sp>
        <p:nvSpPr>
          <p:cNvPr id="6" name="Slide Number Placeholder 5">
            <a:extLst>
              <a:ext uri="{FF2B5EF4-FFF2-40B4-BE49-F238E27FC236}">
                <a16:creationId xmlns:a16="http://schemas.microsoft.com/office/drawing/2014/main" id="{4855C8C0-6309-4CFB-BDA1-B75B124CBD40}"/>
              </a:ext>
            </a:extLst>
          </p:cNvPr>
          <p:cNvSpPr>
            <a:spLocks noGrp="1"/>
          </p:cNvSpPr>
          <p:nvPr>
            <p:ph type="sldNum" sz="quarter" idx="33"/>
          </p:nvPr>
        </p:nvSpPr>
        <p:spPr>
          <a:xfrm>
            <a:off x="11760000" y="6371351"/>
            <a:ext cx="432000" cy="432000"/>
          </a:xfrm>
          <a:prstGeom prst="rect">
            <a:avLst/>
          </a:prstGeom>
          <a:solidFill>
            <a:schemeClr val="tx1">
              <a:lumMod val="75000"/>
              <a:lumOff val="25000"/>
            </a:schemeClr>
          </a:solidFill>
        </p:spPr>
        <p:txBody>
          <a:bodyPr anchor="ctr">
            <a:normAutofit/>
          </a:bodyPr>
          <a:lstStyle/>
          <a:p>
            <a:pPr>
              <a:spcAft>
                <a:spcPts val="600"/>
              </a:spcAft>
            </a:pPr>
            <a:fld id="{19B51A1E-902D-48AF-9020-955120F399B6}" type="slidenum">
              <a:rPr lang="en-US" noProof="0" smtClean="0"/>
              <a:pPr>
                <a:spcAft>
                  <a:spcPts val="600"/>
                </a:spcAft>
              </a:pPr>
              <a:t>3</a:t>
            </a:fld>
            <a:endParaRPr lang="en-US" noProof="0"/>
          </a:p>
        </p:txBody>
      </p:sp>
      <p:pic>
        <p:nvPicPr>
          <p:cNvPr id="8" name="Picture 7" descr="A group of people standing in front of a sunset&#10;&#10;Description automatically generated">
            <a:extLst>
              <a:ext uri="{FF2B5EF4-FFF2-40B4-BE49-F238E27FC236}">
                <a16:creationId xmlns:a16="http://schemas.microsoft.com/office/drawing/2014/main" id="{1B054EB4-863F-49E0-A482-FB5DB3CC9378}"/>
              </a:ext>
            </a:extLst>
          </p:cNvPr>
          <p:cNvPicPr>
            <a:picLocks noChangeAspect="1"/>
          </p:cNvPicPr>
          <p:nvPr/>
        </p:nvPicPr>
        <p:blipFill rotWithShape="1">
          <a:blip r:embed="rId2"/>
          <a:srcRect l="6527" r="18998"/>
          <a:stretch/>
        </p:blipFill>
        <p:spPr>
          <a:xfrm>
            <a:off x="4788816" y="432001"/>
            <a:ext cx="6971184" cy="5429050"/>
          </a:xfrm>
          <a:prstGeom prst="rect">
            <a:avLst/>
          </a:prstGeom>
          <a:noFill/>
        </p:spPr>
      </p:pic>
      <p:sp>
        <p:nvSpPr>
          <p:cNvPr id="4" name="Text Placeholder 3">
            <a:extLst>
              <a:ext uri="{FF2B5EF4-FFF2-40B4-BE49-F238E27FC236}">
                <a16:creationId xmlns:a16="http://schemas.microsoft.com/office/drawing/2014/main" id="{D7DA9501-9BFF-4330-B877-8F3ACD8357E4}"/>
              </a:ext>
            </a:extLst>
          </p:cNvPr>
          <p:cNvSpPr>
            <a:spLocks noGrp="1"/>
          </p:cNvSpPr>
          <p:nvPr>
            <p:ph type="body" sz="half" idx="2"/>
          </p:nvPr>
        </p:nvSpPr>
        <p:spPr>
          <a:xfrm>
            <a:off x="384375" y="771725"/>
            <a:ext cx="3932237" cy="5599625"/>
          </a:xfrm>
          <a:prstGeom prst="rect">
            <a:avLst/>
          </a:prstGeom>
        </p:spPr>
        <p:txBody>
          <a:bodyPr>
            <a:normAutofit fontScale="70000" lnSpcReduction="20000"/>
          </a:bodyPr>
          <a:lstStyle/>
          <a:p>
            <a:pPr marL="342900" indent="-342900">
              <a:spcAft>
                <a:spcPts val="825"/>
              </a:spcAft>
              <a:buFont typeface="Arial" panose="020B0604020202020204" pitchFamily="34" charset="0"/>
              <a:buChar char="•"/>
            </a:pPr>
            <a:r>
              <a:rPr lang="en-GB" sz="2300" dirty="0">
                <a:solidFill>
                  <a:srgbClr val="333333"/>
                </a:solidFill>
                <a:effectLst/>
                <a:latin typeface="Candara  "/>
                <a:ea typeface="Times New Roman" panose="02020603050405020304" pitchFamily="18" charset="0"/>
              </a:rPr>
              <a:t>Children and young people with a disability are supported on a smooth and clear pathway to adulthood which provides stability and is aspirational.</a:t>
            </a:r>
            <a:br>
              <a:rPr lang="en-GB" sz="2300" dirty="0">
                <a:solidFill>
                  <a:srgbClr val="333333"/>
                </a:solidFill>
                <a:effectLst/>
                <a:latin typeface="Candara  "/>
                <a:ea typeface="Times New Roman" panose="02020603050405020304" pitchFamily="18" charset="0"/>
              </a:rPr>
            </a:br>
            <a:endParaRPr lang="en-GB" sz="2300" dirty="0">
              <a:effectLst/>
              <a:latin typeface="Candara  "/>
              <a:ea typeface="Times New Roman" panose="02020603050405020304" pitchFamily="18" charset="0"/>
            </a:endParaRPr>
          </a:p>
          <a:p>
            <a:pPr marL="342900" indent="-342900" algn="l">
              <a:spcAft>
                <a:spcPts val="825"/>
              </a:spcAft>
              <a:buFont typeface="Arial" panose="020B0604020202020204" pitchFamily="34" charset="0"/>
              <a:buChar char="•"/>
            </a:pPr>
            <a:r>
              <a:rPr lang="en-GB" sz="2300" dirty="0">
                <a:solidFill>
                  <a:srgbClr val="333333"/>
                </a:solidFill>
                <a:effectLst/>
                <a:latin typeface="Candara  "/>
                <a:ea typeface="Times New Roman" panose="02020603050405020304" pitchFamily="18" charset="0"/>
              </a:rPr>
              <a:t>Flexible Person Centred Services and Support are integral within the team's practice offering young people &amp; their families more choice and control.</a:t>
            </a:r>
            <a:br>
              <a:rPr lang="en-GB" sz="2300" dirty="0">
                <a:solidFill>
                  <a:srgbClr val="333333"/>
                </a:solidFill>
                <a:effectLst/>
                <a:latin typeface="Candara  "/>
                <a:ea typeface="Times New Roman" panose="02020603050405020304" pitchFamily="18" charset="0"/>
              </a:rPr>
            </a:br>
            <a:endParaRPr lang="en-GB" sz="2300" dirty="0">
              <a:effectLst/>
              <a:latin typeface="Candara  "/>
              <a:ea typeface="Times New Roman" panose="02020603050405020304" pitchFamily="18" charset="0"/>
            </a:endParaRPr>
          </a:p>
          <a:p>
            <a:pPr marL="342900" indent="-342900" algn="l">
              <a:spcAft>
                <a:spcPts val="825"/>
              </a:spcAft>
              <a:buFont typeface="Arial" panose="020B0604020202020204" pitchFamily="34" charset="0"/>
              <a:buChar char="•"/>
            </a:pPr>
            <a:r>
              <a:rPr lang="en-GB" sz="2300" dirty="0">
                <a:solidFill>
                  <a:srgbClr val="333333"/>
                </a:solidFill>
                <a:effectLst/>
                <a:latin typeface="Candara  "/>
                <a:ea typeface="Times New Roman" panose="02020603050405020304" pitchFamily="18" charset="0"/>
              </a:rPr>
              <a:t>Young people will be supported into appropriate housing with care options, employment, education and daytime occupation options.</a:t>
            </a:r>
            <a:br>
              <a:rPr lang="en-GB" sz="2300" dirty="0">
                <a:solidFill>
                  <a:srgbClr val="333333"/>
                </a:solidFill>
                <a:effectLst/>
                <a:latin typeface="Candara  "/>
                <a:ea typeface="Times New Roman" panose="02020603050405020304" pitchFamily="18" charset="0"/>
              </a:rPr>
            </a:br>
            <a:endParaRPr lang="en-GB" sz="2300" dirty="0">
              <a:effectLst/>
              <a:latin typeface="Candara  "/>
              <a:ea typeface="Times New Roman" panose="02020603050405020304" pitchFamily="18" charset="0"/>
            </a:endParaRPr>
          </a:p>
          <a:p>
            <a:pPr marL="342900" indent="-342900" algn="l">
              <a:spcAft>
                <a:spcPts val="825"/>
              </a:spcAft>
              <a:buFont typeface="Arial" panose="020B0604020202020204" pitchFamily="34" charset="0"/>
              <a:buChar char="•"/>
            </a:pPr>
            <a:r>
              <a:rPr lang="en-GB" sz="2300" dirty="0">
                <a:solidFill>
                  <a:srgbClr val="333333"/>
                </a:solidFill>
                <a:effectLst/>
                <a:latin typeface="Candara  "/>
                <a:ea typeface="Times New Roman" panose="02020603050405020304" pitchFamily="18" charset="0"/>
              </a:rPr>
              <a:t>Young people and families who do not meet eligibility criteria receive effective support via signposting.</a:t>
            </a:r>
            <a:br>
              <a:rPr lang="en-GB" sz="2300" dirty="0">
                <a:solidFill>
                  <a:srgbClr val="333333"/>
                </a:solidFill>
                <a:effectLst/>
                <a:latin typeface="Candara  "/>
                <a:ea typeface="Times New Roman" panose="02020603050405020304" pitchFamily="18" charset="0"/>
              </a:rPr>
            </a:br>
            <a:endParaRPr lang="en-GB" sz="2300" dirty="0">
              <a:effectLst/>
              <a:latin typeface="Candara  "/>
              <a:ea typeface="Times New Roman" panose="02020603050405020304" pitchFamily="18" charset="0"/>
            </a:endParaRPr>
          </a:p>
          <a:p>
            <a:pPr marL="342900" indent="-342900" algn="l">
              <a:spcAft>
                <a:spcPts val="825"/>
              </a:spcAft>
              <a:buFont typeface="Arial" panose="020B0604020202020204" pitchFamily="34" charset="0"/>
              <a:buChar char="•"/>
            </a:pPr>
            <a:r>
              <a:rPr lang="en-GB" sz="2300" dirty="0">
                <a:solidFill>
                  <a:srgbClr val="333333"/>
                </a:solidFill>
                <a:effectLst/>
                <a:latin typeface="Candara  "/>
                <a:ea typeface="Times New Roman" panose="02020603050405020304" pitchFamily="18" charset="0"/>
              </a:rPr>
              <a:t>Assessment, planning and intervention are integrated to provide a continuous, consistent and appropriate service for young people with a disability. Families will also experience a smoother pathway reducing stress levels, bureaucracy and the number of professionals involved.</a:t>
            </a:r>
            <a:endParaRPr lang="en-US" sz="2300" dirty="0">
              <a:latin typeface="Candara  "/>
            </a:endParaRPr>
          </a:p>
          <a:p>
            <a:endParaRPr lang="en-GB" sz="1800" dirty="0"/>
          </a:p>
        </p:txBody>
      </p:sp>
      <p:pic>
        <p:nvPicPr>
          <p:cNvPr id="13" name="Picture 2" descr="Image result for peterborough city council">
            <a:extLst>
              <a:ext uri="{FF2B5EF4-FFF2-40B4-BE49-F238E27FC236}">
                <a16:creationId xmlns:a16="http://schemas.microsoft.com/office/drawing/2014/main" id="{68163FEA-F5DE-49E7-848F-A6D97B23E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9185" y="6371350"/>
            <a:ext cx="154375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9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79317A-3A03-E479-0BF8-ABAB372F7A4E}"/>
              </a:ext>
            </a:extLst>
          </p:cNvPr>
          <p:cNvPicPr>
            <a:picLocks noChangeAspect="1"/>
          </p:cNvPicPr>
          <p:nvPr/>
        </p:nvPicPr>
        <p:blipFill rotWithShape="1">
          <a:blip r:embed="rId2"/>
          <a:srcRect t="3697" b="2161"/>
          <a:stretch/>
        </p:blipFill>
        <p:spPr>
          <a:xfrm>
            <a:off x="20" y="10"/>
            <a:ext cx="12191980" cy="6857990"/>
          </a:xfrm>
          <a:prstGeom prst="rect">
            <a:avLst/>
          </a:prstGeom>
          <a:noFill/>
        </p:spPr>
      </p:pic>
      <p:sp>
        <p:nvSpPr>
          <p:cNvPr id="2" name="Footer Placeholder 1">
            <a:extLst>
              <a:ext uri="{FF2B5EF4-FFF2-40B4-BE49-F238E27FC236}">
                <a16:creationId xmlns:a16="http://schemas.microsoft.com/office/drawing/2014/main" id="{B8A46C94-C5F6-104E-902E-6EA9E428946B}"/>
              </a:ext>
            </a:extLst>
          </p:cNvPr>
          <p:cNvSpPr>
            <a:spLocks noGrp="1"/>
          </p:cNvSpPr>
          <p:nvPr>
            <p:ph type="ftr" sz="quarter" idx="4294967295"/>
          </p:nvPr>
        </p:nvSpPr>
        <p:spPr>
          <a:xfrm>
            <a:off x="432000" y="6439820"/>
            <a:ext cx="5664000" cy="295062"/>
          </a:xfrm>
        </p:spPr>
        <p:txBody>
          <a:bodyPr/>
          <a:lstStyle/>
          <a:p>
            <a:pPr>
              <a:spcAft>
                <a:spcPts val="600"/>
              </a:spcAft>
            </a:pPr>
            <a:r>
              <a:rPr lang="en-US" noProof="0"/>
              <a:t>Add a footer</a:t>
            </a:r>
          </a:p>
        </p:txBody>
      </p:sp>
      <p:sp>
        <p:nvSpPr>
          <p:cNvPr id="3" name="Slide Number Placeholder 2" hidden="1">
            <a:extLst>
              <a:ext uri="{FF2B5EF4-FFF2-40B4-BE49-F238E27FC236}">
                <a16:creationId xmlns:a16="http://schemas.microsoft.com/office/drawing/2014/main" id="{3DCDAFB0-9EF9-C856-988F-0556C7690903}"/>
              </a:ext>
            </a:extLst>
          </p:cNvPr>
          <p:cNvSpPr>
            <a:spLocks noGrp="1"/>
          </p:cNvSpPr>
          <p:nvPr>
            <p:ph type="sldNum" sz="quarter" idx="4294967295"/>
          </p:nvPr>
        </p:nvSpPr>
        <p:spPr>
          <a:xfrm>
            <a:off x="11760000" y="6371351"/>
            <a:ext cx="432000" cy="432000"/>
          </a:xfrm>
        </p:spPr>
        <p:txBody>
          <a:bodyPr/>
          <a:lstStyle/>
          <a:p>
            <a:pPr>
              <a:spcAft>
                <a:spcPts val="600"/>
              </a:spcAft>
            </a:pPr>
            <a:fld id="{19B51A1E-902D-48AF-9020-955120F399B6}" type="slidenum">
              <a:rPr lang="en-US" noProof="0" smtClean="0"/>
              <a:pPr>
                <a:spcAft>
                  <a:spcPts val="600"/>
                </a:spcAft>
              </a:pPr>
              <a:t>4</a:t>
            </a:fld>
            <a:endParaRPr lang="en-US" noProof="0"/>
          </a:p>
        </p:txBody>
      </p:sp>
    </p:spTree>
    <p:extLst>
      <p:ext uri="{BB962C8B-B14F-4D97-AF65-F5344CB8AC3E}">
        <p14:creationId xmlns:p14="http://schemas.microsoft.com/office/powerpoint/2010/main" val="3381652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A99FB7-8B26-A266-98F2-AB2852552994}"/>
              </a:ext>
            </a:extLst>
          </p:cNvPr>
          <p:cNvPicPr>
            <a:picLocks noChangeAspect="1"/>
          </p:cNvPicPr>
          <p:nvPr/>
        </p:nvPicPr>
        <p:blipFill rotWithShape="1">
          <a:blip r:embed="rId2"/>
          <a:srcRect b="6250"/>
          <a:stretch/>
        </p:blipFill>
        <p:spPr>
          <a:xfrm>
            <a:off x="20" y="10"/>
            <a:ext cx="12191980" cy="6857990"/>
          </a:xfrm>
          <a:prstGeom prst="rect">
            <a:avLst/>
          </a:prstGeom>
          <a:noFill/>
        </p:spPr>
      </p:pic>
      <p:sp>
        <p:nvSpPr>
          <p:cNvPr id="2" name="Footer Placeholder 1">
            <a:extLst>
              <a:ext uri="{FF2B5EF4-FFF2-40B4-BE49-F238E27FC236}">
                <a16:creationId xmlns:a16="http://schemas.microsoft.com/office/drawing/2014/main" id="{FFF53900-A53A-0721-3941-D4C2A22BA05A}"/>
              </a:ext>
            </a:extLst>
          </p:cNvPr>
          <p:cNvSpPr>
            <a:spLocks noGrp="1"/>
          </p:cNvSpPr>
          <p:nvPr>
            <p:ph type="ftr" sz="quarter" idx="4294967295"/>
          </p:nvPr>
        </p:nvSpPr>
        <p:spPr>
          <a:xfrm>
            <a:off x="432000" y="6439820"/>
            <a:ext cx="5664000" cy="295062"/>
          </a:xfrm>
        </p:spPr>
        <p:txBody>
          <a:bodyPr/>
          <a:lstStyle/>
          <a:p>
            <a:pPr>
              <a:spcAft>
                <a:spcPts val="600"/>
              </a:spcAft>
            </a:pPr>
            <a:r>
              <a:rPr lang="en-US" noProof="0"/>
              <a:t>Add a footer</a:t>
            </a:r>
          </a:p>
        </p:txBody>
      </p:sp>
      <p:sp>
        <p:nvSpPr>
          <p:cNvPr id="3" name="Slide Number Placeholder 2" hidden="1">
            <a:extLst>
              <a:ext uri="{FF2B5EF4-FFF2-40B4-BE49-F238E27FC236}">
                <a16:creationId xmlns:a16="http://schemas.microsoft.com/office/drawing/2014/main" id="{BE853272-9735-B645-EE93-3C3AF2A16DB9}"/>
              </a:ext>
            </a:extLst>
          </p:cNvPr>
          <p:cNvSpPr>
            <a:spLocks noGrp="1"/>
          </p:cNvSpPr>
          <p:nvPr>
            <p:ph type="sldNum" sz="quarter" idx="4294967295"/>
          </p:nvPr>
        </p:nvSpPr>
        <p:spPr>
          <a:xfrm>
            <a:off x="11760000" y="6371351"/>
            <a:ext cx="432000" cy="432000"/>
          </a:xfrm>
        </p:spPr>
        <p:txBody>
          <a:bodyPr/>
          <a:lstStyle/>
          <a:p>
            <a:pPr>
              <a:spcAft>
                <a:spcPts val="600"/>
              </a:spcAft>
            </a:pPr>
            <a:fld id="{19B51A1E-902D-48AF-9020-955120F399B6}" type="slidenum">
              <a:rPr lang="en-US" noProof="0" smtClean="0"/>
              <a:pPr>
                <a:spcAft>
                  <a:spcPts val="600"/>
                </a:spcAft>
              </a:pPr>
              <a:t>5</a:t>
            </a:fld>
            <a:endParaRPr lang="en-US" noProof="0"/>
          </a:p>
        </p:txBody>
      </p:sp>
    </p:spTree>
    <p:extLst>
      <p:ext uri="{BB962C8B-B14F-4D97-AF65-F5344CB8AC3E}">
        <p14:creationId xmlns:p14="http://schemas.microsoft.com/office/powerpoint/2010/main" val="396532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AA44EF6-880B-4B7E-8773-11142185076C}"/>
              </a:ext>
            </a:extLst>
          </p:cNvPr>
          <p:cNvGraphicFramePr/>
          <p:nvPr>
            <p:extLst>
              <p:ext uri="{D42A27DB-BD31-4B8C-83A1-F6EECF244321}">
                <p14:modId xmlns:p14="http://schemas.microsoft.com/office/powerpoint/2010/main" val="3750100988"/>
              </p:ext>
            </p:extLst>
          </p:nvPr>
        </p:nvGraphicFramePr>
        <p:xfrm>
          <a:off x="0" y="0"/>
          <a:ext cx="1212215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98CF39C-C0D9-441A-9B39-5545CEFB4809}"/>
              </a:ext>
            </a:extLst>
          </p:cNvPr>
          <p:cNvSpPr>
            <a:spLocks noGrp="1"/>
          </p:cNvSpPr>
          <p:nvPr>
            <p:ph type="sldNum" sz="quarter" idx="13"/>
          </p:nvPr>
        </p:nvSpPr>
        <p:spPr/>
        <p:txBody>
          <a:bodyPr/>
          <a:lstStyle/>
          <a:p>
            <a:fld id="{19B51A1E-902D-48AF-9020-955120F399B6}" type="slidenum">
              <a:rPr lang="en-US" noProof="0" smtClean="0"/>
              <a:pPr/>
              <a:t>6</a:t>
            </a:fld>
            <a:endParaRPr lang="en-US" noProof="0" dirty="0"/>
          </a:p>
        </p:txBody>
      </p:sp>
      <p:pic>
        <p:nvPicPr>
          <p:cNvPr id="5" name="Picture 2" descr="Image result for peterborough city council">
            <a:extLst>
              <a:ext uri="{FF2B5EF4-FFF2-40B4-BE49-F238E27FC236}">
                <a16:creationId xmlns:a16="http://schemas.microsoft.com/office/drawing/2014/main" id="{2B3B77D3-5C97-4A98-B93F-54ED465C66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9185" y="6371350"/>
            <a:ext cx="154375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0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DC39A98F-398D-4864-A7A7-CA660726D214}"/>
                                            </p:graphicEl>
                                          </p:spTgt>
                                        </p:tgtEl>
                                        <p:attrNameLst>
                                          <p:attrName>style.visibility</p:attrName>
                                        </p:attrNameLst>
                                      </p:cBhvr>
                                      <p:to>
                                        <p:strVal val="visible"/>
                                      </p:to>
                                    </p:set>
                                    <p:animEffect transition="in" filter="fade">
                                      <p:cBhvr>
                                        <p:cTn id="7" dur="1000"/>
                                        <p:tgtEl>
                                          <p:spTgt spid="4">
                                            <p:graphicEl>
                                              <a:dgm id="{DC39A98F-398D-4864-A7A7-CA660726D214}"/>
                                            </p:graphicEl>
                                          </p:spTgt>
                                        </p:tgtEl>
                                      </p:cBhvr>
                                    </p:animEffect>
                                    <p:anim calcmode="lin" valueType="num">
                                      <p:cBhvr>
                                        <p:cTn id="8" dur="1000" fill="hold"/>
                                        <p:tgtEl>
                                          <p:spTgt spid="4">
                                            <p:graphicEl>
                                              <a:dgm id="{DC39A98F-398D-4864-A7A7-CA660726D214}"/>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DC39A98F-398D-4864-A7A7-CA660726D214}"/>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FB6A557E-3C69-4DE8-913B-CFA26B6771DE}"/>
                                            </p:graphicEl>
                                          </p:spTgt>
                                        </p:tgtEl>
                                        <p:attrNameLst>
                                          <p:attrName>style.visibility</p:attrName>
                                        </p:attrNameLst>
                                      </p:cBhvr>
                                      <p:to>
                                        <p:strVal val="visible"/>
                                      </p:to>
                                    </p:set>
                                    <p:animEffect transition="in" filter="fade">
                                      <p:cBhvr>
                                        <p:cTn id="14" dur="1000"/>
                                        <p:tgtEl>
                                          <p:spTgt spid="4">
                                            <p:graphicEl>
                                              <a:dgm id="{FB6A557E-3C69-4DE8-913B-CFA26B6771DE}"/>
                                            </p:graphicEl>
                                          </p:spTgt>
                                        </p:tgtEl>
                                      </p:cBhvr>
                                    </p:animEffect>
                                    <p:anim calcmode="lin" valueType="num">
                                      <p:cBhvr>
                                        <p:cTn id="15" dur="1000" fill="hold"/>
                                        <p:tgtEl>
                                          <p:spTgt spid="4">
                                            <p:graphicEl>
                                              <a:dgm id="{FB6A557E-3C69-4DE8-913B-CFA26B6771DE}"/>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FB6A557E-3C69-4DE8-913B-CFA26B6771D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44B30C05-C173-472D-A8DC-A7660E19E8EE}"/>
                                            </p:graphicEl>
                                          </p:spTgt>
                                        </p:tgtEl>
                                        <p:attrNameLst>
                                          <p:attrName>style.visibility</p:attrName>
                                        </p:attrNameLst>
                                      </p:cBhvr>
                                      <p:to>
                                        <p:strVal val="visible"/>
                                      </p:to>
                                    </p:set>
                                    <p:animEffect transition="in" filter="fade">
                                      <p:cBhvr>
                                        <p:cTn id="19" dur="1000"/>
                                        <p:tgtEl>
                                          <p:spTgt spid="4">
                                            <p:graphicEl>
                                              <a:dgm id="{44B30C05-C173-472D-A8DC-A7660E19E8EE}"/>
                                            </p:graphicEl>
                                          </p:spTgt>
                                        </p:tgtEl>
                                      </p:cBhvr>
                                    </p:animEffect>
                                    <p:anim calcmode="lin" valueType="num">
                                      <p:cBhvr>
                                        <p:cTn id="20" dur="1000" fill="hold"/>
                                        <p:tgtEl>
                                          <p:spTgt spid="4">
                                            <p:graphicEl>
                                              <a:dgm id="{44B30C05-C173-472D-A8DC-A7660E19E8EE}"/>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44B30C05-C173-472D-A8DC-A7660E19E8E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4E4E3EC0-B7A9-4C06-8B48-57A5D850C701}"/>
                                            </p:graphicEl>
                                          </p:spTgt>
                                        </p:tgtEl>
                                        <p:attrNameLst>
                                          <p:attrName>style.visibility</p:attrName>
                                        </p:attrNameLst>
                                      </p:cBhvr>
                                      <p:to>
                                        <p:strVal val="visible"/>
                                      </p:to>
                                    </p:set>
                                    <p:animEffect transition="in" filter="fade">
                                      <p:cBhvr>
                                        <p:cTn id="26" dur="1000"/>
                                        <p:tgtEl>
                                          <p:spTgt spid="4">
                                            <p:graphicEl>
                                              <a:dgm id="{4E4E3EC0-B7A9-4C06-8B48-57A5D850C701}"/>
                                            </p:graphicEl>
                                          </p:spTgt>
                                        </p:tgtEl>
                                      </p:cBhvr>
                                    </p:animEffect>
                                    <p:anim calcmode="lin" valueType="num">
                                      <p:cBhvr>
                                        <p:cTn id="27" dur="1000" fill="hold"/>
                                        <p:tgtEl>
                                          <p:spTgt spid="4">
                                            <p:graphicEl>
                                              <a:dgm id="{4E4E3EC0-B7A9-4C06-8B48-57A5D850C701}"/>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4E4E3EC0-B7A9-4C06-8B48-57A5D850C70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2ADEA1B4-5D56-41D0-B2F5-B148B5481759}"/>
                                            </p:graphicEl>
                                          </p:spTgt>
                                        </p:tgtEl>
                                        <p:attrNameLst>
                                          <p:attrName>style.visibility</p:attrName>
                                        </p:attrNameLst>
                                      </p:cBhvr>
                                      <p:to>
                                        <p:strVal val="visible"/>
                                      </p:to>
                                    </p:set>
                                    <p:animEffect transition="in" filter="fade">
                                      <p:cBhvr>
                                        <p:cTn id="31" dur="1000"/>
                                        <p:tgtEl>
                                          <p:spTgt spid="4">
                                            <p:graphicEl>
                                              <a:dgm id="{2ADEA1B4-5D56-41D0-B2F5-B148B5481759}"/>
                                            </p:graphicEl>
                                          </p:spTgt>
                                        </p:tgtEl>
                                      </p:cBhvr>
                                    </p:animEffect>
                                    <p:anim calcmode="lin" valueType="num">
                                      <p:cBhvr>
                                        <p:cTn id="32" dur="1000" fill="hold"/>
                                        <p:tgtEl>
                                          <p:spTgt spid="4">
                                            <p:graphicEl>
                                              <a:dgm id="{2ADEA1B4-5D56-41D0-B2F5-B148B5481759}"/>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2ADEA1B4-5D56-41D0-B2F5-B148B548175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EC1090D0-1B80-4333-8BE5-3FF287FF40F7}"/>
                                            </p:graphicEl>
                                          </p:spTgt>
                                        </p:tgtEl>
                                        <p:attrNameLst>
                                          <p:attrName>style.visibility</p:attrName>
                                        </p:attrNameLst>
                                      </p:cBhvr>
                                      <p:to>
                                        <p:strVal val="visible"/>
                                      </p:to>
                                    </p:set>
                                    <p:animEffect transition="in" filter="fade">
                                      <p:cBhvr>
                                        <p:cTn id="38" dur="1000"/>
                                        <p:tgtEl>
                                          <p:spTgt spid="4">
                                            <p:graphicEl>
                                              <a:dgm id="{EC1090D0-1B80-4333-8BE5-3FF287FF40F7}"/>
                                            </p:graphicEl>
                                          </p:spTgt>
                                        </p:tgtEl>
                                      </p:cBhvr>
                                    </p:animEffect>
                                    <p:anim calcmode="lin" valueType="num">
                                      <p:cBhvr>
                                        <p:cTn id="39" dur="1000" fill="hold"/>
                                        <p:tgtEl>
                                          <p:spTgt spid="4">
                                            <p:graphicEl>
                                              <a:dgm id="{EC1090D0-1B80-4333-8BE5-3FF287FF40F7}"/>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EC1090D0-1B80-4333-8BE5-3FF287FF40F7}"/>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A61655E5-B50C-4B9E-A196-EDB7A66CFDB3}"/>
                                            </p:graphicEl>
                                          </p:spTgt>
                                        </p:tgtEl>
                                        <p:attrNameLst>
                                          <p:attrName>style.visibility</p:attrName>
                                        </p:attrNameLst>
                                      </p:cBhvr>
                                      <p:to>
                                        <p:strVal val="visible"/>
                                      </p:to>
                                    </p:set>
                                    <p:animEffect transition="in" filter="fade">
                                      <p:cBhvr>
                                        <p:cTn id="43" dur="1000"/>
                                        <p:tgtEl>
                                          <p:spTgt spid="4">
                                            <p:graphicEl>
                                              <a:dgm id="{A61655E5-B50C-4B9E-A196-EDB7A66CFDB3}"/>
                                            </p:graphicEl>
                                          </p:spTgt>
                                        </p:tgtEl>
                                      </p:cBhvr>
                                    </p:animEffect>
                                    <p:anim calcmode="lin" valueType="num">
                                      <p:cBhvr>
                                        <p:cTn id="44" dur="1000" fill="hold"/>
                                        <p:tgtEl>
                                          <p:spTgt spid="4">
                                            <p:graphicEl>
                                              <a:dgm id="{A61655E5-B50C-4B9E-A196-EDB7A66CFDB3}"/>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A61655E5-B50C-4B9E-A196-EDB7A66CFDB3}"/>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graphicEl>
                                              <a:dgm id="{8639221A-04E1-4ACD-AFFE-F6A85D9A95A9}"/>
                                            </p:graphicEl>
                                          </p:spTgt>
                                        </p:tgtEl>
                                        <p:attrNameLst>
                                          <p:attrName>style.visibility</p:attrName>
                                        </p:attrNameLst>
                                      </p:cBhvr>
                                      <p:to>
                                        <p:strVal val="visible"/>
                                      </p:to>
                                    </p:set>
                                    <p:animEffect transition="in" filter="fade">
                                      <p:cBhvr>
                                        <p:cTn id="50" dur="1000"/>
                                        <p:tgtEl>
                                          <p:spTgt spid="4">
                                            <p:graphicEl>
                                              <a:dgm id="{8639221A-04E1-4ACD-AFFE-F6A85D9A95A9}"/>
                                            </p:graphicEl>
                                          </p:spTgt>
                                        </p:tgtEl>
                                      </p:cBhvr>
                                    </p:animEffect>
                                    <p:anim calcmode="lin" valueType="num">
                                      <p:cBhvr>
                                        <p:cTn id="51" dur="1000" fill="hold"/>
                                        <p:tgtEl>
                                          <p:spTgt spid="4">
                                            <p:graphicEl>
                                              <a:dgm id="{8639221A-04E1-4ACD-AFFE-F6A85D9A95A9}"/>
                                            </p:graphicEl>
                                          </p:spTgt>
                                        </p:tgtEl>
                                        <p:attrNameLst>
                                          <p:attrName>ppt_x</p:attrName>
                                        </p:attrNameLst>
                                      </p:cBhvr>
                                      <p:tavLst>
                                        <p:tav tm="0">
                                          <p:val>
                                            <p:strVal val="#ppt_x"/>
                                          </p:val>
                                        </p:tav>
                                        <p:tav tm="100000">
                                          <p:val>
                                            <p:strVal val="#ppt_x"/>
                                          </p:val>
                                        </p:tav>
                                      </p:tavLst>
                                    </p:anim>
                                    <p:anim calcmode="lin" valueType="num">
                                      <p:cBhvr>
                                        <p:cTn id="52" dur="1000" fill="hold"/>
                                        <p:tgtEl>
                                          <p:spTgt spid="4">
                                            <p:graphicEl>
                                              <a:dgm id="{8639221A-04E1-4ACD-AFFE-F6A85D9A95A9}"/>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
                                            <p:graphicEl>
                                              <a:dgm id="{86CE5186-8663-4E08-9FC4-8FDE5CECEE32}"/>
                                            </p:graphicEl>
                                          </p:spTgt>
                                        </p:tgtEl>
                                        <p:attrNameLst>
                                          <p:attrName>style.visibility</p:attrName>
                                        </p:attrNameLst>
                                      </p:cBhvr>
                                      <p:to>
                                        <p:strVal val="visible"/>
                                      </p:to>
                                    </p:set>
                                    <p:animEffect transition="in" filter="fade">
                                      <p:cBhvr>
                                        <p:cTn id="55" dur="1000"/>
                                        <p:tgtEl>
                                          <p:spTgt spid="4">
                                            <p:graphicEl>
                                              <a:dgm id="{86CE5186-8663-4E08-9FC4-8FDE5CECEE32}"/>
                                            </p:graphicEl>
                                          </p:spTgt>
                                        </p:tgtEl>
                                      </p:cBhvr>
                                    </p:animEffect>
                                    <p:anim calcmode="lin" valueType="num">
                                      <p:cBhvr>
                                        <p:cTn id="56" dur="1000" fill="hold"/>
                                        <p:tgtEl>
                                          <p:spTgt spid="4">
                                            <p:graphicEl>
                                              <a:dgm id="{86CE5186-8663-4E08-9FC4-8FDE5CECEE32}"/>
                                            </p:graphicEl>
                                          </p:spTgt>
                                        </p:tgtEl>
                                        <p:attrNameLst>
                                          <p:attrName>ppt_x</p:attrName>
                                        </p:attrNameLst>
                                      </p:cBhvr>
                                      <p:tavLst>
                                        <p:tav tm="0">
                                          <p:val>
                                            <p:strVal val="#ppt_x"/>
                                          </p:val>
                                        </p:tav>
                                        <p:tav tm="100000">
                                          <p:val>
                                            <p:strVal val="#ppt_x"/>
                                          </p:val>
                                        </p:tav>
                                      </p:tavLst>
                                    </p:anim>
                                    <p:anim calcmode="lin" valueType="num">
                                      <p:cBhvr>
                                        <p:cTn id="57" dur="1000" fill="hold"/>
                                        <p:tgtEl>
                                          <p:spTgt spid="4">
                                            <p:graphicEl>
                                              <a:dgm id="{86CE5186-8663-4E08-9FC4-8FDE5CECEE32}"/>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
                                            <p:graphicEl>
                                              <a:dgm id="{BF998379-7135-469C-BCAD-07D6B0891A06}"/>
                                            </p:graphicEl>
                                          </p:spTgt>
                                        </p:tgtEl>
                                        <p:attrNameLst>
                                          <p:attrName>style.visibility</p:attrName>
                                        </p:attrNameLst>
                                      </p:cBhvr>
                                      <p:to>
                                        <p:strVal val="visible"/>
                                      </p:to>
                                    </p:set>
                                    <p:animEffect transition="in" filter="fade">
                                      <p:cBhvr>
                                        <p:cTn id="62" dur="1000"/>
                                        <p:tgtEl>
                                          <p:spTgt spid="4">
                                            <p:graphicEl>
                                              <a:dgm id="{BF998379-7135-469C-BCAD-07D6B0891A06}"/>
                                            </p:graphicEl>
                                          </p:spTgt>
                                        </p:tgtEl>
                                      </p:cBhvr>
                                    </p:animEffect>
                                    <p:anim calcmode="lin" valueType="num">
                                      <p:cBhvr>
                                        <p:cTn id="63" dur="1000" fill="hold"/>
                                        <p:tgtEl>
                                          <p:spTgt spid="4">
                                            <p:graphicEl>
                                              <a:dgm id="{BF998379-7135-469C-BCAD-07D6B0891A06}"/>
                                            </p:graphicEl>
                                          </p:spTgt>
                                        </p:tgtEl>
                                        <p:attrNameLst>
                                          <p:attrName>ppt_x</p:attrName>
                                        </p:attrNameLst>
                                      </p:cBhvr>
                                      <p:tavLst>
                                        <p:tav tm="0">
                                          <p:val>
                                            <p:strVal val="#ppt_x"/>
                                          </p:val>
                                        </p:tav>
                                        <p:tav tm="100000">
                                          <p:val>
                                            <p:strVal val="#ppt_x"/>
                                          </p:val>
                                        </p:tav>
                                      </p:tavLst>
                                    </p:anim>
                                    <p:anim calcmode="lin" valueType="num">
                                      <p:cBhvr>
                                        <p:cTn id="64" dur="1000" fill="hold"/>
                                        <p:tgtEl>
                                          <p:spTgt spid="4">
                                            <p:graphicEl>
                                              <a:dgm id="{BF998379-7135-469C-BCAD-07D6B0891A06}"/>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
                                            <p:graphicEl>
                                              <a:dgm id="{20D59182-13AB-4178-AE9F-4C4A7F2726C8}"/>
                                            </p:graphicEl>
                                          </p:spTgt>
                                        </p:tgtEl>
                                        <p:attrNameLst>
                                          <p:attrName>style.visibility</p:attrName>
                                        </p:attrNameLst>
                                      </p:cBhvr>
                                      <p:to>
                                        <p:strVal val="visible"/>
                                      </p:to>
                                    </p:set>
                                    <p:animEffect transition="in" filter="fade">
                                      <p:cBhvr>
                                        <p:cTn id="67" dur="1000"/>
                                        <p:tgtEl>
                                          <p:spTgt spid="4">
                                            <p:graphicEl>
                                              <a:dgm id="{20D59182-13AB-4178-AE9F-4C4A7F2726C8}"/>
                                            </p:graphicEl>
                                          </p:spTgt>
                                        </p:tgtEl>
                                      </p:cBhvr>
                                    </p:animEffect>
                                    <p:anim calcmode="lin" valueType="num">
                                      <p:cBhvr>
                                        <p:cTn id="68" dur="1000" fill="hold"/>
                                        <p:tgtEl>
                                          <p:spTgt spid="4">
                                            <p:graphicEl>
                                              <a:dgm id="{20D59182-13AB-4178-AE9F-4C4A7F2726C8}"/>
                                            </p:graphicEl>
                                          </p:spTgt>
                                        </p:tgtEl>
                                        <p:attrNameLst>
                                          <p:attrName>ppt_x</p:attrName>
                                        </p:attrNameLst>
                                      </p:cBhvr>
                                      <p:tavLst>
                                        <p:tav tm="0">
                                          <p:val>
                                            <p:strVal val="#ppt_x"/>
                                          </p:val>
                                        </p:tav>
                                        <p:tav tm="100000">
                                          <p:val>
                                            <p:strVal val="#ppt_x"/>
                                          </p:val>
                                        </p:tav>
                                      </p:tavLst>
                                    </p:anim>
                                    <p:anim calcmode="lin" valueType="num">
                                      <p:cBhvr>
                                        <p:cTn id="69" dur="1000" fill="hold"/>
                                        <p:tgtEl>
                                          <p:spTgt spid="4">
                                            <p:graphicEl>
                                              <a:dgm id="{20D59182-13AB-4178-AE9F-4C4A7F2726C8}"/>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4">
                                            <p:graphicEl>
                                              <a:dgm id="{4FF1FFBE-F7CB-4DE0-AD7F-FF22FF22C754}"/>
                                            </p:graphicEl>
                                          </p:spTgt>
                                        </p:tgtEl>
                                        <p:attrNameLst>
                                          <p:attrName>style.visibility</p:attrName>
                                        </p:attrNameLst>
                                      </p:cBhvr>
                                      <p:to>
                                        <p:strVal val="visible"/>
                                      </p:to>
                                    </p:set>
                                    <p:animEffect transition="in" filter="fade">
                                      <p:cBhvr>
                                        <p:cTn id="74" dur="1000"/>
                                        <p:tgtEl>
                                          <p:spTgt spid="4">
                                            <p:graphicEl>
                                              <a:dgm id="{4FF1FFBE-F7CB-4DE0-AD7F-FF22FF22C754}"/>
                                            </p:graphicEl>
                                          </p:spTgt>
                                        </p:tgtEl>
                                      </p:cBhvr>
                                    </p:animEffect>
                                    <p:anim calcmode="lin" valueType="num">
                                      <p:cBhvr>
                                        <p:cTn id="75" dur="1000" fill="hold"/>
                                        <p:tgtEl>
                                          <p:spTgt spid="4">
                                            <p:graphicEl>
                                              <a:dgm id="{4FF1FFBE-F7CB-4DE0-AD7F-FF22FF22C754}"/>
                                            </p:graphicEl>
                                          </p:spTgt>
                                        </p:tgtEl>
                                        <p:attrNameLst>
                                          <p:attrName>ppt_x</p:attrName>
                                        </p:attrNameLst>
                                      </p:cBhvr>
                                      <p:tavLst>
                                        <p:tav tm="0">
                                          <p:val>
                                            <p:strVal val="#ppt_x"/>
                                          </p:val>
                                        </p:tav>
                                        <p:tav tm="100000">
                                          <p:val>
                                            <p:strVal val="#ppt_x"/>
                                          </p:val>
                                        </p:tav>
                                      </p:tavLst>
                                    </p:anim>
                                    <p:anim calcmode="lin" valueType="num">
                                      <p:cBhvr>
                                        <p:cTn id="76" dur="1000" fill="hold"/>
                                        <p:tgtEl>
                                          <p:spTgt spid="4">
                                            <p:graphicEl>
                                              <a:dgm id="{4FF1FFBE-F7CB-4DE0-AD7F-FF22FF22C754}"/>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4">
                                            <p:graphicEl>
                                              <a:dgm id="{E4485D1E-DE85-4978-9D38-02FC27AAC1C4}"/>
                                            </p:graphicEl>
                                          </p:spTgt>
                                        </p:tgtEl>
                                        <p:attrNameLst>
                                          <p:attrName>style.visibility</p:attrName>
                                        </p:attrNameLst>
                                      </p:cBhvr>
                                      <p:to>
                                        <p:strVal val="visible"/>
                                      </p:to>
                                    </p:set>
                                    <p:animEffect transition="in" filter="fade">
                                      <p:cBhvr>
                                        <p:cTn id="79" dur="1000"/>
                                        <p:tgtEl>
                                          <p:spTgt spid="4">
                                            <p:graphicEl>
                                              <a:dgm id="{E4485D1E-DE85-4978-9D38-02FC27AAC1C4}"/>
                                            </p:graphicEl>
                                          </p:spTgt>
                                        </p:tgtEl>
                                      </p:cBhvr>
                                    </p:animEffect>
                                    <p:anim calcmode="lin" valueType="num">
                                      <p:cBhvr>
                                        <p:cTn id="80" dur="1000" fill="hold"/>
                                        <p:tgtEl>
                                          <p:spTgt spid="4">
                                            <p:graphicEl>
                                              <a:dgm id="{E4485D1E-DE85-4978-9D38-02FC27AAC1C4}"/>
                                            </p:graphicEl>
                                          </p:spTgt>
                                        </p:tgtEl>
                                        <p:attrNameLst>
                                          <p:attrName>ppt_x</p:attrName>
                                        </p:attrNameLst>
                                      </p:cBhvr>
                                      <p:tavLst>
                                        <p:tav tm="0">
                                          <p:val>
                                            <p:strVal val="#ppt_x"/>
                                          </p:val>
                                        </p:tav>
                                        <p:tav tm="100000">
                                          <p:val>
                                            <p:strVal val="#ppt_x"/>
                                          </p:val>
                                        </p:tav>
                                      </p:tavLst>
                                    </p:anim>
                                    <p:anim calcmode="lin" valueType="num">
                                      <p:cBhvr>
                                        <p:cTn id="81" dur="1000" fill="hold"/>
                                        <p:tgtEl>
                                          <p:spTgt spid="4">
                                            <p:graphicEl>
                                              <a:dgm id="{E4485D1E-DE85-4978-9D38-02FC27AAC1C4}"/>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4">
                                            <p:graphicEl>
                                              <a:dgm id="{2EA130E8-02E1-4BEB-B2FD-060BD33796E7}"/>
                                            </p:graphicEl>
                                          </p:spTgt>
                                        </p:tgtEl>
                                        <p:attrNameLst>
                                          <p:attrName>style.visibility</p:attrName>
                                        </p:attrNameLst>
                                      </p:cBhvr>
                                      <p:to>
                                        <p:strVal val="visible"/>
                                      </p:to>
                                    </p:set>
                                    <p:animEffect transition="in" filter="fade">
                                      <p:cBhvr>
                                        <p:cTn id="86" dur="1000"/>
                                        <p:tgtEl>
                                          <p:spTgt spid="4">
                                            <p:graphicEl>
                                              <a:dgm id="{2EA130E8-02E1-4BEB-B2FD-060BD33796E7}"/>
                                            </p:graphicEl>
                                          </p:spTgt>
                                        </p:tgtEl>
                                      </p:cBhvr>
                                    </p:animEffect>
                                    <p:anim calcmode="lin" valueType="num">
                                      <p:cBhvr>
                                        <p:cTn id="87" dur="1000" fill="hold"/>
                                        <p:tgtEl>
                                          <p:spTgt spid="4">
                                            <p:graphicEl>
                                              <a:dgm id="{2EA130E8-02E1-4BEB-B2FD-060BD33796E7}"/>
                                            </p:graphicEl>
                                          </p:spTgt>
                                        </p:tgtEl>
                                        <p:attrNameLst>
                                          <p:attrName>ppt_x</p:attrName>
                                        </p:attrNameLst>
                                      </p:cBhvr>
                                      <p:tavLst>
                                        <p:tav tm="0">
                                          <p:val>
                                            <p:strVal val="#ppt_x"/>
                                          </p:val>
                                        </p:tav>
                                        <p:tav tm="100000">
                                          <p:val>
                                            <p:strVal val="#ppt_x"/>
                                          </p:val>
                                        </p:tav>
                                      </p:tavLst>
                                    </p:anim>
                                    <p:anim calcmode="lin" valueType="num">
                                      <p:cBhvr>
                                        <p:cTn id="88" dur="1000" fill="hold"/>
                                        <p:tgtEl>
                                          <p:spTgt spid="4">
                                            <p:graphicEl>
                                              <a:dgm id="{2EA130E8-02E1-4BEB-B2FD-060BD33796E7}"/>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4">
                                            <p:graphicEl>
                                              <a:dgm id="{9936B1FD-7BDB-455F-9B06-69788242A718}"/>
                                            </p:graphicEl>
                                          </p:spTgt>
                                        </p:tgtEl>
                                        <p:attrNameLst>
                                          <p:attrName>style.visibility</p:attrName>
                                        </p:attrNameLst>
                                      </p:cBhvr>
                                      <p:to>
                                        <p:strVal val="visible"/>
                                      </p:to>
                                    </p:set>
                                    <p:animEffect transition="in" filter="fade">
                                      <p:cBhvr>
                                        <p:cTn id="91" dur="1000"/>
                                        <p:tgtEl>
                                          <p:spTgt spid="4">
                                            <p:graphicEl>
                                              <a:dgm id="{9936B1FD-7BDB-455F-9B06-69788242A718}"/>
                                            </p:graphicEl>
                                          </p:spTgt>
                                        </p:tgtEl>
                                      </p:cBhvr>
                                    </p:animEffect>
                                    <p:anim calcmode="lin" valueType="num">
                                      <p:cBhvr>
                                        <p:cTn id="92" dur="1000" fill="hold"/>
                                        <p:tgtEl>
                                          <p:spTgt spid="4">
                                            <p:graphicEl>
                                              <a:dgm id="{9936B1FD-7BDB-455F-9B06-69788242A718}"/>
                                            </p:graphicEl>
                                          </p:spTgt>
                                        </p:tgtEl>
                                        <p:attrNameLst>
                                          <p:attrName>ppt_x</p:attrName>
                                        </p:attrNameLst>
                                      </p:cBhvr>
                                      <p:tavLst>
                                        <p:tav tm="0">
                                          <p:val>
                                            <p:strVal val="#ppt_x"/>
                                          </p:val>
                                        </p:tav>
                                        <p:tav tm="100000">
                                          <p:val>
                                            <p:strVal val="#ppt_x"/>
                                          </p:val>
                                        </p:tav>
                                      </p:tavLst>
                                    </p:anim>
                                    <p:anim calcmode="lin" valueType="num">
                                      <p:cBhvr>
                                        <p:cTn id="93" dur="1000" fill="hold"/>
                                        <p:tgtEl>
                                          <p:spTgt spid="4">
                                            <p:graphicEl>
                                              <a:dgm id="{9936B1FD-7BDB-455F-9B06-69788242A71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isabilities social worker">
            <a:extLst>
              <a:ext uri="{FF2B5EF4-FFF2-40B4-BE49-F238E27FC236}">
                <a16:creationId xmlns:a16="http://schemas.microsoft.com/office/drawing/2014/main" id="{36B3A71E-E7ED-4CA6-8D74-4724742B4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886" y="83416"/>
            <a:ext cx="5230585" cy="182702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9304E83-A4F0-49C5-BB01-F5773509A2B3}"/>
              </a:ext>
            </a:extLst>
          </p:cNvPr>
          <p:cNvSpPr>
            <a:spLocks noGrp="1"/>
          </p:cNvSpPr>
          <p:nvPr>
            <p:ph type="title"/>
          </p:nvPr>
        </p:nvSpPr>
        <p:spPr/>
        <p:txBody>
          <a:bodyPr/>
          <a:lstStyle/>
          <a:p>
            <a:br>
              <a:rPr lang="en-US" dirty="0"/>
            </a:br>
            <a:r>
              <a:rPr lang="en-US" dirty="0"/>
              <a:t>Key Challenges </a:t>
            </a:r>
          </a:p>
        </p:txBody>
      </p:sp>
      <p:sp>
        <p:nvSpPr>
          <p:cNvPr id="3" name="Text Placeholder 2">
            <a:extLst>
              <a:ext uri="{FF2B5EF4-FFF2-40B4-BE49-F238E27FC236}">
                <a16:creationId xmlns:a16="http://schemas.microsoft.com/office/drawing/2014/main" id="{7CA42D59-EAD6-4F95-84F1-32A30F057856}"/>
              </a:ext>
            </a:extLst>
          </p:cNvPr>
          <p:cNvSpPr>
            <a:spLocks noGrp="1"/>
          </p:cNvSpPr>
          <p:nvPr>
            <p:ph type="body" sz="quarter" idx="32"/>
          </p:nvPr>
        </p:nvSpPr>
        <p:spPr>
          <a:xfrm>
            <a:off x="420487" y="982901"/>
            <a:ext cx="11339513" cy="360000"/>
          </a:xfrm>
        </p:spPr>
        <p:txBody>
          <a:bodyPr/>
          <a:lstStyle/>
          <a:p>
            <a:br>
              <a:rPr lang="en-US" dirty="0"/>
            </a:br>
            <a:r>
              <a:rPr lang="en-US" dirty="0"/>
              <a:t>Outline of key challenges within the 0-25 Service and </a:t>
            </a:r>
            <a:br>
              <a:rPr lang="en-US" dirty="0"/>
            </a:br>
            <a:r>
              <a:rPr lang="en-US" dirty="0"/>
              <a:t>potential strategies to address these. </a:t>
            </a:r>
          </a:p>
          <a:p>
            <a:endParaRPr lang="en-US" dirty="0"/>
          </a:p>
        </p:txBody>
      </p:sp>
      <p:sp>
        <p:nvSpPr>
          <p:cNvPr id="12" name="Rectangle 11">
            <a:extLst>
              <a:ext uri="{FF2B5EF4-FFF2-40B4-BE49-F238E27FC236}">
                <a16:creationId xmlns:a16="http://schemas.microsoft.com/office/drawing/2014/main" id="{7F65E93D-09FF-42EE-B9DD-750638966686}"/>
              </a:ext>
              <a:ext uri="{C183D7F6-B498-43B3-948B-1728B52AA6E4}">
                <adec:decorative xmlns:adec="http://schemas.microsoft.com/office/drawing/2017/decorative" val="1"/>
              </a:ext>
            </a:extLst>
          </p:cNvPr>
          <p:cNvSpPr/>
          <p:nvPr/>
        </p:nvSpPr>
        <p:spPr>
          <a:xfrm>
            <a:off x="431800" y="2100317"/>
            <a:ext cx="1984175" cy="114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4" name="Text Placeholder 3">
            <a:extLst>
              <a:ext uri="{FF2B5EF4-FFF2-40B4-BE49-F238E27FC236}">
                <a16:creationId xmlns:a16="http://schemas.microsoft.com/office/drawing/2014/main" id="{6AB259A0-0017-492F-A0DC-4B70C7052AE0}"/>
              </a:ext>
            </a:extLst>
          </p:cNvPr>
          <p:cNvSpPr>
            <a:spLocks noGrp="1"/>
          </p:cNvSpPr>
          <p:nvPr>
            <p:ph type="body" idx="1"/>
          </p:nvPr>
        </p:nvSpPr>
        <p:spPr>
          <a:xfrm>
            <a:off x="432000" y="2442934"/>
            <a:ext cx="5472000" cy="360000"/>
          </a:xfrm>
        </p:spPr>
        <p:txBody>
          <a:bodyPr/>
          <a:lstStyle/>
          <a:p>
            <a:r>
              <a:rPr lang="en-US" dirty="0"/>
              <a:t>Staffing &amp; Retention Challenges.</a:t>
            </a:r>
          </a:p>
        </p:txBody>
      </p:sp>
      <p:sp>
        <p:nvSpPr>
          <p:cNvPr id="5" name="Content Placeholder 4">
            <a:extLst>
              <a:ext uri="{FF2B5EF4-FFF2-40B4-BE49-F238E27FC236}">
                <a16:creationId xmlns:a16="http://schemas.microsoft.com/office/drawing/2014/main" id="{CEEB3BAE-C0B2-447C-B8BE-96C6BD84D658}"/>
              </a:ext>
            </a:extLst>
          </p:cNvPr>
          <p:cNvSpPr>
            <a:spLocks noGrp="1"/>
          </p:cNvSpPr>
          <p:nvPr>
            <p:ph sz="half" idx="2"/>
          </p:nvPr>
        </p:nvSpPr>
        <p:spPr>
          <a:xfrm>
            <a:off x="432000" y="2950768"/>
            <a:ext cx="5472000" cy="2688032"/>
          </a:xfrm>
        </p:spPr>
        <p:txBody>
          <a:bodyPr/>
          <a:lstStyle/>
          <a:p>
            <a:r>
              <a:rPr lang="en-GB" dirty="0"/>
              <a:t>High vacancy rates in sector.</a:t>
            </a:r>
          </a:p>
          <a:p>
            <a:r>
              <a:rPr lang="en-GB" dirty="0"/>
              <a:t>Perception of being a specialist (niche) role, despite being grass roots social work. </a:t>
            </a:r>
          </a:p>
          <a:p>
            <a:r>
              <a:rPr lang="en-GB" dirty="0"/>
              <a:t>Inability to recruit and retain high quality social </a:t>
            </a:r>
            <a:r>
              <a:rPr lang="en-GB" dirty="0">
                <a:solidFill>
                  <a:schemeClr val="tx1"/>
                </a:solidFill>
              </a:rPr>
              <a:t>workers. </a:t>
            </a:r>
          </a:p>
          <a:p>
            <a:r>
              <a:rPr lang="en-GB" dirty="0">
                <a:solidFill>
                  <a:schemeClr val="tx1"/>
                </a:solidFill>
              </a:rPr>
              <a:t>Supporting and retaining NQSWs.</a:t>
            </a:r>
          </a:p>
          <a:p>
            <a:r>
              <a:rPr lang="en-GB" dirty="0">
                <a:solidFill>
                  <a:schemeClr val="tx1"/>
                </a:solidFill>
              </a:rPr>
              <a:t>Developing and upskilling staff – clear career progression.</a:t>
            </a:r>
          </a:p>
          <a:p>
            <a:endParaRPr lang="en-GB" dirty="0">
              <a:solidFill>
                <a:schemeClr val="tx1"/>
              </a:solidFill>
            </a:endParaRPr>
          </a:p>
          <a:p>
            <a:endParaRPr lang="en-GB" dirty="0"/>
          </a:p>
        </p:txBody>
      </p:sp>
      <p:cxnSp>
        <p:nvCxnSpPr>
          <p:cNvPr id="11" name="Straight Connector 10">
            <a:extLst>
              <a:ext uri="{FF2B5EF4-FFF2-40B4-BE49-F238E27FC236}">
                <a16:creationId xmlns:a16="http://schemas.microsoft.com/office/drawing/2014/main" id="{5A563457-1EC8-4978-BCCB-AFD88C9ED04C}"/>
              </a:ext>
              <a:ext uri="{C183D7F6-B498-43B3-948B-1728B52AA6E4}">
                <adec:decorative xmlns:adec="http://schemas.microsoft.com/office/drawing/2017/decorative" val="1"/>
              </a:ext>
            </a:extLst>
          </p:cNvPr>
          <p:cNvCxnSpPr/>
          <p:nvPr/>
        </p:nvCxnSpPr>
        <p:spPr>
          <a:xfrm>
            <a:off x="6096000" y="2363035"/>
            <a:ext cx="0" cy="241133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CD04AE-9A8B-4DED-855D-F51B510D0B69}"/>
              </a:ext>
              <a:ext uri="{C183D7F6-B498-43B3-948B-1728B52AA6E4}">
                <adec:decorative xmlns:adec="http://schemas.microsoft.com/office/drawing/2017/decorative" val="1"/>
              </a:ext>
            </a:extLst>
          </p:cNvPr>
          <p:cNvSpPr/>
          <p:nvPr/>
        </p:nvSpPr>
        <p:spPr>
          <a:xfrm>
            <a:off x="6299887" y="2100317"/>
            <a:ext cx="1984175" cy="1148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6" name="Text Placeholder 5">
            <a:extLst>
              <a:ext uri="{FF2B5EF4-FFF2-40B4-BE49-F238E27FC236}">
                <a16:creationId xmlns:a16="http://schemas.microsoft.com/office/drawing/2014/main" id="{B237D1CA-B91A-410E-A968-D017BBE99F99}"/>
              </a:ext>
            </a:extLst>
          </p:cNvPr>
          <p:cNvSpPr>
            <a:spLocks noGrp="1"/>
          </p:cNvSpPr>
          <p:nvPr>
            <p:ph type="body" sz="quarter" idx="13"/>
          </p:nvPr>
        </p:nvSpPr>
        <p:spPr>
          <a:xfrm>
            <a:off x="6300000" y="2443459"/>
            <a:ext cx="5472000" cy="358775"/>
          </a:xfrm>
        </p:spPr>
        <p:txBody>
          <a:bodyPr/>
          <a:lstStyle/>
          <a:p>
            <a:r>
              <a:rPr lang="en-US" dirty="0"/>
              <a:t>Staffing &amp; Retention Strategy.</a:t>
            </a:r>
          </a:p>
        </p:txBody>
      </p:sp>
      <p:sp>
        <p:nvSpPr>
          <p:cNvPr id="7" name="Text Placeholder 6">
            <a:extLst>
              <a:ext uri="{FF2B5EF4-FFF2-40B4-BE49-F238E27FC236}">
                <a16:creationId xmlns:a16="http://schemas.microsoft.com/office/drawing/2014/main" id="{26A87885-D672-4CF9-A78D-CFE98385B03A}"/>
              </a:ext>
            </a:extLst>
          </p:cNvPr>
          <p:cNvSpPr>
            <a:spLocks noGrp="1"/>
          </p:cNvSpPr>
          <p:nvPr>
            <p:ph type="body" sz="quarter" idx="12"/>
          </p:nvPr>
        </p:nvSpPr>
        <p:spPr>
          <a:xfrm>
            <a:off x="6299887" y="2947459"/>
            <a:ext cx="5472113" cy="3423891"/>
          </a:xfrm>
        </p:spPr>
        <p:txBody>
          <a:bodyPr/>
          <a:lstStyle/>
          <a:p>
            <a:r>
              <a:rPr lang="en-US" dirty="0"/>
              <a:t>Targeted recruitment campaign highlighting  transferrable skills and learning and development opportunities. </a:t>
            </a:r>
          </a:p>
          <a:p>
            <a:r>
              <a:rPr lang="en-US" dirty="0"/>
              <a:t>Creating conditions that allow good Social Work to flourish.</a:t>
            </a:r>
          </a:p>
          <a:p>
            <a:r>
              <a:rPr lang="en-US" dirty="0"/>
              <a:t>Providing an environment where Social Workers are able to develop their practice and career. </a:t>
            </a:r>
          </a:p>
          <a:p>
            <a:r>
              <a:rPr lang="en-US" dirty="0"/>
              <a:t>Provide frequent student SW opportunities to ‘grow your own’; resulting in higher retention whilst upskilling existing/experienced staff in supporting and mentoring the future workforce. </a:t>
            </a:r>
          </a:p>
        </p:txBody>
      </p:sp>
      <p:sp>
        <p:nvSpPr>
          <p:cNvPr id="8" name="Slide Number Placeholder 7">
            <a:extLst>
              <a:ext uri="{FF2B5EF4-FFF2-40B4-BE49-F238E27FC236}">
                <a16:creationId xmlns:a16="http://schemas.microsoft.com/office/drawing/2014/main" id="{E6AC9832-FB01-464A-9824-61887B77997E}"/>
              </a:ext>
            </a:extLst>
          </p:cNvPr>
          <p:cNvSpPr>
            <a:spLocks noGrp="1"/>
          </p:cNvSpPr>
          <p:nvPr>
            <p:ph type="sldNum" sz="quarter" idx="33"/>
          </p:nvPr>
        </p:nvSpPr>
        <p:spPr>
          <a:xfrm>
            <a:off x="11760000" y="6371351"/>
            <a:ext cx="432000" cy="432000"/>
          </a:xfrm>
          <a:solidFill>
            <a:schemeClr val="tx1">
              <a:lumMod val="95000"/>
              <a:lumOff val="5000"/>
            </a:schemeClr>
          </a:solidFill>
        </p:spPr>
        <p:txBody>
          <a:bodyPr/>
          <a:lstStyle/>
          <a:p>
            <a:fld id="{19B51A1E-902D-48AF-9020-955120F399B6}" type="slidenum">
              <a:rPr lang="en-US" smtClean="0"/>
              <a:pPr/>
              <a:t>7</a:t>
            </a:fld>
            <a:endParaRPr lang="en-US" dirty="0"/>
          </a:p>
        </p:txBody>
      </p:sp>
      <p:pic>
        <p:nvPicPr>
          <p:cNvPr id="14" name="Picture 2" descr="Image result for peterborough city council">
            <a:extLst>
              <a:ext uri="{FF2B5EF4-FFF2-40B4-BE49-F238E27FC236}">
                <a16:creationId xmlns:a16="http://schemas.microsoft.com/office/drawing/2014/main" id="{C4EAE1DF-447D-4F16-917C-C629DFDF7C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9185" y="6371350"/>
            <a:ext cx="1543757" cy="4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3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03414"/>
            <a:ext cx="5472000" cy="6113236"/>
          </a:xfrm>
        </p:spPr>
        <p:txBody>
          <a:bodyPr/>
          <a:lstStyle/>
          <a:p>
            <a:pPr marL="0" indent="0">
              <a:buNone/>
            </a:pPr>
            <a:endParaRPr lang="en-GB" sz="2400" b="1" dirty="0"/>
          </a:p>
          <a:p>
            <a:pPr marL="0" indent="0">
              <a:buNone/>
            </a:pPr>
            <a:endParaRPr lang="en-GB" sz="2400" b="1" dirty="0"/>
          </a:p>
          <a:p>
            <a:pPr marL="0" indent="0">
              <a:buNone/>
            </a:pPr>
            <a:endParaRPr lang="en-GB" sz="2400" b="1" dirty="0"/>
          </a:p>
          <a:p>
            <a:pPr marL="0" indent="0">
              <a:buNone/>
            </a:pPr>
            <a:br>
              <a:rPr lang="en-GB" sz="2400" b="1" dirty="0"/>
            </a:br>
            <a:endParaRPr lang="en-GB" sz="2400" b="1" dirty="0"/>
          </a:p>
          <a:p>
            <a:pPr marL="0" indent="0">
              <a:buNone/>
            </a:pPr>
            <a:r>
              <a:rPr lang="en-GB" sz="2400" b="1" dirty="0"/>
              <a:t>Operational challenges</a:t>
            </a:r>
          </a:p>
          <a:p>
            <a:endParaRPr lang="en-GB" sz="2400" b="1" dirty="0"/>
          </a:p>
          <a:p>
            <a:r>
              <a:rPr lang="en-GB" dirty="0"/>
              <a:t>Working to differing legislation which can sometimes be conflicting; </a:t>
            </a:r>
            <a:r>
              <a:rPr lang="en-GB" dirty="0" err="1"/>
              <a:t>i.e</a:t>
            </a:r>
            <a:r>
              <a:rPr lang="en-GB" dirty="0"/>
              <a:t> balancing Children’s legislation and safeguarding decisions with DOLs. </a:t>
            </a:r>
          </a:p>
          <a:p>
            <a:pPr marL="0" indent="0">
              <a:buNone/>
            </a:pPr>
            <a:endParaRPr lang="en-GB" dirty="0"/>
          </a:p>
          <a:p>
            <a:r>
              <a:rPr lang="en-GB" dirty="0"/>
              <a:t>Staff working across three recording systems; liquid logic, Early Help and </a:t>
            </a:r>
            <a:r>
              <a:rPr lang="en-GB" dirty="0" err="1"/>
              <a:t>Frameworki</a:t>
            </a:r>
            <a:r>
              <a:rPr lang="en-GB" dirty="0"/>
              <a:t>.</a:t>
            </a:r>
          </a:p>
          <a:p>
            <a:pPr marL="0" indent="0">
              <a:buNone/>
            </a:pPr>
            <a:endParaRPr lang="en-GB" dirty="0"/>
          </a:p>
          <a:p>
            <a:r>
              <a:rPr lang="en-GB" dirty="0"/>
              <a:t>Managing expectations alongside streamline services in preparation for transition to adult services, eligibility and support at eighteen.  Including changes in funding.</a:t>
            </a:r>
          </a:p>
          <a:p>
            <a:pPr marL="0" indent="0">
              <a:buNone/>
            </a:pPr>
            <a:endParaRPr lang="en-GB" dirty="0"/>
          </a:p>
          <a:p>
            <a:pPr marL="0" indent="0">
              <a:buNone/>
            </a:pPr>
            <a:endParaRPr lang="en-GB" dirty="0"/>
          </a:p>
          <a:p>
            <a:pPr marL="0" indent="0">
              <a:buNone/>
            </a:pPr>
            <a:endParaRPr lang="en-GB" dirty="0"/>
          </a:p>
          <a:p>
            <a:endParaRPr lang="en-GB"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6096000" y="4078249"/>
            <a:ext cx="6096000" cy="145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096000" y="4223549"/>
            <a:ext cx="6096000" cy="985000"/>
          </a:xfrm>
        </p:spPr>
        <p:txBody>
          <a:bodyPr/>
          <a:lstStyle/>
          <a:p>
            <a:r>
              <a:rPr lang="en-US" dirty="0"/>
              <a:t>Transition Planning</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6096000" y="5208550"/>
            <a:ext cx="6096000" cy="1162800"/>
          </a:xfrm>
        </p:spPr>
        <p:txBody>
          <a:bodyPr/>
          <a:lstStyle/>
          <a:p>
            <a:pPr algn="ctr"/>
            <a:r>
              <a:rPr lang="en-US" sz="2400" b="1" dirty="0"/>
              <a:t>Adequately preparing young people and their families for the transition into adult services.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8</a:t>
            </a:fld>
            <a:endParaRPr lang="en-US" dirty="0"/>
          </a:p>
        </p:txBody>
      </p:sp>
      <p:pic>
        <p:nvPicPr>
          <p:cNvPr id="14" name="Picture 2" descr="Image result for peterborough city council">
            <a:extLst>
              <a:ext uri="{FF2B5EF4-FFF2-40B4-BE49-F238E27FC236}">
                <a16:creationId xmlns:a16="http://schemas.microsoft.com/office/drawing/2014/main" id="{290B2B8C-DD1D-44C5-953A-6DDAFDB59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171" y="6371350"/>
            <a:ext cx="1543757"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isabilities preperation for adulthood">
            <a:extLst>
              <a:ext uri="{FF2B5EF4-FFF2-40B4-BE49-F238E27FC236}">
                <a16:creationId xmlns:a16="http://schemas.microsoft.com/office/drawing/2014/main" id="{629C8854-0C2C-43B4-846F-6B38BD29E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
            <a:ext cx="6096000" cy="407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746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55C61F-C8F1-4977-8E1F-F16C0D9EA88C}"/>
              </a:ext>
            </a:extLst>
          </p:cNvPr>
          <p:cNvSpPr>
            <a:spLocks noGrp="1"/>
          </p:cNvSpPr>
          <p:nvPr>
            <p:ph sz="half" idx="1"/>
          </p:nvPr>
        </p:nvSpPr>
        <p:spPr>
          <a:xfrm>
            <a:off x="432000" y="103414"/>
            <a:ext cx="5472000" cy="6113236"/>
          </a:xfrm>
        </p:spPr>
        <p:txBody>
          <a:bodyPr/>
          <a:lstStyle/>
          <a:p>
            <a:pPr marL="0" indent="0">
              <a:buNone/>
            </a:pPr>
            <a:r>
              <a:rPr lang="en-GB" sz="2400" b="1" dirty="0"/>
              <a:t>Strategic challenges</a:t>
            </a:r>
          </a:p>
          <a:p>
            <a:pPr marL="0" indent="0">
              <a:buNone/>
            </a:pPr>
            <a:endParaRPr lang="en-GB" dirty="0"/>
          </a:p>
          <a:p>
            <a:r>
              <a:rPr lang="en-GB" dirty="0"/>
              <a:t>Preparation for adulthood; pathway for young people that enables independence and lessens dependence with positive outcomes in respect of health, education, employment, independent living,  communities and young people and families. </a:t>
            </a:r>
          </a:p>
          <a:p>
            <a:pPr marL="0" indent="0">
              <a:buNone/>
            </a:pPr>
            <a:r>
              <a:rPr lang="en-GB" dirty="0"/>
              <a:t> </a:t>
            </a:r>
          </a:p>
          <a:p>
            <a:r>
              <a:rPr lang="en-GB" dirty="0"/>
              <a:t>Lack of suitable accommodation and support services which also represent value for money in an equitable way.</a:t>
            </a:r>
          </a:p>
          <a:p>
            <a:pPr marL="0" indent="0">
              <a:buNone/>
            </a:pPr>
            <a:endParaRPr lang="en-GB" dirty="0"/>
          </a:p>
          <a:p>
            <a:r>
              <a:rPr lang="en-GB" dirty="0"/>
              <a:t>Education, employment or training opportunities that are inclusive; developing skills and opportunities within society for disabled young people.</a:t>
            </a:r>
          </a:p>
          <a:p>
            <a:pPr marL="0" indent="0">
              <a:buNone/>
            </a:pPr>
            <a:endParaRPr lang="en-GB" dirty="0"/>
          </a:p>
          <a:p>
            <a:pPr marL="0" indent="0">
              <a:buNone/>
            </a:pPr>
            <a:endParaRPr lang="en-GB" dirty="0"/>
          </a:p>
          <a:p>
            <a:endParaRPr lang="en-GB" dirty="0"/>
          </a:p>
        </p:txBody>
      </p:sp>
      <p:pic>
        <p:nvPicPr>
          <p:cNvPr id="9" name="Picture Placeholder 8" descr="Handing touching mobile phone">
            <a:extLst>
              <a:ext uri="{FF2B5EF4-FFF2-40B4-BE49-F238E27FC236}">
                <a16:creationId xmlns:a16="http://schemas.microsoft.com/office/drawing/2014/main" id="{A9A75888-22E3-1D43-9112-DA02186070B5}"/>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0" name="Rectangle 19">
            <a:extLst>
              <a:ext uri="{FF2B5EF4-FFF2-40B4-BE49-F238E27FC236}">
                <a16:creationId xmlns:a16="http://schemas.microsoft.com/office/drawing/2014/main" id="{EFA08948-2B6F-46B1-9D2D-8D7B2B3FBD56}"/>
              </a:ext>
              <a:ext uri="{C183D7F6-B498-43B3-948B-1728B52AA6E4}">
                <adec:decorative xmlns:adec="http://schemas.microsoft.com/office/drawing/2017/decorative" val="1"/>
              </a:ext>
            </a:extLst>
          </p:cNvPr>
          <p:cNvSpPr/>
          <p:nvPr/>
        </p:nvSpPr>
        <p:spPr>
          <a:xfrm>
            <a:off x="6096000" y="4078249"/>
            <a:ext cx="6096000" cy="1452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 name="Title 1">
            <a:extLst>
              <a:ext uri="{FF2B5EF4-FFF2-40B4-BE49-F238E27FC236}">
                <a16:creationId xmlns:a16="http://schemas.microsoft.com/office/drawing/2014/main" id="{3560F281-4FF6-4617-A809-AC9C15ECF18A}"/>
              </a:ext>
            </a:extLst>
          </p:cNvPr>
          <p:cNvSpPr>
            <a:spLocks noGrp="1"/>
          </p:cNvSpPr>
          <p:nvPr>
            <p:ph type="title"/>
          </p:nvPr>
        </p:nvSpPr>
        <p:spPr>
          <a:xfrm>
            <a:off x="6096000" y="4223549"/>
            <a:ext cx="6096000" cy="985000"/>
          </a:xfrm>
        </p:spPr>
        <p:txBody>
          <a:bodyPr/>
          <a:lstStyle/>
          <a:p>
            <a:r>
              <a:rPr lang="en-US" dirty="0"/>
              <a:t>Transition Planning</a:t>
            </a:r>
          </a:p>
        </p:txBody>
      </p:sp>
      <p:sp>
        <p:nvSpPr>
          <p:cNvPr id="3" name="Text Placeholder 2">
            <a:extLst>
              <a:ext uri="{FF2B5EF4-FFF2-40B4-BE49-F238E27FC236}">
                <a16:creationId xmlns:a16="http://schemas.microsoft.com/office/drawing/2014/main" id="{611DC577-0A95-47D0-95D9-5F8DA763D46B}"/>
              </a:ext>
            </a:extLst>
          </p:cNvPr>
          <p:cNvSpPr>
            <a:spLocks noGrp="1"/>
          </p:cNvSpPr>
          <p:nvPr>
            <p:ph type="body" sz="quarter" idx="32"/>
          </p:nvPr>
        </p:nvSpPr>
        <p:spPr>
          <a:xfrm>
            <a:off x="6096000" y="5208550"/>
            <a:ext cx="6096000" cy="1162800"/>
          </a:xfrm>
        </p:spPr>
        <p:txBody>
          <a:bodyPr/>
          <a:lstStyle/>
          <a:p>
            <a:pPr algn="ctr"/>
            <a:r>
              <a:rPr lang="en-US" sz="2400" b="1" dirty="0"/>
              <a:t>Adequately preparing young people and their families for the transition into adult services.</a:t>
            </a:r>
          </a:p>
        </p:txBody>
      </p:sp>
      <p:sp>
        <p:nvSpPr>
          <p:cNvPr id="6" name="Slide Number Placeholder 5">
            <a:extLst>
              <a:ext uri="{FF2B5EF4-FFF2-40B4-BE49-F238E27FC236}">
                <a16:creationId xmlns:a16="http://schemas.microsoft.com/office/drawing/2014/main" id="{1C554D9F-1895-486E-BFBA-905BB2D29E08}"/>
              </a:ext>
            </a:extLst>
          </p:cNvPr>
          <p:cNvSpPr>
            <a:spLocks noGrp="1"/>
          </p:cNvSpPr>
          <p:nvPr>
            <p:ph type="sldNum" sz="quarter" idx="33"/>
          </p:nvPr>
        </p:nvSpPr>
        <p:spPr>
          <a:solidFill>
            <a:schemeClr val="tx1">
              <a:lumMod val="95000"/>
              <a:lumOff val="5000"/>
            </a:schemeClr>
          </a:solidFill>
        </p:spPr>
        <p:txBody>
          <a:bodyPr/>
          <a:lstStyle/>
          <a:p>
            <a:fld id="{19B51A1E-902D-48AF-9020-955120F399B6}" type="slidenum">
              <a:rPr lang="en-US" smtClean="0"/>
              <a:pPr/>
              <a:t>9</a:t>
            </a:fld>
            <a:endParaRPr lang="en-US" dirty="0"/>
          </a:p>
        </p:txBody>
      </p:sp>
      <p:pic>
        <p:nvPicPr>
          <p:cNvPr id="14" name="Picture 2" descr="Image result for peterborough city council">
            <a:extLst>
              <a:ext uri="{FF2B5EF4-FFF2-40B4-BE49-F238E27FC236}">
                <a16:creationId xmlns:a16="http://schemas.microsoft.com/office/drawing/2014/main" id="{290B2B8C-DD1D-44C5-953A-6DDAFDB59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171" y="6371350"/>
            <a:ext cx="1543757" cy="43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disabilities preperation for adulthood">
            <a:extLst>
              <a:ext uri="{FF2B5EF4-FFF2-40B4-BE49-F238E27FC236}">
                <a16:creationId xmlns:a16="http://schemas.microsoft.com/office/drawing/2014/main" id="{629C8854-0C2C-43B4-846F-6B38BD29E3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
            <a:ext cx="6096000" cy="407824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caring for people with disabilities">
            <a:extLst>
              <a:ext uri="{FF2B5EF4-FFF2-40B4-BE49-F238E27FC236}">
                <a16:creationId xmlns:a16="http://schemas.microsoft.com/office/drawing/2014/main" id="{2E35D0F0-A6FF-40C1-964B-F48EC0733B4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Image result for caring for people with disabilities">
            <a:extLst>
              <a:ext uri="{FF2B5EF4-FFF2-40B4-BE49-F238E27FC236}">
                <a16:creationId xmlns:a16="http://schemas.microsoft.com/office/drawing/2014/main" id="{689B3090-F3B4-4A19-8D3B-22DCCF6358F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54" name="Picture 10" descr="Image result for caring for people with disabilities">
            <a:extLst>
              <a:ext uri="{FF2B5EF4-FFF2-40B4-BE49-F238E27FC236}">
                <a16:creationId xmlns:a16="http://schemas.microsoft.com/office/drawing/2014/main" id="{1E715F92-6C46-4F9F-88C9-1AA7BD98147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801"/>
            <a:ext cx="6096000" cy="407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08773"/>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9">
      <a:majorFont>
        <a:latin typeface="Corbel"/>
        <a:ea typeface=""/>
        <a:cs typeface=""/>
      </a:majorFont>
      <a:minorFont>
        <a:latin typeface="Canda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6411250_Bright business presentation_AAS_v3" id="{57D58BC9-3F05-45D4-81CD-7BA898B4CAAD}" vid="{0F92AA19-00D6-4C71-B13F-219D7994A0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085DF954C1CA4192F928A2830FFE35" ma:contentTypeVersion="2" ma:contentTypeDescription="Create a new document." ma:contentTypeScope="" ma:versionID="2ac7ae075497b2174ab8beb84a77b47b">
  <xsd:schema xmlns:xsd="http://www.w3.org/2001/XMLSchema" xmlns:xs="http://www.w3.org/2001/XMLSchema" xmlns:p="http://schemas.microsoft.com/office/2006/metadata/properties" xmlns:ns2="2774cc84-7d56-42d6-a8a6-fa7d9627c10b" targetNamespace="http://schemas.microsoft.com/office/2006/metadata/properties" ma:root="true" ma:fieldsID="89d234330822c4dbac8d6a5c14456287" ns2:_="">
    <xsd:import namespace="2774cc84-7d56-42d6-a8a6-fa7d9627c10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4cc84-7d56-42d6-a8a6-fa7d9627c1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90D0D0-7C1D-47FF-A2F0-9937AA567A3D}">
  <ds:schemaRefs>
    <ds:schemaRef ds:uri="http://purl.org/dc/terms/"/>
    <ds:schemaRef ds:uri="http://purl.org/dc/elements/1.1/"/>
    <ds:schemaRef ds:uri="http://purl.org/dc/dcmityp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2774cc84-7d56-42d6-a8a6-fa7d9627c10b"/>
    <ds:schemaRef ds:uri="http://schemas.microsoft.com/office/2006/metadata/properties"/>
  </ds:schemaRefs>
</ds:datastoreItem>
</file>

<file path=customXml/itemProps2.xml><?xml version="1.0" encoding="utf-8"?>
<ds:datastoreItem xmlns:ds="http://schemas.openxmlformats.org/officeDocument/2006/customXml" ds:itemID="{B8E15EA0-2F38-456B-B156-038699A5D17F}">
  <ds:schemaRefs>
    <ds:schemaRef ds:uri="http://schemas.microsoft.com/sharepoint/v3/contenttype/forms"/>
  </ds:schemaRefs>
</ds:datastoreItem>
</file>

<file path=customXml/itemProps3.xml><?xml version="1.0" encoding="utf-8"?>
<ds:datastoreItem xmlns:ds="http://schemas.openxmlformats.org/officeDocument/2006/customXml" ds:itemID="{9DBC332D-9418-45A1-B848-2996AAECD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4cc84-7d56-42d6-a8a6-fa7d9627c1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2401</Words>
  <Application>Microsoft Office PowerPoint</Application>
  <PresentationFormat>Widescreen</PresentationFormat>
  <Paragraphs>131</Paragraphs>
  <Slides>10</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Candara</vt:lpstr>
      <vt:lpstr>Candara  </vt:lpstr>
      <vt:lpstr>Corbel</vt:lpstr>
      <vt:lpstr>Times New Roman</vt:lpstr>
      <vt:lpstr>Office Theme</vt:lpstr>
      <vt:lpstr>0 - 25 Disability Service</vt:lpstr>
      <vt:lpstr>0-25 Service is made up of two teams:</vt:lpstr>
      <vt:lpstr> Key Objectives </vt:lpstr>
      <vt:lpstr>PowerPoint Presentation</vt:lpstr>
      <vt:lpstr>PowerPoint Presentation</vt:lpstr>
      <vt:lpstr>PowerPoint Presentation</vt:lpstr>
      <vt:lpstr> Key Challenges </vt:lpstr>
      <vt:lpstr>Transition Planning</vt:lpstr>
      <vt:lpstr>Transition Planning</vt:lpstr>
      <vt:lpstr>Thank  you for  listening  Click here to watch 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0 - 25 Disability Service</dc:title>
  <dc:creator/>
  <cp:lastModifiedBy/>
  <cp:revision>2</cp:revision>
  <dcterms:created xsi:type="dcterms:W3CDTF">2020-03-01T20:31:20Z</dcterms:created>
  <dcterms:modified xsi:type="dcterms:W3CDTF">2024-06-11T08:08:12Z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0x01010041085DF954C1CA4192F928A2830FFE35</vt:lpwstr>
  </property>
</Properties>
</file>