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72" r:id="rId3"/>
    <p:sldId id="271" r:id="rId4"/>
    <p:sldId id="266" r:id="rId5"/>
    <p:sldId id="267" r:id="rId6"/>
    <p:sldId id="273" r:id="rId7"/>
    <p:sldId id="269" r:id="rId8"/>
    <p:sldId id="257" r:id="rId9"/>
    <p:sldId id="274" r:id="rId10"/>
    <p:sldId id="275" r:id="rId11"/>
    <p:sldId id="276" r:id="rId12"/>
    <p:sldId id="270" r:id="rId13"/>
    <p:sldId id="277" r:id="rId14"/>
    <p:sldId id="278" r:id="rId15"/>
    <p:sldId id="258" r:id="rId16"/>
    <p:sldId id="259" r:id="rId17"/>
    <p:sldId id="26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1"/>
    <p:restoredTop sz="94676"/>
  </p:normalViewPr>
  <p:slideViewPr>
    <p:cSldViewPr snapToGrid="0">
      <p:cViewPr varScale="1">
        <p:scale>
          <a:sx n="60" d="100"/>
          <a:sy n="60" d="100"/>
        </p:scale>
        <p:origin x="88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8C5D8C-ECF5-462F-A71B-54B61FAEDA3D}" type="datetimeFigureOut">
              <a:rPr lang="en-GB" smtClean="0"/>
              <a:t>11/06/2024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02074E-A7B3-406B-9616-1949AB4EDA9D}" type="slidenum">
              <a:rPr lang="en-GB" smtClean="0"/>
              <a:t>‹#›</a:t>
            </a:fld>
            <a:endParaRPr lang="en-GB"/>
          </a:p>
        </p:txBody>
      </p:sp>
    </p:spTree>
    <p:extLst>
      <p:ext uri="{BB962C8B-B14F-4D97-AF65-F5344CB8AC3E}">
        <p14:creationId xmlns:p14="http://schemas.microsoft.com/office/powerpoint/2010/main" val="2207920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B294281-17B9-DF4C-9941-5BF3704CB41F}" type="slidenum">
              <a:rPr lang="en-US" smtClean="0"/>
              <a:t>7</a:t>
            </a:fld>
            <a:endParaRPr lang="en-US"/>
          </a:p>
        </p:txBody>
      </p:sp>
    </p:spTree>
    <p:extLst>
      <p:ext uri="{BB962C8B-B14F-4D97-AF65-F5344CB8AC3E}">
        <p14:creationId xmlns:p14="http://schemas.microsoft.com/office/powerpoint/2010/main" val="11037676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97AAD-A54A-B92A-EA5F-C05FDAFFFA89}"/>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F8D05015-FF7F-30CB-6AF2-4A9ACBE0AD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A03011EA-3A8A-DBDB-5941-3A1A84A5EE97}"/>
              </a:ext>
            </a:extLst>
          </p:cNvPr>
          <p:cNvSpPr>
            <a:spLocks noGrp="1"/>
          </p:cNvSpPr>
          <p:nvPr>
            <p:ph type="dt" sz="half" idx="10"/>
          </p:nvPr>
        </p:nvSpPr>
        <p:spPr/>
        <p:txBody>
          <a:bodyPr/>
          <a:lstStyle/>
          <a:p>
            <a:fld id="{FD83AF71-9578-6749-B54C-6A728EC24253}" type="datetimeFigureOut">
              <a:rPr lang="en-US" smtClean="0"/>
              <a:t>6/11/2024</a:t>
            </a:fld>
            <a:endParaRPr lang="en-US"/>
          </a:p>
        </p:txBody>
      </p:sp>
      <p:sp>
        <p:nvSpPr>
          <p:cNvPr id="5" name="Footer Placeholder 4">
            <a:extLst>
              <a:ext uri="{FF2B5EF4-FFF2-40B4-BE49-F238E27FC236}">
                <a16:creationId xmlns:a16="http://schemas.microsoft.com/office/drawing/2014/main" id="{C96BA3B5-201E-0FF3-F818-1EE0775D8D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49287A-F7E8-D540-BCB7-14469A37DE6E}"/>
              </a:ext>
            </a:extLst>
          </p:cNvPr>
          <p:cNvSpPr>
            <a:spLocks noGrp="1"/>
          </p:cNvSpPr>
          <p:nvPr>
            <p:ph type="sldNum" sz="quarter" idx="12"/>
          </p:nvPr>
        </p:nvSpPr>
        <p:spPr/>
        <p:txBody>
          <a:bodyPr/>
          <a:lstStyle/>
          <a:p>
            <a:fld id="{211430B3-2DB5-1C48-A30C-643A49CF2610}" type="slidenum">
              <a:rPr lang="en-US" smtClean="0"/>
              <a:t>‹#›</a:t>
            </a:fld>
            <a:endParaRPr lang="en-US"/>
          </a:p>
        </p:txBody>
      </p:sp>
    </p:spTree>
    <p:extLst>
      <p:ext uri="{BB962C8B-B14F-4D97-AF65-F5344CB8AC3E}">
        <p14:creationId xmlns:p14="http://schemas.microsoft.com/office/powerpoint/2010/main" val="807531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5C242-64A0-AE33-6801-28C29B40DB15}"/>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8A4EF77-1F1C-1B6C-446A-B90E15A4267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B8CDB0C-BB98-8D72-0278-244C951BA843}"/>
              </a:ext>
            </a:extLst>
          </p:cNvPr>
          <p:cNvSpPr>
            <a:spLocks noGrp="1"/>
          </p:cNvSpPr>
          <p:nvPr>
            <p:ph type="dt" sz="half" idx="10"/>
          </p:nvPr>
        </p:nvSpPr>
        <p:spPr/>
        <p:txBody>
          <a:bodyPr/>
          <a:lstStyle/>
          <a:p>
            <a:fld id="{FD83AF71-9578-6749-B54C-6A728EC24253}" type="datetimeFigureOut">
              <a:rPr lang="en-US" smtClean="0"/>
              <a:t>6/11/2024</a:t>
            </a:fld>
            <a:endParaRPr lang="en-US"/>
          </a:p>
        </p:txBody>
      </p:sp>
      <p:sp>
        <p:nvSpPr>
          <p:cNvPr id="5" name="Footer Placeholder 4">
            <a:extLst>
              <a:ext uri="{FF2B5EF4-FFF2-40B4-BE49-F238E27FC236}">
                <a16:creationId xmlns:a16="http://schemas.microsoft.com/office/drawing/2014/main" id="{6FB60545-F4F9-80CA-124B-C5F50311F4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EB8DBE-08CA-EF74-054C-EF7370A3212D}"/>
              </a:ext>
            </a:extLst>
          </p:cNvPr>
          <p:cNvSpPr>
            <a:spLocks noGrp="1"/>
          </p:cNvSpPr>
          <p:nvPr>
            <p:ph type="sldNum" sz="quarter" idx="12"/>
          </p:nvPr>
        </p:nvSpPr>
        <p:spPr/>
        <p:txBody>
          <a:bodyPr/>
          <a:lstStyle/>
          <a:p>
            <a:fld id="{211430B3-2DB5-1C48-A30C-643A49CF2610}" type="slidenum">
              <a:rPr lang="en-US" smtClean="0"/>
              <a:t>‹#›</a:t>
            </a:fld>
            <a:endParaRPr lang="en-US"/>
          </a:p>
        </p:txBody>
      </p:sp>
    </p:spTree>
    <p:extLst>
      <p:ext uri="{BB962C8B-B14F-4D97-AF65-F5344CB8AC3E}">
        <p14:creationId xmlns:p14="http://schemas.microsoft.com/office/powerpoint/2010/main" val="9022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D7EA60B-E1F6-CB23-3BDF-A6EF614AA416}"/>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3126D8B-F26A-49B1-767A-A404896B2035}"/>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DB45DB4-1D63-7BF7-E388-BA9D980D333D}"/>
              </a:ext>
            </a:extLst>
          </p:cNvPr>
          <p:cNvSpPr>
            <a:spLocks noGrp="1"/>
          </p:cNvSpPr>
          <p:nvPr>
            <p:ph type="dt" sz="half" idx="10"/>
          </p:nvPr>
        </p:nvSpPr>
        <p:spPr/>
        <p:txBody>
          <a:bodyPr/>
          <a:lstStyle/>
          <a:p>
            <a:fld id="{FD83AF71-9578-6749-B54C-6A728EC24253}" type="datetimeFigureOut">
              <a:rPr lang="en-US" smtClean="0"/>
              <a:t>6/11/2024</a:t>
            </a:fld>
            <a:endParaRPr lang="en-US"/>
          </a:p>
        </p:txBody>
      </p:sp>
      <p:sp>
        <p:nvSpPr>
          <p:cNvPr id="5" name="Footer Placeholder 4">
            <a:extLst>
              <a:ext uri="{FF2B5EF4-FFF2-40B4-BE49-F238E27FC236}">
                <a16:creationId xmlns:a16="http://schemas.microsoft.com/office/drawing/2014/main" id="{22EB3244-12A1-292E-D069-82A2D3705B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1A471D-5E66-FB54-2FA2-8A48024336D7}"/>
              </a:ext>
            </a:extLst>
          </p:cNvPr>
          <p:cNvSpPr>
            <a:spLocks noGrp="1"/>
          </p:cNvSpPr>
          <p:nvPr>
            <p:ph type="sldNum" sz="quarter" idx="12"/>
          </p:nvPr>
        </p:nvSpPr>
        <p:spPr/>
        <p:txBody>
          <a:bodyPr/>
          <a:lstStyle/>
          <a:p>
            <a:fld id="{211430B3-2DB5-1C48-A30C-643A49CF2610}" type="slidenum">
              <a:rPr lang="en-US" smtClean="0"/>
              <a:t>‹#›</a:t>
            </a:fld>
            <a:endParaRPr lang="en-US"/>
          </a:p>
        </p:txBody>
      </p:sp>
    </p:spTree>
    <p:extLst>
      <p:ext uri="{BB962C8B-B14F-4D97-AF65-F5344CB8AC3E}">
        <p14:creationId xmlns:p14="http://schemas.microsoft.com/office/powerpoint/2010/main" val="965757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F7EE2-0B4E-8A8E-B248-3E9D590FF5DA}"/>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F315B43-9BD1-C1C0-C927-0226097A731C}"/>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77CC301-12D0-6CD8-C80E-B5F0C85145DE}"/>
              </a:ext>
            </a:extLst>
          </p:cNvPr>
          <p:cNvSpPr>
            <a:spLocks noGrp="1"/>
          </p:cNvSpPr>
          <p:nvPr>
            <p:ph type="dt" sz="half" idx="10"/>
          </p:nvPr>
        </p:nvSpPr>
        <p:spPr/>
        <p:txBody>
          <a:bodyPr/>
          <a:lstStyle/>
          <a:p>
            <a:fld id="{FD83AF71-9578-6749-B54C-6A728EC24253}" type="datetimeFigureOut">
              <a:rPr lang="en-US" smtClean="0"/>
              <a:t>6/11/2024</a:t>
            </a:fld>
            <a:endParaRPr lang="en-US"/>
          </a:p>
        </p:txBody>
      </p:sp>
      <p:sp>
        <p:nvSpPr>
          <p:cNvPr id="5" name="Footer Placeholder 4">
            <a:extLst>
              <a:ext uri="{FF2B5EF4-FFF2-40B4-BE49-F238E27FC236}">
                <a16:creationId xmlns:a16="http://schemas.microsoft.com/office/drawing/2014/main" id="{D27D45FE-66C3-A80B-3B12-AFB60137E7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458BA5-7939-1DAB-2A18-9199F311858E}"/>
              </a:ext>
            </a:extLst>
          </p:cNvPr>
          <p:cNvSpPr>
            <a:spLocks noGrp="1"/>
          </p:cNvSpPr>
          <p:nvPr>
            <p:ph type="sldNum" sz="quarter" idx="12"/>
          </p:nvPr>
        </p:nvSpPr>
        <p:spPr/>
        <p:txBody>
          <a:bodyPr/>
          <a:lstStyle/>
          <a:p>
            <a:fld id="{211430B3-2DB5-1C48-A30C-643A49CF2610}" type="slidenum">
              <a:rPr lang="en-US" smtClean="0"/>
              <a:t>‹#›</a:t>
            </a:fld>
            <a:endParaRPr lang="en-US"/>
          </a:p>
        </p:txBody>
      </p:sp>
    </p:spTree>
    <p:extLst>
      <p:ext uri="{BB962C8B-B14F-4D97-AF65-F5344CB8AC3E}">
        <p14:creationId xmlns:p14="http://schemas.microsoft.com/office/powerpoint/2010/main" val="2477611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8582B-96B0-C402-5E05-C9998F92FC0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5B322C43-EBCF-390C-EE60-0B91E58B0D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9D11239-54D7-0D8B-B328-2F1B2FC424F4}"/>
              </a:ext>
            </a:extLst>
          </p:cNvPr>
          <p:cNvSpPr>
            <a:spLocks noGrp="1"/>
          </p:cNvSpPr>
          <p:nvPr>
            <p:ph type="dt" sz="half" idx="10"/>
          </p:nvPr>
        </p:nvSpPr>
        <p:spPr/>
        <p:txBody>
          <a:bodyPr/>
          <a:lstStyle/>
          <a:p>
            <a:fld id="{FD83AF71-9578-6749-B54C-6A728EC24253}" type="datetimeFigureOut">
              <a:rPr lang="en-US" smtClean="0"/>
              <a:t>6/11/2024</a:t>
            </a:fld>
            <a:endParaRPr lang="en-US"/>
          </a:p>
        </p:txBody>
      </p:sp>
      <p:sp>
        <p:nvSpPr>
          <p:cNvPr id="5" name="Footer Placeholder 4">
            <a:extLst>
              <a:ext uri="{FF2B5EF4-FFF2-40B4-BE49-F238E27FC236}">
                <a16:creationId xmlns:a16="http://schemas.microsoft.com/office/drawing/2014/main" id="{649FAFE5-2CF8-7885-DE07-818D5AE5D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167D66-BBD7-35BF-8513-B35F36768035}"/>
              </a:ext>
            </a:extLst>
          </p:cNvPr>
          <p:cNvSpPr>
            <a:spLocks noGrp="1"/>
          </p:cNvSpPr>
          <p:nvPr>
            <p:ph type="sldNum" sz="quarter" idx="12"/>
          </p:nvPr>
        </p:nvSpPr>
        <p:spPr/>
        <p:txBody>
          <a:bodyPr/>
          <a:lstStyle/>
          <a:p>
            <a:fld id="{211430B3-2DB5-1C48-A30C-643A49CF2610}" type="slidenum">
              <a:rPr lang="en-US" smtClean="0"/>
              <a:t>‹#›</a:t>
            </a:fld>
            <a:endParaRPr lang="en-US"/>
          </a:p>
        </p:txBody>
      </p:sp>
    </p:spTree>
    <p:extLst>
      <p:ext uri="{BB962C8B-B14F-4D97-AF65-F5344CB8AC3E}">
        <p14:creationId xmlns:p14="http://schemas.microsoft.com/office/powerpoint/2010/main" val="3331507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42B88-9820-FE5E-4055-B3A96CBA90F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EDD88ED-F3AE-4A9F-B7FD-2FFB8E8F2886}"/>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3109E6B3-FFE9-ACA1-D136-1C3A27C860EA}"/>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6E5DE07C-8D03-7622-A700-C8870E5C7B2E}"/>
              </a:ext>
            </a:extLst>
          </p:cNvPr>
          <p:cNvSpPr>
            <a:spLocks noGrp="1"/>
          </p:cNvSpPr>
          <p:nvPr>
            <p:ph type="dt" sz="half" idx="10"/>
          </p:nvPr>
        </p:nvSpPr>
        <p:spPr/>
        <p:txBody>
          <a:bodyPr/>
          <a:lstStyle/>
          <a:p>
            <a:fld id="{FD83AF71-9578-6749-B54C-6A728EC24253}" type="datetimeFigureOut">
              <a:rPr lang="en-US" smtClean="0"/>
              <a:t>6/11/2024</a:t>
            </a:fld>
            <a:endParaRPr lang="en-US"/>
          </a:p>
        </p:txBody>
      </p:sp>
      <p:sp>
        <p:nvSpPr>
          <p:cNvPr id="6" name="Footer Placeholder 5">
            <a:extLst>
              <a:ext uri="{FF2B5EF4-FFF2-40B4-BE49-F238E27FC236}">
                <a16:creationId xmlns:a16="http://schemas.microsoft.com/office/drawing/2014/main" id="{122FDCBC-E7EB-1EF5-1301-317333EA30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C08DAE-B0B9-CEED-6F0B-5E9793E18759}"/>
              </a:ext>
            </a:extLst>
          </p:cNvPr>
          <p:cNvSpPr>
            <a:spLocks noGrp="1"/>
          </p:cNvSpPr>
          <p:nvPr>
            <p:ph type="sldNum" sz="quarter" idx="12"/>
          </p:nvPr>
        </p:nvSpPr>
        <p:spPr/>
        <p:txBody>
          <a:bodyPr/>
          <a:lstStyle/>
          <a:p>
            <a:fld id="{211430B3-2DB5-1C48-A30C-643A49CF2610}" type="slidenum">
              <a:rPr lang="en-US" smtClean="0"/>
              <a:t>‹#›</a:t>
            </a:fld>
            <a:endParaRPr lang="en-US"/>
          </a:p>
        </p:txBody>
      </p:sp>
    </p:spTree>
    <p:extLst>
      <p:ext uri="{BB962C8B-B14F-4D97-AF65-F5344CB8AC3E}">
        <p14:creationId xmlns:p14="http://schemas.microsoft.com/office/powerpoint/2010/main" val="2931699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02998-A15D-4FC9-4AF4-BD9117108631}"/>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D2FE4AE-1FBB-ED41-959A-CB4CD90FB8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40709DC-1CCD-BE8E-72B0-7118C29F36F6}"/>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3464BD46-54DD-B32E-8F7E-88B49EB299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DFEC063-1D78-BF46-A92D-6973E22090B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F8650E29-5C9E-6682-7F8E-C6ED9F027C07}"/>
              </a:ext>
            </a:extLst>
          </p:cNvPr>
          <p:cNvSpPr>
            <a:spLocks noGrp="1"/>
          </p:cNvSpPr>
          <p:nvPr>
            <p:ph type="dt" sz="half" idx="10"/>
          </p:nvPr>
        </p:nvSpPr>
        <p:spPr/>
        <p:txBody>
          <a:bodyPr/>
          <a:lstStyle/>
          <a:p>
            <a:fld id="{FD83AF71-9578-6749-B54C-6A728EC24253}" type="datetimeFigureOut">
              <a:rPr lang="en-US" smtClean="0"/>
              <a:t>6/11/2024</a:t>
            </a:fld>
            <a:endParaRPr lang="en-US"/>
          </a:p>
        </p:txBody>
      </p:sp>
      <p:sp>
        <p:nvSpPr>
          <p:cNvPr id="8" name="Footer Placeholder 7">
            <a:extLst>
              <a:ext uri="{FF2B5EF4-FFF2-40B4-BE49-F238E27FC236}">
                <a16:creationId xmlns:a16="http://schemas.microsoft.com/office/drawing/2014/main" id="{2665234D-BCB0-2E5B-FEC5-1C03B183FC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DB10AF-4A33-5FE7-D523-8443D668A9F2}"/>
              </a:ext>
            </a:extLst>
          </p:cNvPr>
          <p:cNvSpPr>
            <a:spLocks noGrp="1"/>
          </p:cNvSpPr>
          <p:nvPr>
            <p:ph type="sldNum" sz="quarter" idx="12"/>
          </p:nvPr>
        </p:nvSpPr>
        <p:spPr/>
        <p:txBody>
          <a:bodyPr/>
          <a:lstStyle/>
          <a:p>
            <a:fld id="{211430B3-2DB5-1C48-A30C-643A49CF2610}" type="slidenum">
              <a:rPr lang="en-US" smtClean="0"/>
              <a:t>‹#›</a:t>
            </a:fld>
            <a:endParaRPr lang="en-US"/>
          </a:p>
        </p:txBody>
      </p:sp>
    </p:spTree>
    <p:extLst>
      <p:ext uri="{BB962C8B-B14F-4D97-AF65-F5344CB8AC3E}">
        <p14:creationId xmlns:p14="http://schemas.microsoft.com/office/powerpoint/2010/main" val="960942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E9235-2B74-0B36-F160-E0FC73DEEE84}"/>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9CBB2378-D941-9146-DCE5-5311E9204170}"/>
              </a:ext>
            </a:extLst>
          </p:cNvPr>
          <p:cNvSpPr>
            <a:spLocks noGrp="1"/>
          </p:cNvSpPr>
          <p:nvPr>
            <p:ph type="dt" sz="half" idx="10"/>
          </p:nvPr>
        </p:nvSpPr>
        <p:spPr/>
        <p:txBody>
          <a:bodyPr/>
          <a:lstStyle/>
          <a:p>
            <a:fld id="{FD83AF71-9578-6749-B54C-6A728EC24253}" type="datetimeFigureOut">
              <a:rPr lang="en-US" smtClean="0"/>
              <a:t>6/11/2024</a:t>
            </a:fld>
            <a:endParaRPr lang="en-US"/>
          </a:p>
        </p:txBody>
      </p:sp>
      <p:sp>
        <p:nvSpPr>
          <p:cNvPr id="4" name="Footer Placeholder 3">
            <a:extLst>
              <a:ext uri="{FF2B5EF4-FFF2-40B4-BE49-F238E27FC236}">
                <a16:creationId xmlns:a16="http://schemas.microsoft.com/office/drawing/2014/main" id="{D0D2433A-AB64-EAA4-76A4-949EE647AD7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48E3B26-E2EE-D095-B37D-EC5DA95FEE52}"/>
              </a:ext>
            </a:extLst>
          </p:cNvPr>
          <p:cNvSpPr>
            <a:spLocks noGrp="1"/>
          </p:cNvSpPr>
          <p:nvPr>
            <p:ph type="sldNum" sz="quarter" idx="12"/>
          </p:nvPr>
        </p:nvSpPr>
        <p:spPr/>
        <p:txBody>
          <a:bodyPr/>
          <a:lstStyle/>
          <a:p>
            <a:fld id="{211430B3-2DB5-1C48-A30C-643A49CF2610}" type="slidenum">
              <a:rPr lang="en-US" smtClean="0"/>
              <a:t>‹#›</a:t>
            </a:fld>
            <a:endParaRPr lang="en-US"/>
          </a:p>
        </p:txBody>
      </p:sp>
    </p:spTree>
    <p:extLst>
      <p:ext uri="{BB962C8B-B14F-4D97-AF65-F5344CB8AC3E}">
        <p14:creationId xmlns:p14="http://schemas.microsoft.com/office/powerpoint/2010/main" val="1333906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F96D0F-3C4B-6D35-01A1-C691BEFF5F34}"/>
              </a:ext>
            </a:extLst>
          </p:cNvPr>
          <p:cNvSpPr>
            <a:spLocks noGrp="1"/>
          </p:cNvSpPr>
          <p:nvPr>
            <p:ph type="dt" sz="half" idx="10"/>
          </p:nvPr>
        </p:nvSpPr>
        <p:spPr/>
        <p:txBody>
          <a:bodyPr/>
          <a:lstStyle/>
          <a:p>
            <a:fld id="{FD83AF71-9578-6749-B54C-6A728EC24253}" type="datetimeFigureOut">
              <a:rPr lang="en-US" smtClean="0"/>
              <a:t>6/11/2024</a:t>
            </a:fld>
            <a:endParaRPr lang="en-US"/>
          </a:p>
        </p:txBody>
      </p:sp>
      <p:sp>
        <p:nvSpPr>
          <p:cNvPr id="3" name="Footer Placeholder 2">
            <a:extLst>
              <a:ext uri="{FF2B5EF4-FFF2-40B4-BE49-F238E27FC236}">
                <a16:creationId xmlns:a16="http://schemas.microsoft.com/office/drawing/2014/main" id="{84888A81-16B4-C932-1A19-C438E8C584F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4173AF5-4BFB-8F83-CC44-90C6CE6BD897}"/>
              </a:ext>
            </a:extLst>
          </p:cNvPr>
          <p:cNvSpPr>
            <a:spLocks noGrp="1"/>
          </p:cNvSpPr>
          <p:nvPr>
            <p:ph type="sldNum" sz="quarter" idx="12"/>
          </p:nvPr>
        </p:nvSpPr>
        <p:spPr/>
        <p:txBody>
          <a:bodyPr/>
          <a:lstStyle/>
          <a:p>
            <a:fld id="{211430B3-2DB5-1C48-A30C-643A49CF2610}" type="slidenum">
              <a:rPr lang="en-US" smtClean="0"/>
              <a:t>‹#›</a:t>
            </a:fld>
            <a:endParaRPr lang="en-US"/>
          </a:p>
        </p:txBody>
      </p:sp>
    </p:spTree>
    <p:extLst>
      <p:ext uri="{BB962C8B-B14F-4D97-AF65-F5344CB8AC3E}">
        <p14:creationId xmlns:p14="http://schemas.microsoft.com/office/powerpoint/2010/main" val="3789298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F6952-46DB-C74F-A018-1C6F22D3BF3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376DB5A3-1BA6-BA1D-F494-8619FE7629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038C0CE4-9683-947C-C4A8-4964D38607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D9FA191-AF62-D342-E6C9-F56FEF6A0791}"/>
              </a:ext>
            </a:extLst>
          </p:cNvPr>
          <p:cNvSpPr>
            <a:spLocks noGrp="1"/>
          </p:cNvSpPr>
          <p:nvPr>
            <p:ph type="dt" sz="half" idx="10"/>
          </p:nvPr>
        </p:nvSpPr>
        <p:spPr/>
        <p:txBody>
          <a:bodyPr/>
          <a:lstStyle/>
          <a:p>
            <a:fld id="{FD83AF71-9578-6749-B54C-6A728EC24253}" type="datetimeFigureOut">
              <a:rPr lang="en-US" smtClean="0"/>
              <a:t>6/11/2024</a:t>
            </a:fld>
            <a:endParaRPr lang="en-US"/>
          </a:p>
        </p:txBody>
      </p:sp>
      <p:sp>
        <p:nvSpPr>
          <p:cNvPr id="6" name="Footer Placeholder 5">
            <a:extLst>
              <a:ext uri="{FF2B5EF4-FFF2-40B4-BE49-F238E27FC236}">
                <a16:creationId xmlns:a16="http://schemas.microsoft.com/office/drawing/2014/main" id="{3982BB7D-E314-88B8-1B8A-28ED591D5A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5391EB-7067-1138-2771-77E2F14B2C71}"/>
              </a:ext>
            </a:extLst>
          </p:cNvPr>
          <p:cNvSpPr>
            <a:spLocks noGrp="1"/>
          </p:cNvSpPr>
          <p:nvPr>
            <p:ph type="sldNum" sz="quarter" idx="12"/>
          </p:nvPr>
        </p:nvSpPr>
        <p:spPr/>
        <p:txBody>
          <a:bodyPr/>
          <a:lstStyle/>
          <a:p>
            <a:fld id="{211430B3-2DB5-1C48-A30C-643A49CF2610}" type="slidenum">
              <a:rPr lang="en-US" smtClean="0"/>
              <a:t>‹#›</a:t>
            </a:fld>
            <a:endParaRPr lang="en-US"/>
          </a:p>
        </p:txBody>
      </p:sp>
    </p:spTree>
    <p:extLst>
      <p:ext uri="{BB962C8B-B14F-4D97-AF65-F5344CB8AC3E}">
        <p14:creationId xmlns:p14="http://schemas.microsoft.com/office/powerpoint/2010/main" val="2583703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0B069-6363-A612-73F1-8450E0143A2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10DD9978-B191-1AA0-69A6-B3D1EE811C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BADD57-86CA-6861-5EBC-89BD4C3F75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FDF7926-77C9-D3C3-716A-D5251D5B296C}"/>
              </a:ext>
            </a:extLst>
          </p:cNvPr>
          <p:cNvSpPr>
            <a:spLocks noGrp="1"/>
          </p:cNvSpPr>
          <p:nvPr>
            <p:ph type="dt" sz="half" idx="10"/>
          </p:nvPr>
        </p:nvSpPr>
        <p:spPr/>
        <p:txBody>
          <a:bodyPr/>
          <a:lstStyle/>
          <a:p>
            <a:fld id="{FD83AF71-9578-6749-B54C-6A728EC24253}" type="datetimeFigureOut">
              <a:rPr lang="en-US" smtClean="0"/>
              <a:t>6/11/2024</a:t>
            </a:fld>
            <a:endParaRPr lang="en-US"/>
          </a:p>
        </p:txBody>
      </p:sp>
      <p:sp>
        <p:nvSpPr>
          <p:cNvPr id="6" name="Footer Placeholder 5">
            <a:extLst>
              <a:ext uri="{FF2B5EF4-FFF2-40B4-BE49-F238E27FC236}">
                <a16:creationId xmlns:a16="http://schemas.microsoft.com/office/drawing/2014/main" id="{C1496E2D-9492-06A4-2F55-57F160B6F9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1F02DA-ED31-FBFD-2B56-0EA60882165B}"/>
              </a:ext>
            </a:extLst>
          </p:cNvPr>
          <p:cNvSpPr>
            <a:spLocks noGrp="1"/>
          </p:cNvSpPr>
          <p:nvPr>
            <p:ph type="sldNum" sz="quarter" idx="12"/>
          </p:nvPr>
        </p:nvSpPr>
        <p:spPr/>
        <p:txBody>
          <a:bodyPr/>
          <a:lstStyle/>
          <a:p>
            <a:fld id="{211430B3-2DB5-1C48-A30C-643A49CF2610}" type="slidenum">
              <a:rPr lang="en-US" smtClean="0"/>
              <a:t>‹#›</a:t>
            </a:fld>
            <a:endParaRPr lang="en-US"/>
          </a:p>
        </p:txBody>
      </p:sp>
    </p:spTree>
    <p:extLst>
      <p:ext uri="{BB962C8B-B14F-4D97-AF65-F5344CB8AC3E}">
        <p14:creationId xmlns:p14="http://schemas.microsoft.com/office/powerpoint/2010/main" val="222076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552E25-09E4-C5D9-F63C-CB3D19D8DA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9E68CC1-A282-83CA-D7B2-58B222701F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D0FC2E0-728A-7214-7A42-36A74ECF30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83AF71-9578-6749-B54C-6A728EC24253}" type="datetimeFigureOut">
              <a:rPr lang="en-US" smtClean="0"/>
              <a:t>6/11/2024</a:t>
            </a:fld>
            <a:endParaRPr lang="en-US"/>
          </a:p>
        </p:txBody>
      </p:sp>
      <p:sp>
        <p:nvSpPr>
          <p:cNvPr id="5" name="Footer Placeholder 4">
            <a:extLst>
              <a:ext uri="{FF2B5EF4-FFF2-40B4-BE49-F238E27FC236}">
                <a16:creationId xmlns:a16="http://schemas.microsoft.com/office/drawing/2014/main" id="{5796533B-CB87-06E2-6076-7B516AE89B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582907C-16E4-F24A-7DB4-F74CE86815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1430B3-2DB5-1C48-A30C-643A49CF2610}" type="slidenum">
              <a:rPr lang="en-US" smtClean="0"/>
              <a:t>‹#›</a:t>
            </a:fld>
            <a:endParaRPr lang="en-US"/>
          </a:p>
        </p:txBody>
      </p:sp>
    </p:spTree>
    <p:extLst>
      <p:ext uri="{BB962C8B-B14F-4D97-AF65-F5344CB8AC3E}">
        <p14:creationId xmlns:p14="http://schemas.microsoft.com/office/powerpoint/2010/main" val="11084107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A96CE-BF9A-0BA6-5052-BDE95ECC6CC4}"/>
              </a:ext>
            </a:extLst>
          </p:cNvPr>
          <p:cNvSpPr>
            <a:spLocks noGrp="1"/>
          </p:cNvSpPr>
          <p:nvPr>
            <p:ph type="ctrTitle"/>
          </p:nvPr>
        </p:nvSpPr>
        <p:spPr/>
        <p:txBody>
          <a:bodyPr/>
          <a:lstStyle/>
          <a:p>
            <a:r>
              <a:rPr lang="en-US" dirty="0"/>
              <a:t>PUBLIC LAW</a:t>
            </a:r>
            <a:br>
              <a:rPr lang="en-US" dirty="0"/>
            </a:br>
            <a:r>
              <a:rPr lang="en-US" dirty="0"/>
              <a:t>CASE LAW UPDATES</a:t>
            </a:r>
          </a:p>
        </p:txBody>
      </p:sp>
      <p:sp>
        <p:nvSpPr>
          <p:cNvPr id="3" name="Subtitle 2">
            <a:extLst>
              <a:ext uri="{FF2B5EF4-FFF2-40B4-BE49-F238E27FC236}">
                <a16:creationId xmlns:a16="http://schemas.microsoft.com/office/drawing/2014/main" id="{1F983F1D-E056-BB11-2112-5F0FE486B25C}"/>
              </a:ext>
            </a:extLst>
          </p:cNvPr>
          <p:cNvSpPr>
            <a:spLocks noGrp="1"/>
          </p:cNvSpPr>
          <p:nvPr>
            <p:ph type="subTitle" idx="1"/>
          </p:nvPr>
        </p:nvSpPr>
        <p:spPr/>
        <p:txBody>
          <a:bodyPr>
            <a:normAutofit/>
          </a:bodyPr>
          <a:lstStyle/>
          <a:p>
            <a:r>
              <a:rPr lang="en-US" sz="6000" dirty="0">
                <a:solidFill>
                  <a:srgbClr val="0070C0"/>
                </a:solidFill>
              </a:rPr>
              <a:t>Public law</a:t>
            </a:r>
          </a:p>
          <a:p>
            <a:r>
              <a:rPr lang="en-US" sz="2000" dirty="0">
                <a:solidFill>
                  <a:srgbClr val="0070C0"/>
                </a:solidFill>
              </a:rPr>
              <a:t>Penelope Grewcock</a:t>
            </a:r>
          </a:p>
        </p:txBody>
      </p:sp>
      <p:pic>
        <p:nvPicPr>
          <p:cNvPr id="4" name="Picture 3">
            <a:extLst>
              <a:ext uri="{FF2B5EF4-FFF2-40B4-BE49-F238E27FC236}">
                <a16:creationId xmlns:a16="http://schemas.microsoft.com/office/drawing/2014/main" id="{649AAA6A-061C-E383-9A3A-90C52C809226}"/>
              </a:ext>
            </a:extLst>
          </p:cNvPr>
          <p:cNvPicPr>
            <a:picLocks/>
          </p:cNvPicPr>
          <p:nvPr/>
        </p:nvPicPr>
        <p:blipFill>
          <a:blip r:embed="rId2">
            <a:extLst>
              <a:ext uri="{28A0092B-C50C-407E-A947-70E740481C1C}">
                <a14:useLocalDpi xmlns:a14="http://schemas.microsoft.com/office/drawing/2010/main" val="0"/>
              </a:ext>
            </a:extLst>
          </a:blip>
          <a:stretch>
            <a:fillRect/>
          </a:stretch>
        </p:blipFill>
        <p:spPr bwMode="auto">
          <a:xfrm>
            <a:off x="333068" y="714809"/>
            <a:ext cx="11508976" cy="1780035"/>
          </a:xfrm>
          <a:prstGeom prst="rect">
            <a:avLst/>
          </a:prstGeom>
          <a:noFill/>
        </p:spPr>
      </p:pic>
    </p:spTree>
    <p:extLst>
      <p:ext uri="{BB962C8B-B14F-4D97-AF65-F5344CB8AC3E}">
        <p14:creationId xmlns:p14="http://schemas.microsoft.com/office/powerpoint/2010/main" val="1276028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13F1F-B0A5-5B58-743E-03BCED1ABDC4}"/>
              </a:ext>
            </a:extLst>
          </p:cNvPr>
          <p:cNvSpPr>
            <a:spLocks noGrp="1"/>
          </p:cNvSpPr>
          <p:nvPr>
            <p:ph type="title"/>
          </p:nvPr>
        </p:nvSpPr>
        <p:spPr/>
        <p:txBody>
          <a:bodyPr/>
          <a:lstStyle/>
          <a:p>
            <a:r>
              <a:rPr lang="en-GB" b="1" i="1" u="sng" dirty="0">
                <a:solidFill>
                  <a:schemeClr val="accent1"/>
                </a:solidFill>
                <a:effectLst/>
                <a:ea typeface="Times New Roman" panose="02020603050405020304" pitchFamily="18" charset="0"/>
              </a:rPr>
              <a:t>Re H (Children placement orders) </a:t>
            </a:r>
            <a:r>
              <a:rPr lang="en-GB" dirty="0">
                <a:solidFill>
                  <a:schemeClr val="accent1"/>
                </a:solidFill>
                <a:effectLst/>
                <a:ea typeface="Times New Roman" panose="02020603050405020304" pitchFamily="18" charset="0"/>
              </a:rPr>
              <a:t>[</a:t>
            </a:r>
            <a:r>
              <a:rPr lang="en-GB" b="1" u="sng" dirty="0">
                <a:solidFill>
                  <a:schemeClr val="accent1"/>
                </a:solidFill>
                <a:effectLst/>
                <a:ea typeface="Times New Roman" panose="02020603050405020304" pitchFamily="18" charset="0"/>
              </a:rPr>
              <a:t>2023] EWCA </a:t>
            </a:r>
            <a:r>
              <a:rPr lang="en-GB" b="1" u="sng" dirty="0" err="1">
                <a:solidFill>
                  <a:schemeClr val="accent1"/>
                </a:solidFill>
                <a:effectLst/>
                <a:ea typeface="Times New Roman" panose="02020603050405020304" pitchFamily="18" charset="0"/>
              </a:rPr>
              <a:t>Civ</a:t>
            </a:r>
            <a:r>
              <a:rPr lang="en-GB" b="1" u="sng" dirty="0">
                <a:solidFill>
                  <a:schemeClr val="accent1"/>
                </a:solidFill>
                <a:effectLst/>
                <a:ea typeface="Times New Roman" panose="02020603050405020304" pitchFamily="18" charset="0"/>
              </a:rPr>
              <a:t> 1245    5</a:t>
            </a:r>
            <a:r>
              <a:rPr lang="en-GB" b="1" u="sng" baseline="30000" dirty="0">
                <a:solidFill>
                  <a:schemeClr val="accent1"/>
                </a:solidFill>
                <a:effectLst/>
                <a:ea typeface="Times New Roman" panose="02020603050405020304" pitchFamily="18" charset="0"/>
              </a:rPr>
              <a:t>th</a:t>
            </a:r>
            <a:r>
              <a:rPr lang="en-GB" b="1" u="sng" dirty="0">
                <a:solidFill>
                  <a:schemeClr val="accent1"/>
                </a:solidFill>
                <a:effectLst/>
                <a:ea typeface="Times New Roman" panose="02020603050405020304" pitchFamily="18" charset="0"/>
              </a:rPr>
              <a:t> October 2023</a:t>
            </a:r>
            <a:endParaRPr lang="en-GB" dirty="0">
              <a:solidFill>
                <a:schemeClr val="accent1"/>
              </a:solidFill>
            </a:endParaRPr>
          </a:p>
        </p:txBody>
      </p:sp>
      <p:sp>
        <p:nvSpPr>
          <p:cNvPr id="3" name="Content Placeholder 2">
            <a:extLst>
              <a:ext uri="{FF2B5EF4-FFF2-40B4-BE49-F238E27FC236}">
                <a16:creationId xmlns:a16="http://schemas.microsoft.com/office/drawing/2014/main" id="{FBB874FB-01FD-01D3-80A5-EB8CFB9F7591}"/>
              </a:ext>
            </a:extLst>
          </p:cNvPr>
          <p:cNvSpPr>
            <a:spLocks noGrp="1"/>
          </p:cNvSpPr>
          <p:nvPr>
            <p:ph idx="1"/>
          </p:nvPr>
        </p:nvSpPr>
        <p:spPr/>
        <p:txBody>
          <a:bodyPr>
            <a:normAutofit fontScale="85000" lnSpcReduction="20000"/>
          </a:bodyPr>
          <a:lstStyle/>
          <a:p>
            <a:r>
              <a:rPr lang="en-GB" dirty="0"/>
              <a:t>Placement orders had been made for two boys aged 3 and 4 alongside an order that their younger sister remained with the mother. </a:t>
            </a:r>
          </a:p>
          <a:p>
            <a:pPr marL="0" indent="0">
              <a:buNone/>
            </a:pPr>
            <a:endParaRPr lang="en-GB" dirty="0"/>
          </a:p>
          <a:p>
            <a:r>
              <a:rPr lang="en-GB" dirty="0"/>
              <a:t>The mother’s application to revoke the placement orders was successful, however the Gu appealed that decision to revoke. </a:t>
            </a:r>
          </a:p>
          <a:p>
            <a:pPr marL="0" indent="0">
              <a:buNone/>
            </a:pPr>
            <a:endParaRPr lang="en-GB" dirty="0"/>
          </a:p>
          <a:p>
            <a:r>
              <a:rPr lang="en-GB" dirty="0"/>
              <a:t>Although it is unusual for the youngest child to stay at home whilst there is a plan of adoption for the older siblings it did not follow that all 3 should remain at home. </a:t>
            </a:r>
          </a:p>
          <a:p>
            <a:pPr marL="0" indent="0">
              <a:buNone/>
            </a:pPr>
            <a:endParaRPr lang="en-GB" dirty="0"/>
          </a:p>
          <a:p>
            <a:r>
              <a:rPr lang="en-GB" dirty="0"/>
              <a:t>The boys could not wait to return home whilst M proved herself. Adoption could only sensibly be sacrificed in favour of rehabilitation if the evidence showed that success could be predicted with a high degree of confidence. </a:t>
            </a:r>
          </a:p>
        </p:txBody>
      </p:sp>
    </p:spTree>
    <p:extLst>
      <p:ext uri="{BB962C8B-B14F-4D97-AF65-F5344CB8AC3E}">
        <p14:creationId xmlns:p14="http://schemas.microsoft.com/office/powerpoint/2010/main" val="3135619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961D7-D83F-6F30-534A-5A98DE90970A}"/>
              </a:ext>
            </a:extLst>
          </p:cNvPr>
          <p:cNvSpPr>
            <a:spLocks noGrp="1"/>
          </p:cNvSpPr>
          <p:nvPr>
            <p:ph type="title"/>
          </p:nvPr>
        </p:nvSpPr>
        <p:spPr/>
        <p:txBody>
          <a:bodyPr/>
          <a:lstStyle/>
          <a:p>
            <a:r>
              <a:rPr lang="en-GB" b="1" u="sng" kern="100" dirty="0">
                <a:solidFill>
                  <a:schemeClr val="accent1"/>
                </a:solidFill>
                <a:effectLst/>
                <a:ea typeface="Calibri" panose="020F0502020204030204" pitchFamily="34" charset="0"/>
                <a:cs typeface="Times New Roman" panose="02020603050405020304" pitchFamily="18" charset="0"/>
              </a:rPr>
              <a:t>N (Children: Revocation of Placement Orders) [2023] EWCA </a:t>
            </a:r>
            <a:r>
              <a:rPr lang="en-GB" b="1" u="sng" kern="100" dirty="0" err="1">
                <a:solidFill>
                  <a:schemeClr val="accent1"/>
                </a:solidFill>
                <a:effectLst/>
                <a:ea typeface="Calibri" panose="020F0502020204030204" pitchFamily="34" charset="0"/>
                <a:cs typeface="Times New Roman" panose="02020603050405020304" pitchFamily="18" charset="0"/>
              </a:rPr>
              <a:t>Civ</a:t>
            </a:r>
            <a:r>
              <a:rPr lang="en-GB" b="1" u="sng" kern="100" dirty="0">
                <a:solidFill>
                  <a:schemeClr val="accent1"/>
                </a:solidFill>
                <a:effectLst/>
                <a:ea typeface="Calibri" panose="020F0502020204030204" pitchFamily="34" charset="0"/>
                <a:cs typeface="Times New Roman" panose="02020603050405020304" pitchFamily="18" charset="0"/>
              </a:rPr>
              <a:t> 1352 (17 November 2023)</a:t>
            </a:r>
            <a:endParaRPr lang="en-GB" dirty="0">
              <a:solidFill>
                <a:schemeClr val="accent1"/>
              </a:solidFill>
            </a:endParaRPr>
          </a:p>
        </p:txBody>
      </p:sp>
      <p:sp>
        <p:nvSpPr>
          <p:cNvPr id="3" name="Content Placeholder 2">
            <a:extLst>
              <a:ext uri="{FF2B5EF4-FFF2-40B4-BE49-F238E27FC236}">
                <a16:creationId xmlns:a16="http://schemas.microsoft.com/office/drawing/2014/main" id="{44B23EDC-2021-96B2-7A87-3CDE271884D0}"/>
              </a:ext>
            </a:extLst>
          </p:cNvPr>
          <p:cNvSpPr>
            <a:spLocks noGrp="1"/>
          </p:cNvSpPr>
          <p:nvPr>
            <p:ph idx="1"/>
          </p:nvPr>
        </p:nvSpPr>
        <p:spPr/>
        <p:txBody>
          <a:bodyPr/>
          <a:lstStyle/>
          <a:p>
            <a:r>
              <a:rPr lang="en-GB" b="0" i="0" dirty="0">
                <a:solidFill>
                  <a:srgbClr val="404040"/>
                </a:solidFill>
                <a:effectLst/>
                <a:latin typeface="-apple-system"/>
              </a:rPr>
              <a:t>Once leave is granted the decision under s 24 (1) of the Adoption and Children Act 2002 (revocation of placement orders) is a welfare decision -i.e. whether it is in the children’s best interests for the placement orders to be revoked.</a:t>
            </a:r>
          </a:p>
          <a:p>
            <a:endParaRPr lang="en-GB" dirty="0">
              <a:solidFill>
                <a:srgbClr val="404040"/>
              </a:solidFill>
              <a:latin typeface="-apple-system"/>
            </a:endParaRPr>
          </a:p>
          <a:p>
            <a:r>
              <a:rPr lang="en-GB" b="0" i="0" dirty="0">
                <a:solidFill>
                  <a:srgbClr val="404040"/>
                </a:solidFill>
                <a:effectLst/>
                <a:latin typeface="-apple-system"/>
              </a:rPr>
              <a:t>The decision to discharge a placement order is as serious a decision as to make one</a:t>
            </a:r>
            <a:endParaRPr lang="en-GB" dirty="0"/>
          </a:p>
        </p:txBody>
      </p:sp>
    </p:spTree>
    <p:extLst>
      <p:ext uri="{BB962C8B-B14F-4D97-AF65-F5344CB8AC3E}">
        <p14:creationId xmlns:p14="http://schemas.microsoft.com/office/powerpoint/2010/main" val="3243832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EDD95-A598-7BB3-3169-A2DE684008B4}"/>
              </a:ext>
            </a:extLst>
          </p:cNvPr>
          <p:cNvSpPr>
            <a:spLocks noGrp="1"/>
          </p:cNvSpPr>
          <p:nvPr>
            <p:ph type="title"/>
          </p:nvPr>
        </p:nvSpPr>
        <p:spPr>
          <a:xfrm>
            <a:off x="838200" y="425378"/>
            <a:ext cx="10515600" cy="1205057"/>
          </a:xfrm>
        </p:spPr>
        <p:txBody>
          <a:bodyPr>
            <a:normAutofit/>
          </a:bodyPr>
          <a:lstStyle/>
          <a:p>
            <a:pPr algn="ctr"/>
            <a:r>
              <a:rPr lang="en-US" b="1" dirty="0">
                <a:solidFill>
                  <a:schemeClr val="accent1"/>
                </a:solidFill>
              </a:rPr>
              <a:t>POST PLACEMENT and ADOPTION CONTACT</a:t>
            </a:r>
          </a:p>
        </p:txBody>
      </p:sp>
      <p:sp>
        <p:nvSpPr>
          <p:cNvPr id="3" name="Content Placeholder 2">
            <a:extLst>
              <a:ext uri="{FF2B5EF4-FFF2-40B4-BE49-F238E27FC236}">
                <a16:creationId xmlns:a16="http://schemas.microsoft.com/office/drawing/2014/main" id="{58AF3593-D2C7-8425-D032-F97FE2FB3ADC}"/>
              </a:ext>
            </a:extLst>
          </p:cNvPr>
          <p:cNvSpPr>
            <a:spLocks noGrp="1"/>
          </p:cNvSpPr>
          <p:nvPr>
            <p:ph idx="1"/>
          </p:nvPr>
        </p:nvSpPr>
        <p:spPr/>
        <p:txBody>
          <a:bodyPr>
            <a:normAutofit lnSpcReduction="10000"/>
          </a:bodyPr>
          <a:lstStyle/>
          <a:p>
            <a:pPr marL="0" indent="0">
              <a:lnSpc>
                <a:spcPct val="150000"/>
              </a:lnSpc>
              <a:buNone/>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Andrew McFarlane , President of FD -  </a:t>
            </a:r>
            <a:r>
              <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November 23 – Adapting Adoption to the Modern World.</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Letterbox contact is outdated and no longer apt to meet young person’s needs</a:t>
            </a:r>
            <a:r>
              <a:rPr lang="en-GB" dirty="0">
                <a:effectLst/>
              </a:rPr>
              <a:t> </a:t>
            </a:r>
          </a:p>
          <a:p>
            <a:pPr marL="0" indent="0">
              <a:buNone/>
            </a:pPr>
            <a:endParaRPr lang="en-GB" dirty="0">
              <a:effectLst/>
            </a:endParaRPr>
          </a:p>
          <a:p>
            <a:pPr>
              <a:lnSpc>
                <a:spcPct val="150000"/>
              </a:lnSpc>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It should be the responsibility of the court  when hearing the placement application to establish the basis and structure for any continuing relationship with the birth family</a:t>
            </a:r>
          </a:p>
          <a:p>
            <a:pPr marL="0" indent="0">
              <a:lnSpc>
                <a:spcPct val="150000"/>
              </a:lnSpc>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Courts should consider making a contact order under s26 of the ACA 2002 to set out needs of child to have contact. Orders would end when adoption order made, but set the tone for what should happen afterwards. Contact regime will be then be reviewed at adoption hearing when adopters will be heard.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264315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A32F2-1DE2-0116-FECC-2A0A0A4CDD65}"/>
              </a:ext>
            </a:extLst>
          </p:cNvPr>
          <p:cNvSpPr>
            <a:spLocks noGrp="1"/>
          </p:cNvSpPr>
          <p:nvPr>
            <p:ph type="title"/>
          </p:nvPr>
        </p:nvSpPr>
        <p:spPr/>
        <p:txBody>
          <a:bodyPr/>
          <a:lstStyle/>
          <a:p>
            <a:r>
              <a:rPr lang="en-GB" dirty="0">
                <a:solidFill>
                  <a:schemeClr val="accent1"/>
                </a:solidFill>
              </a:rPr>
              <a:t>Adoption and Children Act 2002 s26</a:t>
            </a:r>
            <a:br>
              <a:rPr lang="en-GB" dirty="0">
                <a:solidFill>
                  <a:schemeClr val="accent1"/>
                </a:solidFill>
              </a:rPr>
            </a:br>
            <a:r>
              <a:rPr lang="en-GB" dirty="0">
                <a:solidFill>
                  <a:schemeClr val="accent1"/>
                </a:solidFill>
              </a:rPr>
              <a:t>Placement orders</a:t>
            </a:r>
          </a:p>
        </p:txBody>
      </p:sp>
      <p:sp>
        <p:nvSpPr>
          <p:cNvPr id="3" name="Content Placeholder 2">
            <a:extLst>
              <a:ext uri="{FF2B5EF4-FFF2-40B4-BE49-F238E27FC236}">
                <a16:creationId xmlns:a16="http://schemas.microsoft.com/office/drawing/2014/main" id="{90110C62-50C1-DCD5-9817-642E7E18975B}"/>
              </a:ext>
            </a:extLst>
          </p:cNvPr>
          <p:cNvSpPr>
            <a:spLocks noGrp="1"/>
          </p:cNvSpPr>
          <p:nvPr>
            <p:ph idx="1"/>
          </p:nvPr>
        </p:nvSpPr>
        <p:spPr/>
        <p:txBody>
          <a:bodyPr>
            <a:normAutofit fontScale="77500" lnSpcReduction="20000"/>
          </a:bodyPr>
          <a:lstStyle/>
          <a:p>
            <a:r>
              <a:rPr lang="en-GB" dirty="0"/>
              <a:t>Before making a placement order the court is under a duty to consider contact (s27(4))</a:t>
            </a:r>
          </a:p>
          <a:p>
            <a:pPr marL="0" indent="0">
              <a:buNone/>
            </a:pPr>
            <a:endParaRPr lang="en-GB" dirty="0"/>
          </a:p>
          <a:p>
            <a:r>
              <a:rPr lang="en-GB" dirty="0"/>
              <a:t>s(4) When making a placement order the court may on its own initiative make an order under this section</a:t>
            </a:r>
          </a:p>
          <a:p>
            <a:pPr marL="0" indent="0">
              <a:buNone/>
            </a:pPr>
            <a:endParaRPr lang="en-GB" dirty="0"/>
          </a:p>
          <a:p>
            <a:r>
              <a:rPr lang="en-GB" dirty="0"/>
              <a:t>Takes effect for the duration of the placement order but may be varied or revoked on application to the court. </a:t>
            </a:r>
          </a:p>
          <a:p>
            <a:pPr marL="0" indent="0">
              <a:buNone/>
            </a:pPr>
            <a:endParaRPr lang="en-GB" dirty="0"/>
          </a:p>
          <a:p>
            <a:r>
              <a:rPr lang="en-GB" b="0" i="0" dirty="0">
                <a:solidFill>
                  <a:srgbClr val="404040"/>
                </a:solidFill>
                <a:effectLst/>
                <a:latin typeface="-apple-system"/>
              </a:rPr>
              <a:t>Re P [2008] 2 FLR 625 There was no dispute amongst the parties about the importance of sibling contact continuing into adoption. Even though the court of first instance and the Court of Appeal were convinced of the local authority’s genuine intention to seek placements where contact was a crucial ingredient, the making of section 26 orders with placement orders was considered vital to the welfare of the children.</a:t>
            </a:r>
            <a:endParaRPr lang="en-GB" dirty="0"/>
          </a:p>
        </p:txBody>
      </p:sp>
    </p:spTree>
    <p:extLst>
      <p:ext uri="{BB962C8B-B14F-4D97-AF65-F5344CB8AC3E}">
        <p14:creationId xmlns:p14="http://schemas.microsoft.com/office/powerpoint/2010/main" val="10885162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E20B5-D758-B3A4-ECF0-8741B1658378}"/>
              </a:ext>
            </a:extLst>
          </p:cNvPr>
          <p:cNvSpPr>
            <a:spLocks noGrp="1"/>
          </p:cNvSpPr>
          <p:nvPr>
            <p:ph type="title"/>
          </p:nvPr>
        </p:nvSpPr>
        <p:spPr/>
        <p:txBody>
          <a:bodyPr/>
          <a:lstStyle/>
          <a:p>
            <a:r>
              <a:rPr lang="en-GB" dirty="0">
                <a:solidFill>
                  <a:schemeClr val="accent1"/>
                </a:solidFill>
              </a:rPr>
              <a:t>Adoption and Children Act 2002 s51A</a:t>
            </a:r>
            <a:br>
              <a:rPr lang="en-GB" dirty="0">
                <a:solidFill>
                  <a:schemeClr val="accent1"/>
                </a:solidFill>
              </a:rPr>
            </a:br>
            <a:r>
              <a:rPr lang="en-GB" dirty="0">
                <a:solidFill>
                  <a:schemeClr val="accent1"/>
                </a:solidFill>
              </a:rPr>
              <a:t>Adoption orders</a:t>
            </a:r>
          </a:p>
        </p:txBody>
      </p:sp>
      <p:sp>
        <p:nvSpPr>
          <p:cNvPr id="3" name="Content Placeholder 2">
            <a:extLst>
              <a:ext uri="{FF2B5EF4-FFF2-40B4-BE49-F238E27FC236}">
                <a16:creationId xmlns:a16="http://schemas.microsoft.com/office/drawing/2014/main" id="{DB7275C8-CF6D-20E2-8986-86C9B6D6522B}"/>
              </a:ext>
            </a:extLst>
          </p:cNvPr>
          <p:cNvSpPr>
            <a:spLocks noGrp="1"/>
          </p:cNvSpPr>
          <p:nvPr>
            <p:ph idx="1"/>
          </p:nvPr>
        </p:nvSpPr>
        <p:spPr/>
        <p:txBody>
          <a:bodyPr/>
          <a:lstStyle/>
          <a:p>
            <a:r>
              <a:rPr lang="en-GB" dirty="0"/>
              <a:t>Before making an Adoption Order the court must consider whether there should be contact arrangements.</a:t>
            </a:r>
          </a:p>
          <a:p>
            <a:pPr marL="0" indent="0">
              <a:buNone/>
            </a:pPr>
            <a:endParaRPr lang="en-GB" dirty="0"/>
          </a:p>
          <a:p>
            <a:r>
              <a:rPr lang="en-GB" dirty="0"/>
              <a:t>It is extremely unusual to impose on adoptive parents obligations they are unwilling, voluntarily, to assume. Re B (post adoption contact) [2019] EWCA </a:t>
            </a:r>
            <a:r>
              <a:rPr lang="en-GB" dirty="0" err="1"/>
              <a:t>Civ</a:t>
            </a:r>
            <a:r>
              <a:rPr lang="en-GB" dirty="0"/>
              <a:t> 29</a:t>
            </a:r>
          </a:p>
        </p:txBody>
      </p:sp>
    </p:spTree>
    <p:extLst>
      <p:ext uri="{BB962C8B-B14F-4D97-AF65-F5344CB8AC3E}">
        <p14:creationId xmlns:p14="http://schemas.microsoft.com/office/powerpoint/2010/main" val="40715427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A908E-9195-78AF-AF33-76D435D6CB98}"/>
              </a:ext>
            </a:extLst>
          </p:cNvPr>
          <p:cNvSpPr>
            <a:spLocks noGrp="1"/>
          </p:cNvSpPr>
          <p:nvPr>
            <p:ph type="title"/>
          </p:nvPr>
        </p:nvSpPr>
        <p:spPr>
          <a:xfrm>
            <a:off x="680156" y="500062"/>
            <a:ext cx="10515600" cy="1325563"/>
          </a:xfrm>
        </p:spPr>
        <p:txBody>
          <a:bodyPr/>
          <a:lstStyle/>
          <a:p>
            <a:r>
              <a:rPr lang="en-US" b="1" dirty="0">
                <a:solidFill>
                  <a:srgbClr val="0070C0"/>
                </a:solidFill>
              </a:rPr>
              <a:t>Interim removal and stays </a:t>
            </a:r>
          </a:p>
        </p:txBody>
      </p:sp>
      <p:sp>
        <p:nvSpPr>
          <p:cNvPr id="3" name="Content Placeholder 2">
            <a:extLst>
              <a:ext uri="{FF2B5EF4-FFF2-40B4-BE49-F238E27FC236}">
                <a16:creationId xmlns:a16="http://schemas.microsoft.com/office/drawing/2014/main" id="{1E9D2375-3151-7F0F-38C0-DAA8D7384DCD}"/>
              </a:ext>
            </a:extLst>
          </p:cNvPr>
          <p:cNvSpPr>
            <a:spLocks noGrp="1"/>
          </p:cNvSpPr>
          <p:nvPr>
            <p:ph idx="1"/>
          </p:nvPr>
        </p:nvSpPr>
        <p:spPr>
          <a:xfrm>
            <a:off x="262466" y="1825625"/>
            <a:ext cx="10515600" cy="4351338"/>
          </a:xfrm>
        </p:spPr>
        <p:txBody>
          <a:bodyPr/>
          <a:lstStyle/>
          <a:p>
            <a:pPr marL="0" indent="0">
              <a:buNone/>
            </a:pPr>
            <a:endParaRPr lang="en-GB" sz="1800" b="1" u="sng" kern="1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b="1" u="sng" kern="100" dirty="0">
                <a:effectLst/>
                <a:latin typeface="Calibri" panose="020F0502020204030204" pitchFamily="34" charset="0"/>
                <a:ea typeface="Calibri" panose="020F0502020204030204" pitchFamily="34" charset="0"/>
                <a:cs typeface="Times New Roman" panose="02020603050405020304" pitchFamily="18" charset="0"/>
              </a:rPr>
              <a:t>J &amp; </a:t>
            </a:r>
            <a:r>
              <a:rPr lang="en-GB" b="1" u="sng" kern="100" dirty="0" err="1">
                <a:effectLst/>
                <a:latin typeface="Calibri" panose="020F0502020204030204" pitchFamily="34" charset="0"/>
                <a:ea typeface="Calibri" panose="020F0502020204030204" pitchFamily="34" charset="0"/>
                <a:cs typeface="Times New Roman" panose="02020603050405020304" pitchFamily="18" charset="0"/>
              </a:rPr>
              <a:t>Ors</a:t>
            </a:r>
            <a:r>
              <a:rPr lang="en-GB" b="1" u="sng" kern="100" dirty="0">
                <a:effectLst/>
                <a:latin typeface="Calibri" panose="020F0502020204030204" pitchFamily="34" charset="0"/>
                <a:ea typeface="Calibri" panose="020F0502020204030204" pitchFamily="34" charset="0"/>
                <a:cs typeface="Times New Roman" panose="02020603050405020304" pitchFamily="18" charset="0"/>
              </a:rPr>
              <a:t>, Re (Children: Interim Removal) [2023] EWCA </a:t>
            </a:r>
            <a:r>
              <a:rPr lang="en-GB" b="1" u="sng" kern="100" dirty="0" err="1">
                <a:effectLst/>
                <a:latin typeface="Calibri" panose="020F0502020204030204" pitchFamily="34" charset="0"/>
                <a:ea typeface="Calibri" panose="020F0502020204030204" pitchFamily="34" charset="0"/>
                <a:cs typeface="Times New Roman" panose="02020603050405020304" pitchFamily="18" charset="0"/>
              </a:rPr>
              <a:t>Civ</a:t>
            </a:r>
            <a:r>
              <a:rPr lang="en-GB" b="1" u="sng" kern="100" dirty="0">
                <a:effectLst/>
                <a:latin typeface="Calibri" panose="020F0502020204030204" pitchFamily="34" charset="0"/>
                <a:ea typeface="Calibri" panose="020F0502020204030204" pitchFamily="34" charset="0"/>
                <a:cs typeface="Times New Roman" panose="02020603050405020304" pitchFamily="18" charset="0"/>
              </a:rPr>
              <a:t> 1266 (03 November 2023) </a:t>
            </a:r>
            <a:r>
              <a:rPr lang="en-GB" b="1" u="sng"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Court of Appeal Baker LJ</a:t>
            </a:r>
            <a:endParaRPr lang="en-GB"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a:p>
            <a:r>
              <a:rPr lang="en-US" dirty="0"/>
              <a:t>Approves of Re C (2019) – the 5 key points about interim removal.</a:t>
            </a:r>
          </a:p>
          <a:p>
            <a:r>
              <a:rPr lang="en-US" dirty="0"/>
              <a:t>Reminder of high test for interim removal and proportionality </a:t>
            </a:r>
          </a:p>
          <a:p>
            <a:r>
              <a:rPr lang="en-US" dirty="0"/>
              <a:t>Allow time for a stay if unsuccessful party wishes to appeal (unless real emergency) </a:t>
            </a:r>
          </a:p>
        </p:txBody>
      </p:sp>
    </p:spTree>
    <p:extLst>
      <p:ext uri="{BB962C8B-B14F-4D97-AF65-F5344CB8AC3E}">
        <p14:creationId xmlns:p14="http://schemas.microsoft.com/office/powerpoint/2010/main" val="32775513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D51EC-C8E7-7E29-1C51-0991DA3C5E21}"/>
              </a:ext>
            </a:extLst>
          </p:cNvPr>
          <p:cNvSpPr>
            <a:spLocks noGrp="1"/>
          </p:cNvSpPr>
          <p:nvPr>
            <p:ph type="title"/>
          </p:nvPr>
        </p:nvSpPr>
        <p:spPr/>
        <p:txBody>
          <a:bodyPr/>
          <a:lstStyle/>
          <a:p>
            <a:r>
              <a:rPr lang="en-US" b="1" dirty="0">
                <a:solidFill>
                  <a:srgbClr val="0070C0"/>
                </a:solidFill>
              </a:rPr>
              <a:t>Care Order at home</a:t>
            </a:r>
          </a:p>
        </p:txBody>
      </p:sp>
      <p:sp>
        <p:nvSpPr>
          <p:cNvPr id="3" name="Content Placeholder 2">
            <a:extLst>
              <a:ext uri="{FF2B5EF4-FFF2-40B4-BE49-F238E27FC236}">
                <a16:creationId xmlns:a16="http://schemas.microsoft.com/office/drawing/2014/main" id="{5F98A46C-A96D-DECD-C4A0-5A8B11E348F5}"/>
              </a:ext>
            </a:extLst>
          </p:cNvPr>
          <p:cNvSpPr>
            <a:spLocks noGrp="1"/>
          </p:cNvSpPr>
          <p:nvPr>
            <p:ph idx="1"/>
          </p:nvPr>
        </p:nvSpPr>
        <p:spPr/>
        <p:txBody>
          <a:bodyPr/>
          <a:lstStyle/>
          <a:p>
            <a:pPr marL="0" indent="0">
              <a:lnSpc>
                <a:spcPts val="1800"/>
              </a:lnSpc>
              <a:buNone/>
            </a:pPr>
            <a:endParaRPr lang="en-GB"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ts val="1800"/>
              </a:lnSpc>
              <a:buNone/>
            </a:pPr>
            <a:r>
              <a:rPr lang="en-GB" b="1" u="sng" kern="0" dirty="0">
                <a:solidFill>
                  <a:srgbClr val="212121"/>
                </a:solidFill>
                <a:effectLst/>
                <a:latin typeface="Aptos" panose="020B0004020202020204" pitchFamily="34" charset="0"/>
                <a:ea typeface="Times New Roman" panose="02020603050405020304" pitchFamily="18" charset="0"/>
                <a:cs typeface="Times New Roman" panose="02020603050405020304" pitchFamily="18" charset="0"/>
              </a:rPr>
              <a:t>JW (Child at home under care order)  [2023] EWCA </a:t>
            </a:r>
            <a:r>
              <a:rPr lang="en-GB" b="1" u="sng" kern="0" dirty="0" err="1">
                <a:solidFill>
                  <a:srgbClr val="212121"/>
                </a:solidFill>
                <a:effectLst/>
                <a:latin typeface="Aptos" panose="020B0004020202020204" pitchFamily="34" charset="0"/>
                <a:ea typeface="Times New Roman" panose="02020603050405020304" pitchFamily="18" charset="0"/>
                <a:cs typeface="Times New Roman" panose="02020603050405020304" pitchFamily="18" charset="0"/>
              </a:rPr>
              <a:t>Civ</a:t>
            </a:r>
            <a:r>
              <a:rPr lang="en-GB" b="1" u="sng" kern="0" dirty="0">
                <a:solidFill>
                  <a:srgbClr val="212121"/>
                </a:solidFill>
                <a:effectLst/>
                <a:latin typeface="Aptos" panose="020B0004020202020204" pitchFamily="34" charset="0"/>
                <a:ea typeface="Times New Roman" panose="02020603050405020304" pitchFamily="18" charset="0"/>
                <a:cs typeface="Times New Roman" panose="02020603050405020304" pitchFamily="18" charset="0"/>
              </a:rPr>
              <a:t> 944 </a:t>
            </a:r>
            <a:endParaRPr lang="en-GB" b="1" u="sng" kern="0" dirty="0">
              <a:solidFill>
                <a:srgbClr val="212121"/>
              </a:solidFill>
              <a:latin typeface="Aptos" panose="020B0004020202020204" pitchFamily="34" charset="0"/>
              <a:ea typeface="Times New Roman" panose="02020603050405020304" pitchFamily="18" charset="0"/>
              <a:cs typeface="Times New Roman" panose="02020603050405020304" pitchFamily="18" charset="0"/>
            </a:endParaRPr>
          </a:p>
          <a:p>
            <a:pPr marL="0" indent="0">
              <a:lnSpc>
                <a:spcPts val="1800"/>
              </a:lnSpc>
              <a:buNone/>
            </a:pPr>
            <a:r>
              <a:rPr lang="en-GB" b="1" u="sng" kern="0" dirty="0">
                <a:solidFill>
                  <a:srgbClr val="212121"/>
                </a:solidFill>
                <a:effectLst/>
                <a:latin typeface="Aptos" panose="020B0004020202020204" pitchFamily="34" charset="0"/>
                <a:ea typeface="Calibri" panose="020F0502020204030204" pitchFamily="34" charset="0"/>
                <a:cs typeface="Times New Roman" panose="02020603050405020304" pitchFamily="18" charset="0"/>
              </a:rPr>
              <a:t> August 2023 </a:t>
            </a:r>
            <a:r>
              <a:rPr lang="en-GB" b="1" u="sng" kern="0" dirty="0">
                <a:solidFill>
                  <a:srgbClr val="0070C0"/>
                </a:solidFill>
                <a:effectLst/>
                <a:latin typeface="Aptos" panose="020B0004020202020204" pitchFamily="34" charset="0"/>
                <a:ea typeface="Calibri" panose="020F0502020204030204" pitchFamily="34" charset="0"/>
                <a:cs typeface="Times New Roman" panose="02020603050405020304" pitchFamily="18" charset="0"/>
              </a:rPr>
              <a:t>Sir Andrew MacFarlane, Court of Appeal</a:t>
            </a:r>
          </a:p>
          <a:p>
            <a:pPr>
              <a:lnSpc>
                <a:spcPts val="1800"/>
              </a:lnSpc>
            </a:pPr>
            <a:endParaRPr lang="en-GB" b="1" u="sng" kern="0" dirty="0">
              <a:solidFill>
                <a:srgbClr val="212121"/>
              </a:solidFill>
              <a:latin typeface="Aptos" panose="020B0004020202020204" pitchFamily="34" charset="0"/>
              <a:ea typeface="Calibri" panose="020F0502020204030204" pitchFamily="34" charset="0"/>
              <a:cs typeface="Times New Roman" panose="02020603050405020304" pitchFamily="18" charset="0"/>
            </a:endParaRPr>
          </a:p>
          <a:p>
            <a:pPr>
              <a:lnSpc>
                <a:spcPts val="1800"/>
              </a:lnSpc>
            </a:pPr>
            <a:r>
              <a:rPr lang="en-GB" kern="0" dirty="0">
                <a:solidFill>
                  <a:srgbClr val="212121"/>
                </a:solidFill>
                <a:effectLst/>
                <a:latin typeface="Aptos" panose="020B0004020202020204" pitchFamily="34" charset="0"/>
                <a:ea typeface="Calibri" panose="020F0502020204030204" pitchFamily="34" charset="0"/>
                <a:cs typeface="Times New Roman" panose="02020603050405020304" pitchFamily="18" charset="0"/>
              </a:rPr>
              <a:t>The President endorses PLWG guidance</a:t>
            </a:r>
            <a:r>
              <a:rPr lang="en-GB" kern="0" dirty="0">
                <a:solidFill>
                  <a:srgbClr val="212121"/>
                </a:solidFill>
                <a:latin typeface="Aptos" panose="020B0004020202020204" pitchFamily="34" charset="0"/>
                <a:ea typeface="Calibri" panose="020F0502020204030204" pitchFamily="34" charset="0"/>
                <a:cs typeface="Times New Roman" panose="02020603050405020304" pitchFamily="18" charset="0"/>
              </a:rPr>
              <a:t> (appendix F) – para 66</a:t>
            </a:r>
          </a:p>
          <a:p>
            <a:pPr marL="0" indent="0">
              <a:lnSpc>
                <a:spcPts val="1800"/>
              </a:lnSpc>
              <a:buNone/>
            </a:pPr>
            <a:endParaRPr lang="en-GB" kern="0" dirty="0">
              <a:solidFill>
                <a:srgbClr val="212121"/>
              </a:solidFill>
              <a:effectLst/>
              <a:latin typeface="Aptos" panose="020B0004020202020204" pitchFamily="34" charset="0"/>
              <a:ea typeface="Calibri" panose="020F0502020204030204" pitchFamily="34" charset="0"/>
              <a:cs typeface="Times New Roman" panose="02020603050405020304" pitchFamily="18" charset="0"/>
            </a:endParaRPr>
          </a:p>
          <a:p>
            <a:pPr>
              <a:lnSpc>
                <a:spcPts val="1800"/>
              </a:lnSpc>
            </a:pPr>
            <a:r>
              <a:rPr lang="en-GB" kern="0" dirty="0">
                <a:solidFill>
                  <a:srgbClr val="212121"/>
                </a:solidFill>
                <a:latin typeface="Aptos" panose="020B0004020202020204" pitchFamily="34" charset="0"/>
                <a:ea typeface="Calibri" panose="020F0502020204030204" pitchFamily="34" charset="0"/>
                <a:cs typeface="Times New Roman" panose="02020603050405020304" pitchFamily="18" charset="0"/>
              </a:rPr>
              <a:t>Different practice in different areas to stop.</a:t>
            </a:r>
          </a:p>
          <a:p>
            <a:pPr marL="0" indent="0">
              <a:lnSpc>
                <a:spcPts val="1800"/>
              </a:lnSpc>
              <a:buNone/>
            </a:pPr>
            <a:endParaRPr lang="en-GB" kern="0" dirty="0">
              <a:solidFill>
                <a:srgbClr val="212121"/>
              </a:solidFill>
              <a:latin typeface="Aptos" panose="020B0004020202020204" pitchFamily="34" charset="0"/>
              <a:ea typeface="Calibri" panose="020F0502020204030204" pitchFamily="34" charset="0"/>
              <a:cs typeface="Times New Roman" panose="02020603050405020304" pitchFamily="18" charset="0"/>
            </a:endParaRPr>
          </a:p>
          <a:p>
            <a:pPr>
              <a:lnSpc>
                <a:spcPts val="1800"/>
              </a:lnSpc>
            </a:pPr>
            <a:r>
              <a:rPr lang="en-GB" kern="0" dirty="0">
                <a:solidFill>
                  <a:srgbClr val="212121"/>
                </a:solidFill>
                <a:effectLst/>
                <a:latin typeface="Aptos" panose="020B0004020202020204" pitchFamily="34" charset="0"/>
                <a:ea typeface="Calibri" panose="020F0502020204030204" pitchFamily="34" charset="0"/>
                <a:cs typeface="Times New Roman" panose="02020603050405020304" pitchFamily="18" charset="0"/>
              </a:rPr>
              <a:t>Care orde</a:t>
            </a:r>
            <a:r>
              <a:rPr lang="en-GB" kern="0" dirty="0">
                <a:solidFill>
                  <a:srgbClr val="212121"/>
                </a:solidFill>
                <a:latin typeface="Aptos" panose="020B0004020202020204" pitchFamily="34" charset="0"/>
                <a:ea typeface="Calibri" panose="020F0502020204030204" pitchFamily="34" charset="0"/>
                <a:cs typeface="Times New Roman" panose="02020603050405020304" pitchFamily="18" charset="0"/>
              </a:rPr>
              <a:t>rs at home are “exceptional.” </a:t>
            </a:r>
            <a:endParaRPr lang="en-GB"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6315412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4C810-1E5E-A55A-306A-5D57780885D2}"/>
              </a:ext>
            </a:extLst>
          </p:cNvPr>
          <p:cNvSpPr>
            <a:spLocks noGrp="1"/>
          </p:cNvSpPr>
          <p:nvPr>
            <p:ph type="title"/>
          </p:nvPr>
        </p:nvSpPr>
        <p:spPr/>
        <p:txBody>
          <a:bodyPr/>
          <a:lstStyle/>
          <a:p>
            <a:r>
              <a:rPr lang="en-US" b="1" dirty="0">
                <a:solidFill>
                  <a:srgbClr val="0070C0"/>
                </a:solidFill>
              </a:rPr>
              <a:t>Restrictions on mobile phones </a:t>
            </a:r>
          </a:p>
        </p:txBody>
      </p:sp>
      <p:sp>
        <p:nvSpPr>
          <p:cNvPr id="3" name="Content Placeholder 2">
            <a:extLst>
              <a:ext uri="{FF2B5EF4-FFF2-40B4-BE49-F238E27FC236}">
                <a16:creationId xmlns:a16="http://schemas.microsoft.com/office/drawing/2014/main" id="{58F65B18-2D67-0459-B77A-1EDBA2A9F769}"/>
              </a:ext>
            </a:extLst>
          </p:cNvPr>
          <p:cNvSpPr>
            <a:spLocks noGrp="1"/>
          </p:cNvSpPr>
          <p:nvPr>
            <p:ph idx="1"/>
          </p:nvPr>
        </p:nvSpPr>
        <p:spPr/>
        <p:txBody>
          <a:bodyPr>
            <a:normAutofit lnSpcReduction="10000"/>
          </a:bodyPr>
          <a:lstStyle/>
          <a:p>
            <a:pPr marL="0" indent="0">
              <a:buNone/>
            </a:pPr>
            <a:r>
              <a:rPr lang="en-GB" b="1" u="sng" dirty="0">
                <a:solidFill>
                  <a:srgbClr val="101517"/>
                </a:solidFill>
                <a:ea typeface="Times New Roman" panose="02020603050405020304" pitchFamily="18" charset="0"/>
              </a:rPr>
              <a:t>Manchester City Council v P (Refusal of restrictions on mobile phone) 2023</a:t>
            </a:r>
          </a:p>
          <a:p>
            <a:pPr marL="0" indent="0">
              <a:buNone/>
            </a:pPr>
            <a:endParaRPr lang="en-GB" b="1" u="sng" dirty="0">
              <a:ea typeface="Times New Roman" panose="02020603050405020304" pitchFamily="18" charset="0"/>
            </a:endParaRPr>
          </a:p>
          <a:p>
            <a:pPr>
              <a:spcAft>
                <a:spcPts val="1800"/>
              </a:spcAft>
            </a:pPr>
            <a:r>
              <a:rPr lang="en-GB" sz="1800" dirty="0">
                <a:solidFill>
                  <a:srgbClr val="101517"/>
                </a:solidFill>
                <a:ea typeface="Times New Roman" panose="02020603050405020304" pitchFamily="18" charset="0"/>
              </a:rPr>
              <a:t>When </a:t>
            </a:r>
            <a:r>
              <a:rPr lang="en-GB" sz="1800" dirty="0">
                <a:solidFill>
                  <a:srgbClr val="101517"/>
                </a:solidFill>
                <a:effectLst/>
                <a:ea typeface="Times New Roman" panose="02020603050405020304" pitchFamily="18" charset="0"/>
              </a:rPr>
              <a:t>a child is in care and the </a:t>
            </a:r>
            <a:r>
              <a:rPr lang="en-GB" sz="1800" dirty="0">
                <a:solidFill>
                  <a:srgbClr val="101517"/>
                </a:solidFill>
                <a:ea typeface="Times New Roman" panose="02020603050405020304" pitchFamily="18" charset="0"/>
              </a:rPr>
              <a:t>LA </a:t>
            </a:r>
            <a:r>
              <a:rPr lang="en-GB" sz="1800" dirty="0">
                <a:solidFill>
                  <a:srgbClr val="101517"/>
                </a:solidFill>
                <a:effectLst/>
                <a:ea typeface="Times New Roman" panose="02020603050405020304" pitchFamily="18" charset="0"/>
              </a:rPr>
              <a:t>want to restrict their access to their mobile phone does this fall within a DEPRIVATION OF LIBERTY or an exercise of parental responsibility</a:t>
            </a:r>
            <a:r>
              <a:rPr lang="en-GB" sz="1700" dirty="0">
                <a:solidFill>
                  <a:srgbClr val="101517"/>
                </a:solidFill>
                <a:ea typeface="Times New Roman" panose="02020603050405020304" pitchFamily="18" charset="0"/>
              </a:rPr>
              <a:t>? </a:t>
            </a:r>
            <a:r>
              <a:rPr lang="en-GB" sz="1700" dirty="0" err="1">
                <a:solidFill>
                  <a:srgbClr val="101517"/>
                </a:solidFill>
                <a:effectLst/>
                <a:ea typeface="Times New Roman" panose="02020603050405020304" pitchFamily="18" charset="0"/>
              </a:rPr>
              <a:t>I.e</a:t>
            </a:r>
            <a:r>
              <a:rPr lang="en-GB" sz="1700" dirty="0">
                <a:solidFill>
                  <a:srgbClr val="101517"/>
                </a:solidFill>
                <a:effectLst/>
                <a:ea typeface="Times New Roman" panose="02020603050405020304" pitchFamily="18" charset="0"/>
              </a:rPr>
              <a:t> is it an action that requires the Court to sanction that restriction, or can a Local Authority do it under section 33 of the Children Act 1989?</a:t>
            </a:r>
          </a:p>
          <a:p>
            <a:pPr>
              <a:spcAft>
                <a:spcPts val="1800"/>
              </a:spcAft>
            </a:pPr>
            <a:r>
              <a:rPr lang="en-GB" sz="1800" dirty="0">
                <a:solidFill>
                  <a:srgbClr val="101517"/>
                </a:solidFill>
                <a:effectLst/>
                <a:ea typeface="Calibri" panose="020F0502020204030204" pitchFamily="34" charset="0"/>
              </a:rPr>
              <a:t>It is lawful for the local authority to impose such restrictions as are required to safeguard and promote the child’s welfare on the use of phones and other devices in the exercise of the power conferred on it by s.33(3)(b) of the Children Act 1989. </a:t>
            </a:r>
          </a:p>
          <a:p>
            <a:pPr>
              <a:spcAft>
                <a:spcPts val="1800"/>
              </a:spcAft>
            </a:pPr>
            <a:r>
              <a:rPr lang="en-GB" sz="1800" dirty="0">
                <a:solidFill>
                  <a:srgbClr val="101517"/>
                </a:solidFill>
                <a:effectLst/>
                <a:ea typeface="Calibri" panose="020F0502020204030204" pitchFamily="34" charset="0"/>
              </a:rPr>
              <a:t>Only in a small number of cases should it be necessary to have recourse to an order authorising more draconian steps to restrict the child’s use of a mobile phone or other device and only then where there is cogent evidence that the child is likely to suffer significant harm if an order were not to be made.</a:t>
            </a:r>
            <a:endParaRPr lang="en-GB" sz="1800" dirty="0">
              <a:effectLst/>
              <a:ea typeface="Times New Roman" panose="02020603050405020304" pitchFamily="18" charset="0"/>
            </a:endParaRPr>
          </a:p>
        </p:txBody>
      </p:sp>
    </p:spTree>
    <p:extLst>
      <p:ext uri="{BB962C8B-B14F-4D97-AF65-F5344CB8AC3E}">
        <p14:creationId xmlns:p14="http://schemas.microsoft.com/office/powerpoint/2010/main" val="2188128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647FE-428E-6929-8BE4-D62A6C614F3C}"/>
              </a:ext>
            </a:extLst>
          </p:cNvPr>
          <p:cNvSpPr>
            <a:spLocks noGrp="1"/>
          </p:cNvSpPr>
          <p:nvPr>
            <p:ph type="ctrTitle"/>
          </p:nvPr>
        </p:nvSpPr>
        <p:spPr/>
        <p:txBody>
          <a:bodyPr/>
          <a:lstStyle/>
          <a:p>
            <a:r>
              <a:rPr lang="en-GB" dirty="0">
                <a:solidFill>
                  <a:schemeClr val="accent1"/>
                </a:solidFill>
              </a:rPr>
              <a:t>Assessments</a:t>
            </a:r>
          </a:p>
        </p:txBody>
      </p:sp>
      <p:sp>
        <p:nvSpPr>
          <p:cNvPr id="3" name="Subtitle 2">
            <a:extLst>
              <a:ext uri="{FF2B5EF4-FFF2-40B4-BE49-F238E27FC236}">
                <a16:creationId xmlns:a16="http://schemas.microsoft.com/office/drawing/2014/main" id="{3D31D214-2ED4-FEEC-2D68-0BA85BAF6491}"/>
              </a:ext>
            </a:extLst>
          </p:cNvPr>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1568254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8442A-AC1E-9255-7B29-E71BB1E76C0F}"/>
              </a:ext>
            </a:extLst>
          </p:cNvPr>
          <p:cNvSpPr>
            <a:spLocks noGrp="1"/>
          </p:cNvSpPr>
          <p:nvPr>
            <p:ph type="title"/>
          </p:nvPr>
        </p:nvSpPr>
        <p:spPr/>
        <p:txBody>
          <a:bodyPr/>
          <a:lstStyle/>
          <a:p>
            <a:r>
              <a:rPr lang="en-US" dirty="0">
                <a:solidFill>
                  <a:schemeClr val="accent1"/>
                </a:solidFill>
              </a:rPr>
              <a:t>Expert Assessments – who is a psychologist?</a:t>
            </a:r>
          </a:p>
        </p:txBody>
      </p:sp>
      <p:sp>
        <p:nvSpPr>
          <p:cNvPr id="3" name="Content Placeholder 2">
            <a:extLst>
              <a:ext uri="{FF2B5EF4-FFF2-40B4-BE49-F238E27FC236}">
                <a16:creationId xmlns:a16="http://schemas.microsoft.com/office/drawing/2014/main" id="{FCD3188C-ABEF-BB35-57D9-10207B5B3246}"/>
              </a:ext>
            </a:extLst>
          </p:cNvPr>
          <p:cNvSpPr>
            <a:spLocks noGrp="1"/>
          </p:cNvSpPr>
          <p:nvPr>
            <p:ph idx="1"/>
          </p:nvPr>
        </p:nvSpPr>
        <p:spPr/>
        <p:txBody>
          <a:bodyPr/>
          <a:lstStyle/>
          <a:p>
            <a:pPr marL="0" indent="0">
              <a:lnSpc>
                <a:spcPct val="150000"/>
              </a:lnSpc>
              <a:buNone/>
            </a:pPr>
            <a:r>
              <a:rPr lang="en-GB" sz="1800" b="1" dirty="0">
                <a:effectLst/>
                <a:latin typeface="Calibri" panose="020F0502020204030204" pitchFamily="34" charset="0"/>
                <a:ea typeface="Calibri" panose="020F0502020204030204" pitchFamily="34" charset="0"/>
                <a:cs typeface="Times New Roman" panose="02020603050405020304" pitchFamily="18" charset="0"/>
              </a:rPr>
              <a:t>Re C – Parental Alienation 2023 EWHC 345 </a:t>
            </a:r>
          </a:p>
          <a:p>
            <a:pPr>
              <a:lnSpc>
                <a:spcPct val="150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Sir Andrew McFarlane President considered question of who is an expert, and in particular who is able to undertake a psychological assessment of a party. Term “psychologist” is not protected, so any person can call themselves a psychologist.</a:t>
            </a:r>
          </a:p>
          <a:p>
            <a:pPr>
              <a:lnSpc>
                <a:spcPct val="150000"/>
              </a:lnSpc>
            </a:pPr>
            <a:r>
              <a:rPr lang="en-GB" sz="1800" dirty="0">
                <a:latin typeface="Calibri" panose="020F0502020204030204" pitchFamily="34" charset="0"/>
                <a:ea typeface="Calibri" panose="020F0502020204030204" pitchFamily="34" charset="0"/>
                <a:cs typeface="Times New Roman" panose="02020603050405020304" pitchFamily="18" charset="0"/>
              </a:rPr>
              <a:t>Certain branches of psychology do have protected status such as clinical, educational registered and forensic psychologists.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50000"/>
              </a:lnSpc>
              <a:buNone/>
            </a:pPr>
            <a:endParaRPr lang="en-GB" sz="1800" i="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50000"/>
              </a:lnSpc>
              <a:buNone/>
            </a:pPr>
            <a:r>
              <a:rPr lang="en-GB" sz="1800" i="1" dirty="0">
                <a:effectLst/>
                <a:latin typeface="Calibri" panose="020F0502020204030204" pitchFamily="34" charset="0"/>
                <a:ea typeface="Calibri" panose="020F0502020204030204" pitchFamily="34" charset="0"/>
                <a:cs typeface="Times New Roman" panose="02020603050405020304" pitchFamily="18" charset="0"/>
              </a:rPr>
              <a:t>A lesson to be drawn from the present case is the need for clarity as to an expert’s qualification and/or experience.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50000"/>
              </a:lnSpc>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50000"/>
              </a:lnSpc>
              <a:buNone/>
            </a:pP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255838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15455-C3B4-9E41-C5C1-35A03AD7E629}"/>
              </a:ext>
            </a:extLst>
          </p:cNvPr>
          <p:cNvSpPr>
            <a:spLocks noGrp="1"/>
          </p:cNvSpPr>
          <p:nvPr>
            <p:ph type="title"/>
          </p:nvPr>
        </p:nvSpPr>
        <p:spPr/>
        <p:txBody>
          <a:bodyPr/>
          <a:lstStyle/>
          <a:p>
            <a:r>
              <a:rPr lang="en-US" dirty="0">
                <a:solidFill>
                  <a:schemeClr val="accent1"/>
                </a:solidFill>
              </a:rPr>
              <a:t>Cognitive Assessments - when necessary?</a:t>
            </a:r>
          </a:p>
        </p:txBody>
      </p:sp>
      <p:sp>
        <p:nvSpPr>
          <p:cNvPr id="3" name="Content Placeholder 2">
            <a:extLst>
              <a:ext uri="{FF2B5EF4-FFF2-40B4-BE49-F238E27FC236}">
                <a16:creationId xmlns:a16="http://schemas.microsoft.com/office/drawing/2014/main" id="{08468EB4-BD10-D075-99E3-14CF7C75DCF2}"/>
              </a:ext>
            </a:extLst>
          </p:cNvPr>
          <p:cNvSpPr>
            <a:spLocks noGrp="1"/>
          </p:cNvSpPr>
          <p:nvPr>
            <p:ph idx="1"/>
          </p:nvPr>
        </p:nvSpPr>
        <p:spPr/>
        <p:txBody>
          <a:bodyPr>
            <a:normAutofit fontScale="92500" lnSpcReduction="10000"/>
          </a:bodyPr>
          <a:lstStyle/>
          <a:p>
            <a:pPr marL="0" indent="0">
              <a:lnSpc>
                <a:spcPct val="150000"/>
              </a:lnSpc>
              <a:buNone/>
            </a:pPr>
            <a:r>
              <a:rPr lang="en-GB" sz="2500" b="1" dirty="0">
                <a:effectLst/>
                <a:latin typeface="Calibri" panose="020F0502020204030204" pitchFamily="34" charset="0"/>
                <a:ea typeface="Calibri" panose="020F0502020204030204" pitchFamily="34" charset="0"/>
                <a:cs typeface="Times New Roman" panose="02020603050405020304" pitchFamily="18" charset="0"/>
              </a:rPr>
              <a:t>West Northamptonshire Council v The Mother (Psychological Assessments 2024 EWHC 395)</a:t>
            </a:r>
            <a:endParaRPr lang="en-GB" sz="25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 Mrs Justice Lieven considered when applications for cognitive assessments should be made, and approach court should take.</a:t>
            </a:r>
          </a:p>
          <a:p>
            <a:pPr>
              <a:lnSpc>
                <a:spcPct val="150000"/>
              </a:lnSpc>
            </a:pPr>
            <a:r>
              <a:rPr lang="en-GB" sz="1800" dirty="0">
                <a:effectLst/>
                <a:latin typeface="Calibri" panose="020F0502020204030204" pitchFamily="34" charset="0"/>
                <a:ea typeface="Calibri" panose="020F0502020204030204" pitchFamily="34" charset="0"/>
                <a:cs typeface="Times New Roman" panose="02020603050405020304" pitchFamily="18" charset="0"/>
              </a:rPr>
              <a:t>A test of necessity does not mean that a report would be “nice to have” or might help in determining what psychological support the parent might need in the future. That is not</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necessary </a:t>
            </a:r>
            <a:r>
              <a:rPr lang="en-GB" sz="1800" dirty="0">
                <a:effectLst/>
                <a:latin typeface="Calibri" panose="020F0502020204030204" pitchFamily="34" charset="0"/>
                <a:ea typeface="Calibri" panose="020F0502020204030204" pitchFamily="34" charset="0"/>
                <a:cs typeface="Times New Roman" panose="02020603050405020304" pitchFamily="18" charset="0"/>
              </a:rPr>
              <a:t>to resolve the proceedings.</a:t>
            </a:r>
          </a:p>
          <a:p>
            <a:pPr>
              <a:lnSpc>
                <a:spcPct val="150000"/>
              </a:lnSpc>
            </a:pPr>
            <a:r>
              <a:rPr lang="en-GB" sz="1800" dirty="0">
                <a:latin typeface="Calibri" panose="020F0502020204030204" pitchFamily="34" charset="0"/>
                <a:ea typeface="Calibri" panose="020F0502020204030204" pitchFamily="34" charset="0"/>
                <a:cs typeface="Times New Roman" panose="02020603050405020304" pitchFamily="18" charset="0"/>
              </a:rPr>
              <a:t>Is there evidence that the difficulties go beyond those faced by many parents in care proceedings.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50000"/>
              </a:lnSpc>
              <a:buNone/>
            </a:pPr>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50000"/>
              </a:lnSpc>
              <a:buNone/>
            </a:pPr>
            <a:r>
              <a:rPr lang="en-GB" sz="1800" i="1" dirty="0">
                <a:latin typeface="Calibri" panose="020F0502020204030204" pitchFamily="34" charset="0"/>
                <a:ea typeface="Calibri" panose="020F0502020204030204" pitchFamily="34" charset="0"/>
                <a:cs typeface="Times New Roman" panose="02020603050405020304" pitchFamily="18" charset="0"/>
              </a:rPr>
              <a:t>NB The application was made before the solicitor had met the client themselves as a ‘belt and braces’ approach.</a:t>
            </a:r>
            <a:endParaRPr lang="en-GB" sz="1800" i="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768550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32C42-B63E-C794-5EFE-37A9B5EDA24A}"/>
              </a:ext>
            </a:extLst>
          </p:cNvPr>
          <p:cNvSpPr>
            <a:spLocks noGrp="1"/>
          </p:cNvSpPr>
          <p:nvPr>
            <p:ph type="title"/>
          </p:nvPr>
        </p:nvSpPr>
        <p:spPr/>
        <p:txBody>
          <a:bodyPr/>
          <a:lstStyle/>
          <a:p>
            <a:pPr algn="ctr"/>
            <a:r>
              <a:rPr lang="en-US" b="1" dirty="0">
                <a:solidFill>
                  <a:schemeClr val="accent1"/>
                </a:solidFill>
              </a:rPr>
              <a:t>Intermediaries</a:t>
            </a:r>
          </a:p>
        </p:txBody>
      </p:sp>
      <p:sp>
        <p:nvSpPr>
          <p:cNvPr id="3" name="Content Placeholder 2">
            <a:extLst>
              <a:ext uri="{FF2B5EF4-FFF2-40B4-BE49-F238E27FC236}">
                <a16:creationId xmlns:a16="http://schemas.microsoft.com/office/drawing/2014/main" id="{9F5BEE6B-75B7-E718-E1B4-6840DE46C9B6}"/>
              </a:ext>
            </a:extLst>
          </p:cNvPr>
          <p:cNvSpPr>
            <a:spLocks noGrp="1"/>
          </p:cNvSpPr>
          <p:nvPr>
            <p:ph idx="1"/>
          </p:nvPr>
        </p:nvSpPr>
        <p:spPr/>
        <p:txBody>
          <a:bodyPr>
            <a:normAutofit/>
          </a:bodyPr>
          <a:lstStyle/>
          <a:p>
            <a:pPr marL="0" indent="0">
              <a:buNone/>
            </a:pPr>
            <a:endPar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GB" sz="25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West Northamptonshire Council v KA and NH [2024] EWHC 79 </a:t>
            </a:r>
          </a:p>
          <a:p>
            <a:pPr marL="0" indent="0">
              <a:buNone/>
            </a:pPr>
            <a:endParaRPr lang="en-GB" sz="25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Must be </a:t>
            </a:r>
            <a:r>
              <a:rPr lang="en-GB"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compelling reason </a:t>
            </a: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for intermediary to be appointed, not just because it will improve the process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Can other adaptations be made to ensure effective participation?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Recommendation by expert not determinative, </a:t>
            </a:r>
            <a:r>
              <a:rPr lang="en-GB"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It is for court to decide.</a:t>
            </a:r>
          </a:p>
          <a:p>
            <a:pPr>
              <a:lnSpc>
                <a:spcPct val="150000"/>
              </a:lnSpc>
            </a:pPr>
            <a:r>
              <a:rPr lang="en-GB" sz="1800" dirty="0">
                <a:solidFill>
                  <a:srgbClr val="000000"/>
                </a:solidFill>
                <a:latin typeface="Calibri" panose="020F0502020204030204" pitchFamily="34" charset="0"/>
                <a:cs typeface="Times New Roman" panose="02020603050405020304" pitchFamily="18" charset="0"/>
              </a:rPr>
              <a:t>Query whether an intermediary is needed for the whole trial</a:t>
            </a:r>
          </a:p>
          <a:p>
            <a:pPr marL="0" indent="0">
              <a:lnSpc>
                <a:spcPct val="150000"/>
              </a:lnSpc>
              <a:buNone/>
            </a:pPr>
            <a:r>
              <a:rPr lang="en-GB" sz="1800" i="1" dirty="0">
                <a:solidFill>
                  <a:srgbClr val="000000"/>
                </a:solidFill>
                <a:latin typeface="Calibri" panose="020F0502020204030204" pitchFamily="34" charset="0"/>
                <a:cs typeface="Times New Roman" panose="02020603050405020304" pitchFamily="18" charset="0"/>
              </a:rPr>
              <a:t>NB in this case M was profoundly deaf and a deaf intermediary was appointed for the duration of the whole trial.</a:t>
            </a:r>
            <a:endParaRPr lang="en-US" i="1" dirty="0"/>
          </a:p>
        </p:txBody>
      </p:sp>
    </p:spTree>
    <p:extLst>
      <p:ext uri="{BB962C8B-B14F-4D97-AF65-F5344CB8AC3E}">
        <p14:creationId xmlns:p14="http://schemas.microsoft.com/office/powerpoint/2010/main" val="440027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35180-7056-CCB7-9B64-529A6483EE2C}"/>
              </a:ext>
            </a:extLst>
          </p:cNvPr>
          <p:cNvSpPr>
            <a:spLocks noGrp="1"/>
          </p:cNvSpPr>
          <p:nvPr>
            <p:ph type="ctrTitle"/>
          </p:nvPr>
        </p:nvSpPr>
        <p:spPr/>
        <p:txBody>
          <a:bodyPr/>
          <a:lstStyle/>
          <a:p>
            <a:r>
              <a:rPr lang="en-GB" dirty="0">
                <a:solidFill>
                  <a:schemeClr val="accent1"/>
                </a:solidFill>
              </a:rPr>
              <a:t>Placement and Adoption orders</a:t>
            </a:r>
          </a:p>
        </p:txBody>
      </p:sp>
      <p:sp>
        <p:nvSpPr>
          <p:cNvPr id="3" name="Subtitle 2">
            <a:extLst>
              <a:ext uri="{FF2B5EF4-FFF2-40B4-BE49-F238E27FC236}">
                <a16:creationId xmlns:a16="http://schemas.microsoft.com/office/drawing/2014/main" id="{7AF17854-BA7B-6913-8567-979C753AFFA5}"/>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3668152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41E0E-F42A-5651-E8C6-1C3A546A23CF}"/>
              </a:ext>
            </a:extLst>
          </p:cNvPr>
          <p:cNvSpPr>
            <a:spLocks noGrp="1"/>
          </p:cNvSpPr>
          <p:nvPr>
            <p:ph type="title"/>
          </p:nvPr>
        </p:nvSpPr>
        <p:spPr/>
        <p:txBody>
          <a:bodyPr/>
          <a:lstStyle/>
          <a:p>
            <a:r>
              <a:rPr lang="en-US" dirty="0">
                <a:solidFill>
                  <a:schemeClr val="accent1"/>
                </a:solidFill>
              </a:rPr>
              <a:t>DISCLOSURE OF CPR AND ADM MINUTES </a:t>
            </a:r>
          </a:p>
        </p:txBody>
      </p:sp>
      <p:sp>
        <p:nvSpPr>
          <p:cNvPr id="3" name="Content Placeholder 2">
            <a:extLst>
              <a:ext uri="{FF2B5EF4-FFF2-40B4-BE49-F238E27FC236}">
                <a16:creationId xmlns:a16="http://schemas.microsoft.com/office/drawing/2014/main" id="{CF7DE96F-9CDB-2764-4C8B-98D120555301}"/>
              </a:ext>
            </a:extLst>
          </p:cNvPr>
          <p:cNvSpPr>
            <a:spLocks noGrp="1"/>
          </p:cNvSpPr>
          <p:nvPr>
            <p:ph idx="1"/>
          </p:nvPr>
        </p:nvSpPr>
        <p:spPr>
          <a:xfrm>
            <a:off x="838200" y="1417834"/>
            <a:ext cx="10515600" cy="4759129"/>
          </a:xfrm>
        </p:spPr>
        <p:txBody>
          <a:bodyPr>
            <a:normAutofit fontScale="85000" lnSpcReduction="20000"/>
          </a:bodyPr>
          <a:lstStyle/>
          <a:p>
            <a:pPr marL="0" indent="0">
              <a:buNone/>
            </a:pPr>
            <a:endParaRPr lang="en-GB" sz="1800" b="1" kern="0" dirty="0">
              <a:solidFill>
                <a:srgbClr val="2F5496"/>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r>
              <a:rPr lang="en-GB" sz="2000" b="1" kern="0" dirty="0">
                <a:solidFill>
                  <a:srgbClr val="2F5496"/>
                </a:solidFill>
                <a:effectLst/>
                <a:latin typeface="Calibri" panose="020F0502020204030204" pitchFamily="34" charset="0"/>
                <a:ea typeface="Times New Roman" panose="02020603050405020304" pitchFamily="18" charset="0"/>
                <a:cs typeface="Times New Roman" panose="02020603050405020304" pitchFamily="18" charset="0"/>
              </a:rPr>
              <a:t>S-F (A Child) [2017] EWCA </a:t>
            </a:r>
            <a:r>
              <a:rPr lang="en-GB" sz="2000" b="1" kern="0" dirty="0" err="1">
                <a:solidFill>
                  <a:srgbClr val="2F5496"/>
                </a:solidFill>
                <a:effectLst/>
                <a:latin typeface="Calibri" panose="020F0502020204030204" pitchFamily="34" charset="0"/>
                <a:ea typeface="Times New Roman" panose="02020603050405020304" pitchFamily="18" charset="0"/>
                <a:cs typeface="Times New Roman" panose="02020603050405020304" pitchFamily="18" charset="0"/>
              </a:rPr>
              <a:t>Civ</a:t>
            </a:r>
            <a:r>
              <a:rPr lang="en-GB" sz="2000" b="1" kern="0" dirty="0">
                <a:solidFill>
                  <a:srgbClr val="2F5496"/>
                </a:solidFill>
                <a:effectLst/>
                <a:latin typeface="Calibri" panose="020F0502020204030204" pitchFamily="34" charset="0"/>
                <a:ea typeface="Times New Roman" panose="02020603050405020304" pitchFamily="18" charset="0"/>
                <a:cs typeface="Times New Roman" panose="02020603050405020304" pitchFamily="18" charset="0"/>
              </a:rPr>
              <a:t> 964 CA</a:t>
            </a:r>
          </a:p>
          <a:p>
            <a:pPr>
              <a:lnSpc>
                <a:spcPct val="150000"/>
              </a:lnSpc>
              <a:spcAft>
                <a:spcPts val="1800"/>
              </a:spcAft>
            </a:pPr>
            <a:r>
              <a:rPr lang="en-GB" sz="2000" i="1" dirty="0">
                <a:solidFill>
                  <a:srgbClr val="404040"/>
                </a:solidFill>
                <a:effectLst/>
                <a:latin typeface="Calibri" panose="020F0502020204030204" pitchFamily="34" charset="0"/>
                <a:ea typeface="Times New Roman" panose="02020603050405020304" pitchFamily="18" charset="0"/>
                <a:cs typeface="Segoe UI" panose="020B0502040204020203" pitchFamily="34" charset="0"/>
              </a:rPr>
              <a:t>The permanence report and the agency decision maker’s record of decision contain the required analysis and reasoning which is necessary to support an application for a placement order.  They are disclosable documents that should be scrutinised by the children’s guardian and are susceptible of cross examination. …..Given their importance, I would go further and say that it is poor practice </a:t>
            </a:r>
            <a:r>
              <a:rPr lang="en-GB" sz="2000" b="1" i="1" dirty="0">
                <a:solidFill>
                  <a:srgbClr val="404040"/>
                </a:solidFill>
                <a:effectLst/>
                <a:latin typeface="Calibri" panose="020F0502020204030204" pitchFamily="34" charset="0"/>
                <a:ea typeface="Times New Roman" panose="02020603050405020304" pitchFamily="18" charset="0"/>
                <a:cs typeface="Segoe UI" panose="020B0502040204020203" pitchFamily="34" charset="0"/>
              </a:rPr>
              <a:t>not</a:t>
            </a:r>
            <a:r>
              <a:rPr lang="en-GB" sz="2000" i="1" dirty="0">
                <a:solidFill>
                  <a:srgbClr val="404040"/>
                </a:solidFill>
                <a:effectLst/>
                <a:latin typeface="Calibri" panose="020F0502020204030204" pitchFamily="34" charset="0"/>
                <a:ea typeface="Times New Roman" panose="02020603050405020304" pitchFamily="18" charset="0"/>
                <a:cs typeface="Segoe UI" panose="020B0502040204020203" pitchFamily="34" charset="0"/>
              </a:rPr>
              <a:t> to file them with the court because this is the documentation that records in original form the pros and cons of each of the realistic care options and the social work reasoning behind the local authority’s decision to apply for a placement order. </a:t>
            </a:r>
          </a:p>
          <a:p>
            <a:pPr>
              <a:lnSpc>
                <a:spcPct val="150000"/>
              </a:lnSpc>
              <a:spcAft>
                <a:spcPts val="1800"/>
              </a:spcAft>
            </a:pPr>
            <a:r>
              <a:rPr lang="en-GB" sz="2000" dirty="0">
                <a:solidFill>
                  <a:srgbClr val="404040"/>
                </a:solidFill>
                <a:effectLst/>
                <a:latin typeface="Segoe UI" panose="020B0502040204020203" pitchFamily="34" charset="0"/>
                <a:ea typeface="Calibri" panose="020F0502020204030204" pitchFamily="34" charset="0"/>
                <a:cs typeface="Times New Roman" panose="02020603050405020304" pitchFamily="18" charset="0"/>
              </a:rPr>
              <a:t>The proportionality of interference in family life that an adoption represents must be justified by evidence ‘not assumptions that read as stereotypical slogans’, further noting that ‘a conclusion that adoption is better for a child than long term fostering may well be correct but an assumption as to that conclusion is not evidence even if described by the legend as something that concerns identity, permanence, security and stability.’ (para 8)</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2605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02A40-2743-FCD4-2A25-4B200EC20DD7}"/>
              </a:ext>
            </a:extLst>
          </p:cNvPr>
          <p:cNvSpPr>
            <a:spLocks noGrp="1"/>
          </p:cNvSpPr>
          <p:nvPr>
            <p:ph type="title"/>
          </p:nvPr>
        </p:nvSpPr>
        <p:spPr/>
        <p:txBody>
          <a:bodyPr>
            <a:normAutofit fontScale="90000"/>
          </a:bodyPr>
          <a:lstStyle/>
          <a:p>
            <a:r>
              <a:rPr lang="en-US" b="1" dirty="0">
                <a:solidFill>
                  <a:srgbClr val="0070C0"/>
                </a:solidFill>
              </a:rPr>
              <a:t>Applications for leave to revoke placement orders (s24)and leave to oppose adoption (S47) </a:t>
            </a:r>
          </a:p>
        </p:txBody>
      </p:sp>
      <p:sp>
        <p:nvSpPr>
          <p:cNvPr id="3" name="Content Placeholder 2">
            <a:extLst>
              <a:ext uri="{FF2B5EF4-FFF2-40B4-BE49-F238E27FC236}">
                <a16:creationId xmlns:a16="http://schemas.microsoft.com/office/drawing/2014/main" id="{F94488FF-BA8C-0243-BB90-9C2C19C72C5A}"/>
              </a:ext>
            </a:extLst>
          </p:cNvPr>
          <p:cNvSpPr>
            <a:spLocks noGrp="1"/>
          </p:cNvSpPr>
          <p:nvPr>
            <p:ph idx="1"/>
          </p:nvPr>
        </p:nvSpPr>
        <p:spPr/>
        <p:txBody>
          <a:bodyPr>
            <a:normAutofit/>
          </a:bodyPr>
          <a:lstStyle/>
          <a:p>
            <a:pPr marL="0" indent="0">
              <a:buNone/>
            </a:pPr>
            <a:r>
              <a:rPr lang="en-US" dirty="0"/>
              <a:t>3 news cases in the Court of Appeal in 2023</a:t>
            </a:r>
          </a:p>
          <a:p>
            <a:r>
              <a:rPr lang="en-GB" b="1" u="sng" dirty="0">
                <a:effectLst/>
                <a:ea typeface="Times New Roman" panose="02020603050405020304" pitchFamily="18" charset="0"/>
              </a:rPr>
              <a:t>Re M (2023) [2023] EWCA </a:t>
            </a:r>
            <a:r>
              <a:rPr lang="en-GB" b="1" u="sng" dirty="0" err="1">
                <a:effectLst/>
                <a:ea typeface="Times New Roman" panose="02020603050405020304" pitchFamily="18" charset="0"/>
              </a:rPr>
              <a:t>Civ</a:t>
            </a:r>
            <a:r>
              <a:rPr lang="en-GB" b="1" u="sng" dirty="0">
                <a:effectLst/>
                <a:ea typeface="Times New Roman" panose="02020603050405020304" pitchFamily="18" charset="0"/>
              </a:rPr>
              <a:t> 404 April 2023 </a:t>
            </a:r>
            <a:r>
              <a:rPr lang="en-GB" b="1" u="sng" dirty="0">
                <a:solidFill>
                  <a:srgbClr val="0070C0"/>
                </a:solidFill>
                <a:effectLst/>
                <a:ea typeface="Times New Roman" panose="02020603050405020304" pitchFamily="18" charset="0"/>
              </a:rPr>
              <a:t>Court of Appeal Peter Jackson LJ </a:t>
            </a:r>
            <a:endParaRPr lang="en-GB" b="1" u="sng" dirty="0">
              <a:solidFill>
                <a:srgbClr val="0070C0"/>
              </a:solidFill>
              <a:ea typeface="Times New Roman" panose="02020603050405020304" pitchFamily="18" charset="0"/>
            </a:endParaRPr>
          </a:p>
          <a:p>
            <a:endParaRPr lang="en-GB" b="1" i="1" u="sng" dirty="0">
              <a:solidFill>
                <a:srgbClr val="0070C0"/>
              </a:solidFill>
              <a:effectLst/>
              <a:ea typeface="Times New Roman" panose="02020603050405020304" pitchFamily="18" charset="0"/>
            </a:endParaRPr>
          </a:p>
          <a:p>
            <a:r>
              <a:rPr lang="en-GB" b="1" i="1" u="sng" dirty="0">
                <a:solidFill>
                  <a:srgbClr val="000000"/>
                </a:solidFill>
                <a:effectLst/>
                <a:ea typeface="Times New Roman" panose="02020603050405020304" pitchFamily="18" charset="0"/>
              </a:rPr>
              <a:t>Re H (Children placement orders) </a:t>
            </a:r>
            <a:r>
              <a:rPr lang="en-GB" dirty="0">
                <a:effectLst/>
                <a:ea typeface="Times New Roman" panose="02020603050405020304" pitchFamily="18" charset="0"/>
              </a:rPr>
              <a:t>[</a:t>
            </a:r>
            <a:r>
              <a:rPr lang="en-GB" b="1" u="sng" dirty="0">
                <a:effectLst/>
                <a:ea typeface="Times New Roman" panose="02020603050405020304" pitchFamily="18" charset="0"/>
              </a:rPr>
              <a:t>2023] EWCA </a:t>
            </a:r>
            <a:r>
              <a:rPr lang="en-GB" b="1" u="sng" dirty="0" err="1">
                <a:effectLst/>
                <a:ea typeface="Times New Roman" panose="02020603050405020304" pitchFamily="18" charset="0"/>
              </a:rPr>
              <a:t>Civ</a:t>
            </a:r>
            <a:r>
              <a:rPr lang="en-GB" b="1" u="sng" dirty="0">
                <a:effectLst/>
                <a:ea typeface="Times New Roman" panose="02020603050405020304" pitchFamily="18" charset="0"/>
              </a:rPr>
              <a:t> 1245 5</a:t>
            </a:r>
            <a:r>
              <a:rPr lang="en-GB" b="1" u="sng" baseline="30000" dirty="0">
                <a:effectLst/>
                <a:ea typeface="Times New Roman" panose="02020603050405020304" pitchFamily="18" charset="0"/>
              </a:rPr>
              <a:t>th</a:t>
            </a:r>
            <a:r>
              <a:rPr lang="en-GB" b="1" u="sng" dirty="0">
                <a:effectLst/>
                <a:ea typeface="Times New Roman" panose="02020603050405020304" pitchFamily="18" charset="0"/>
              </a:rPr>
              <a:t> October 2023 </a:t>
            </a:r>
            <a:r>
              <a:rPr lang="en-GB" b="1" u="sng" dirty="0">
                <a:solidFill>
                  <a:srgbClr val="0070C0"/>
                </a:solidFill>
                <a:effectLst/>
                <a:ea typeface="Times New Roman" panose="02020603050405020304" pitchFamily="18" charset="0"/>
              </a:rPr>
              <a:t>Court of Appeal Peter Jackson LJ</a:t>
            </a:r>
            <a:endParaRPr lang="en-GB" b="1" dirty="0">
              <a:solidFill>
                <a:srgbClr val="0070C0"/>
              </a:solidFill>
              <a:effectLst/>
              <a:ea typeface="Times New Roman" panose="02020603050405020304" pitchFamily="18" charset="0"/>
            </a:endParaRPr>
          </a:p>
          <a:p>
            <a:endParaRPr lang="en-GB" b="1" u="sng" kern="100" dirty="0">
              <a:effectLst/>
              <a:ea typeface="Calibri" panose="020F0502020204030204" pitchFamily="34" charset="0"/>
              <a:cs typeface="Times New Roman" panose="02020603050405020304" pitchFamily="18" charset="0"/>
            </a:endParaRPr>
          </a:p>
          <a:p>
            <a:r>
              <a:rPr lang="en-GB" b="1" u="sng" kern="100" dirty="0">
                <a:effectLst/>
                <a:ea typeface="Calibri" panose="020F0502020204030204" pitchFamily="34" charset="0"/>
                <a:cs typeface="Times New Roman" panose="02020603050405020304" pitchFamily="18" charset="0"/>
              </a:rPr>
              <a:t>N (Children: Revocation of Placement Orders) [2023] EWCA </a:t>
            </a:r>
            <a:r>
              <a:rPr lang="en-GB" b="1" u="sng" kern="100" dirty="0" err="1">
                <a:effectLst/>
                <a:ea typeface="Calibri" panose="020F0502020204030204" pitchFamily="34" charset="0"/>
                <a:cs typeface="Times New Roman" panose="02020603050405020304" pitchFamily="18" charset="0"/>
              </a:rPr>
              <a:t>Civ</a:t>
            </a:r>
            <a:r>
              <a:rPr lang="en-GB" b="1" u="sng" kern="100" dirty="0">
                <a:effectLst/>
                <a:ea typeface="Calibri" panose="020F0502020204030204" pitchFamily="34" charset="0"/>
                <a:cs typeface="Times New Roman" panose="02020603050405020304" pitchFamily="18" charset="0"/>
              </a:rPr>
              <a:t> 1352 (17 November 2023) </a:t>
            </a:r>
            <a:r>
              <a:rPr lang="en-GB" b="1" u="sng" kern="100" dirty="0">
                <a:solidFill>
                  <a:srgbClr val="0070C0"/>
                </a:solidFill>
                <a:effectLst/>
                <a:ea typeface="Calibri" panose="020F0502020204030204" pitchFamily="34" charset="0"/>
                <a:cs typeface="Times New Roman" panose="02020603050405020304" pitchFamily="18" charset="0"/>
              </a:rPr>
              <a:t>Court of Appeal Peter Jackson LJ</a:t>
            </a:r>
          </a:p>
          <a:p>
            <a:pPr marL="0" indent="0">
              <a:buNone/>
            </a:pPr>
            <a:endParaRPr lang="en-GB" kern="100" dirty="0">
              <a:effectLst/>
              <a:ea typeface="Calibri" panose="020F0502020204030204" pitchFamily="34" charset="0"/>
              <a:cs typeface="Times New Roman" panose="02020603050405020304" pitchFamily="18" charset="0"/>
            </a:endParaRPr>
          </a:p>
          <a:p>
            <a:pPr marL="0" indent="0">
              <a:buNone/>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1568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D48E2-0EDD-2EEF-4D91-A04067D42886}"/>
              </a:ext>
            </a:extLst>
          </p:cNvPr>
          <p:cNvSpPr>
            <a:spLocks noGrp="1"/>
          </p:cNvSpPr>
          <p:nvPr>
            <p:ph type="title"/>
          </p:nvPr>
        </p:nvSpPr>
        <p:spPr/>
        <p:txBody>
          <a:bodyPr>
            <a:normAutofit/>
          </a:bodyPr>
          <a:lstStyle/>
          <a:p>
            <a:r>
              <a:rPr lang="en-GB" b="1" u="sng" dirty="0">
                <a:solidFill>
                  <a:schemeClr val="accent1"/>
                </a:solidFill>
                <a:ea typeface="Times New Roman" panose="02020603050405020304" pitchFamily="18" charset="0"/>
              </a:rPr>
              <a:t>Re M (2023) [2023] EWCA </a:t>
            </a:r>
            <a:r>
              <a:rPr lang="en-GB" b="1" u="sng" dirty="0" err="1">
                <a:solidFill>
                  <a:schemeClr val="accent1"/>
                </a:solidFill>
                <a:ea typeface="Times New Roman" panose="02020603050405020304" pitchFamily="18" charset="0"/>
              </a:rPr>
              <a:t>Civ</a:t>
            </a:r>
            <a:r>
              <a:rPr lang="en-GB" b="1" u="sng" dirty="0">
                <a:solidFill>
                  <a:schemeClr val="accent1"/>
                </a:solidFill>
                <a:ea typeface="Times New Roman" panose="02020603050405020304" pitchFamily="18" charset="0"/>
              </a:rPr>
              <a:t> 404   April 2023</a:t>
            </a:r>
            <a:br>
              <a:rPr lang="en-GB" dirty="0"/>
            </a:br>
            <a:endParaRPr lang="en-GB" dirty="0"/>
          </a:p>
        </p:txBody>
      </p:sp>
      <p:sp>
        <p:nvSpPr>
          <p:cNvPr id="3" name="Content Placeholder 2">
            <a:extLst>
              <a:ext uri="{FF2B5EF4-FFF2-40B4-BE49-F238E27FC236}">
                <a16:creationId xmlns:a16="http://schemas.microsoft.com/office/drawing/2014/main" id="{227202B8-90E5-43F9-B5A6-966A36F8E375}"/>
              </a:ext>
            </a:extLst>
          </p:cNvPr>
          <p:cNvSpPr>
            <a:spLocks noGrp="1"/>
          </p:cNvSpPr>
          <p:nvPr>
            <p:ph idx="1"/>
          </p:nvPr>
        </p:nvSpPr>
        <p:spPr>
          <a:xfrm>
            <a:off x="735459" y="1455755"/>
            <a:ext cx="10515600" cy="4883400"/>
          </a:xfrm>
        </p:spPr>
        <p:txBody>
          <a:bodyPr>
            <a:normAutofit fontScale="25000" lnSpcReduction="20000"/>
          </a:bodyPr>
          <a:lstStyle/>
          <a:p>
            <a:pPr marL="0" indent="0">
              <a:buNone/>
            </a:pPr>
            <a:r>
              <a:rPr lang="en-GB" sz="7200" b="1" dirty="0">
                <a:solidFill>
                  <a:srgbClr val="0070C0"/>
                </a:solidFill>
                <a:ea typeface="Times New Roman" panose="02020603050405020304" pitchFamily="18" charset="0"/>
              </a:rPr>
              <a:t>Court of Appeal Peter Jackson LJ nothing new but clearly set out</a:t>
            </a:r>
          </a:p>
          <a:p>
            <a:pPr algn="l">
              <a:buFont typeface="Arial" panose="020B0604020202020204" pitchFamily="34" charset="0"/>
              <a:buChar char="•"/>
            </a:pPr>
            <a:r>
              <a:rPr lang="en-GB" sz="7200" b="0" i="0" dirty="0">
                <a:solidFill>
                  <a:srgbClr val="404040"/>
                </a:solidFill>
                <a:effectLst/>
                <a:latin typeface="-apple-system"/>
              </a:rPr>
              <a:t>The parent cannot oppose without permission: s47(5) Adoption and Children Act 2002 (the Act)</a:t>
            </a:r>
          </a:p>
          <a:p>
            <a:pPr lvl="1"/>
            <a:r>
              <a:rPr lang="en-GB" sz="7200" b="0" i="0" dirty="0">
                <a:solidFill>
                  <a:srgbClr val="404040"/>
                </a:solidFill>
                <a:effectLst/>
                <a:latin typeface="-apple-system"/>
              </a:rPr>
              <a:t>Has there been a change in circumstances since the placement order was made?</a:t>
            </a:r>
          </a:p>
          <a:p>
            <a:pPr lvl="1"/>
            <a:r>
              <a:rPr lang="en-GB" sz="7200" b="0" i="0" dirty="0">
                <a:solidFill>
                  <a:srgbClr val="404040"/>
                </a:solidFill>
                <a:effectLst/>
                <a:latin typeface="-apple-system"/>
              </a:rPr>
              <a:t>If there has been a change of circumstances, </a:t>
            </a:r>
            <a:r>
              <a:rPr lang="en-GB" sz="7200" b="0" i="1" dirty="0">
                <a:solidFill>
                  <a:srgbClr val="404040"/>
                </a:solidFill>
                <a:effectLst/>
                <a:latin typeface="-apple-system"/>
              </a:rPr>
              <a:t>taking account of all the circumstances and giving paramount consideration to this child’s lifelong welfare, should the court revisit the plan for adoption that it approved when making the placement order?</a:t>
            </a:r>
            <a:r>
              <a:rPr lang="en-GB" sz="7200" b="0" i="0" dirty="0">
                <a:solidFill>
                  <a:srgbClr val="404040"/>
                </a:solidFill>
                <a:effectLst/>
                <a:latin typeface="-apple-system"/>
              </a:rPr>
              <a:t>”</a:t>
            </a:r>
          </a:p>
          <a:p>
            <a:pPr algn="l">
              <a:buFont typeface="Arial" panose="020B0604020202020204" pitchFamily="34" charset="0"/>
              <a:buChar char="•"/>
            </a:pPr>
            <a:r>
              <a:rPr lang="en-GB" sz="7200" b="0" i="0" dirty="0">
                <a:solidFill>
                  <a:srgbClr val="404040"/>
                </a:solidFill>
                <a:effectLst/>
                <a:latin typeface="-apple-system"/>
              </a:rPr>
              <a:t>The authorities make clear that the test for permission should not be too narrowly applied. Nevertheless “</a:t>
            </a:r>
            <a:r>
              <a:rPr lang="en-GB" sz="7200" b="0" i="1" dirty="0">
                <a:solidFill>
                  <a:srgbClr val="404040"/>
                </a:solidFill>
                <a:effectLst/>
                <a:latin typeface="-apple-system"/>
              </a:rPr>
              <a:t>it is for the parent to show that the court should revisit its decision and contemplate the wholesale reversal of the programme for the child that it had felt driven to endorse when making the placement order</a:t>
            </a:r>
            <a:r>
              <a:rPr lang="en-GB" sz="7200" b="0" i="0" dirty="0">
                <a:solidFill>
                  <a:srgbClr val="404040"/>
                </a:solidFill>
                <a:effectLst/>
                <a:latin typeface="-apple-system"/>
              </a:rPr>
              <a:t>”.</a:t>
            </a:r>
          </a:p>
          <a:p>
            <a:pPr algn="l">
              <a:buFont typeface="Arial" panose="020B0604020202020204" pitchFamily="34" charset="0"/>
              <a:buChar char="•"/>
            </a:pPr>
            <a:r>
              <a:rPr lang="en-GB" sz="7200" b="0" i="0" dirty="0">
                <a:solidFill>
                  <a:srgbClr val="404040"/>
                </a:solidFill>
                <a:effectLst/>
                <a:latin typeface="-apple-system"/>
              </a:rPr>
              <a:t>Once change has been established, the two stages are intertwined; the evaluation of change feeds into the welfare appraisal.</a:t>
            </a:r>
          </a:p>
          <a:p>
            <a:pPr algn="l">
              <a:buFont typeface="Arial" panose="020B0604020202020204" pitchFamily="34" charset="0"/>
              <a:buChar char="•"/>
            </a:pPr>
            <a:r>
              <a:rPr lang="en-GB" sz="7200" b="0" i="0" dirty="0">
                <a:solidFill>
                  <a:srgbClr val="404040"/>
                </a:solidFill>
                <a:effectLst/>
                <a:latin typeface="-apple-system"/>
              </a:rPr>
              <a:t>There does not have to be a complete change of circumstances. It is a low bar.</a:t>
            </a:r>
          </a:p>
          <a:p>
            <a:pPr algn="l">
              <a:buFont typeface="Arial" panose="020B0604020202020204" pitchFamily="34" charset="0"/>
              <a:buChar char="•"/>
            </a:pPr>
            <a:r>
              <a:rPr lang="en-GB" sz="7200" b="0" i="0" dirty="0">
                <a:solidFill>
                  <a:srgbClr val="404040"/>
                </a:solidFill>
                <a:effectLst/>
                <a:latin typeface="-apple-system"/>
              </a:rPr>
              <a:t>The prospect of successfully opposing adoption, if leave is given, is an important factor but not a test in itself.</a:t>
            </a:r>
          </a:p>
          <a:p>
            <a:pPr algn="l">
              <a:buFont typeface="Arial" panose="020B0604020202020204" pitchFamily="34" charset="0"/>
              <a:buChar char="•"/>
            </a:pPr>
            <a:r>
              <a:rPr lang="en-GB" sz="7200" b="0" i="0" dirty="0">
                <a:solidFill>
                  <a:srgbClr val="404040"/>
                </a:solidFill>
                <a:effectLst/>
                <a:latin typeface="-apple-system"/>
              </a:rPr>
              <a:t>By asking the questions the court ensures that it focuses on the child’s short, medium and long-term welfare, with reference to all relevant factors including the nature of the change of circumstances, the parent’s chance of success, and any impact on the child of contested adoption proceedings.</a:t>
            </a:r>
          </a:p>
          <a:p>
            <a:pPr marL="0" indent="0">
              <a:buNone/>
            </a:pPr>
            <a:endParaRPr lang="en-GB" sz="7200" b="1" dirty="0">
              <a:solidFill>
                <a:srgbClr val="0070C0"/>
              </a:solidFill>
              <a:ea typeface="Times New Roman" panose="02020603050405020304" pitchFamily="18" charset="0"/>
            </a:endParaRPr>
          </a:p>
          <a:p>
            <a:pPr marL="0" indent="0">
              <a:buNone/>
            </a:pPr>
            <a:r>
              <a:rPr lang="en-GB" sz="7200" b="1" dirty="0">
                <a:solidFill>
                  <a:srgbClr val="0070C0"/>
                </a:solidFill>
                <a:ea typeface="Times New Roman" panose="02020603050405020304" pitchFamily="18" charset="0"/>
              </a:rPr>
              <a:t> NB: whenever a placement order is made the LA should obtain a transcript.</a:t>
            </a:r>
          </a:p>
          <a:p>
            <a:pPr marL="0" indent="0">
              <a:buNone/>
            </a:pPr>
            <a:endParaRPr lang="en-GB" dirty="0"/>
          </a:p>
        </p:txBody>
      </p:sp>
    </p:spTree>
    <p:extLst>
      <p:ext uri="{BB962C8B-B14F-4D97-AF65-F5344CB8AC3E}">
        <p14:creationId xmlns:p14="http://schemas.microsoft.com/office/powerpoint/2010/main" val="37109413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639</TotalTime>
  <Words>1773</Words>
  <Application>Microsoft Office PowerPoint</Application>
  <PresentationFormat>Widescreen</PresentationFormat>
  <Paragraphs>108</Paragraphs>
  <Slides>17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-apple-system</vt:lpstr>
      <vt:lpstr>Aptos</vt:lpstr>
      <vt:lpstr>Arial</vt:lpstr>
      <vt:lpstr>Calibri</vt:lpstr>
      <vt:lpstr>Calibri Light</vt:lpstr>
      <vt:lpstr>Segoe UI</vt:lpstr>
      <vt:lpstr>Office Theme</vt:lpstr>
      <vt:lpstr>PUBLIC LAW CASE LAW UPDATES</vt:lpstr>
      <vt:lpstr>Assessments</vt:lpstr>
      <vt:lpstr>Expert Assessments – who is a psychologist?</vt:lpstr>
      <vt:lpstr>Cognitive Assessments - when necessary?</vt:lpstr>
      <vt:lpstr>Intermediaries</vt:lpstr>
      <vt:lpstr>Placement and Adoption orders</vt:lpstr>
      <vt:lpstr>DISCLOSURE OF CPR AND ADM MINUTES </vt:lpstr>
      <vt:lpstr>Applications for leave to revoke placement orders (s24)and leave to oppose adoption (S47) </vt:lpstr>
      <vt:lpstr>Re M (2023) [2023] EWCA Civ 404   April 2023 </vt:lpstr>
      <vt:lpstr>Re H (Children placement orders) [2023] EWCA Civ 1245    5th October 2023</vt:lpstr>
      <vt:lpstr>N (Children: Revocation of Placement Orders) [2023] EWCA Civ 1352 (17 November 2023)</vt:lpstr>
      <vt:lpstr>POST PLACEMENT and ADOPTION CONTACT</vt:lpstr>
      <vt:lpstr>Adoption and Children Act 2002 s26 Placement orders</vt:lpstr>
      <vt:lpstr>Adoption and Children Act 2002 s51A Adoption orders</vt:lpstr>
      <vt:lpstr>Interim removal and stays </vt:lpstr>
      <vt:lpstr>Care Order at home</vt:lpstr>
      <vt:lpstr>Restrictions on mobile phones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LAW CASE LAW UPDATES</dc:title>
  <dc:creator>Lisa Hannant</dc:creator>
  <cp:lastModifiedBy>Penny Grewcock</cp:lastModifiedBy>
  <cp:revision>27</cp:revision>
  <cp:lastPrinted>2024-03-22T12:28:03Z</cp:lastPrinted>
  <dcterms:created xsi:type="dcterms:W3CDTF">2024-03-11T13:40:36Z</dcterms:created>
  <dcterms:modified xsi:type="dcterms:W3CDTF">2024-06-11T13:30:52Z</dcterms:modified>
</cp:coreProperties>
</file>