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77" r:id="rId2"/>
    <p:sldId id="258" r:id="rId3"/>
    <p:sldId id="259" r:id="rId4"/>
    <p:sldId id="260" r:id="rId5"/>
    <p:sldId id="261" r:id="rId6"/>
    <p:sldId id="262" r:id="rId7"/>
    <p:sldId id="264" r:id="rId8"/>
    <p:sldId id="265" r:id="rId9"/>
    <p:sldId id="266" r:id="rId10"/>
    <p:sldId id="267" r:id="rId11"/>
    <p:sldId id="268" r:id="rId12"/>
    <p:sldId id="278" r:id="rId13"/>
    <p:sldId id="279" r:id="rId14"/>
    <p:sldId id="280" r:id="rId15"/>
    <p:sldId id="270" r:id="rId16"/>
    <p:sldId id="271" r:id="rId17"/>
    <p:sldId id="274" r:id="rId18"/>
    <p:sldId id="281" r:id="rId19"/>
    <p:sldId id="2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DCC59C-7290-49C9-B381-54EEE8C37265}" v="1" dt="2024-06-10T13:15:05.0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Geneen 4956" userId="ddbf924d-a790-4fc9-887f-22057f53c0a9" providerId="ADAL" clId="{7FDCC59C-7290-49C9-B381-54EEE8C37265}"/>
    <pc:docChg chg="custSel addSld delSld modSld">
      <pc:chgData name="BILL, Geneen 4956" userId="ddbf924d-a790-4fc9-887f-22057f53c0a9" providerId="ADAL" clId="{7FDCC59C-7290-49C9-B381-54EEE8C37265}" dt="2024-06-10T13:25:16.196" v="1473" actId="20577"/>
      <pc:docMkLst>
        <pc:docMk/>
      </pc:docMkLst>
      <pc:sldChg chg="del">
        <pc:chgData name="BILL, Geneen 4956" userId="ddbf924d-a790-4fc9-887f-22057f53c0a9" providerId="ADAL" clId="{7FDCC59C-7290-49C9-B381-54EEE8C37265}" dt="2024-06-10T12:14:28.208" v="17" actId="2696"/>
        <pc:sldMkLst>
          <pc:docMk/>
          <pc:sldMk cId="3285522793" sldId="275"/>
        </pc:sldMkLst>
      </pc:sldChg>
      <pc:sldChg chg="modSp del mod">
        <pc:chgData name="BILL, Geneen 4956" userId="ddbf924d-a790-4fc9-887f-22057f53c0a9" providerId="ADAL" clId="{7FDCC59C-7290-49C9-B381-54EEE8C37265}" dt="2024-06-10T12:14:35.820" v="18" actId="2696"/>
        <pc:sldMkLst>
          <pc:docMk/>
          <pc:sldMk cId="1612830551" sldId="276"/>
        </pc:sldMkLst>
        <pc:spChg chg="mod">
          <ac:chgData name="BILL, Geneen 4956" userId="ddbf924d-a790-4fc9-887f-22057f53c0a9" providerId="ADAL" clId="{7FDCC59C-7290-49C9-B381-54EEE8C37265}" dt="2024-06-05T12:40:48.359" v="16" actId="20577"/>
          <ac:spMkLst>
            <pc:docMk/>
            <pc:sldMk cId="1612830551" sldId="276"/>
            <ac:spMk id="3" creationId="{D14A163E-8A37-FF24-64BC-786003E2C51F}"/>
          </ac:spMkLst>
        </pc:spChg>
      </pc:sldChg>
      <pc:sldChg chg="modSp new mod">
        <pc:chgData name="BILL, Geneen 4956" userId="ddbf924d-a790-4fc9-887f-22057f53c0a9" providerId="ADAL" clId="{7FDCC59C-7290-49C9-B381-54EEE8C37265}" dt="2024-06-10T13:24:29.479" v="1432" actId="20577"/>
        <pc:sldMkLst>
          <pc:docMk/>
          <pc:sldMk cId="836449243" sldId="281"/>
        </pc:sldMkLst>
        <pc:spChg chg="mod">
          <ac:chgData name="BILL, Geneen 4956" userId="ddbf924d-a790-4fc9-887f-22057f53c0a9" providerId="ADAL" clId="{7FDCC59C-7290-49C9-B381-54EEE8C37265}" dt="2024-06-10T12:15:04.241" v="51" actId="20577"/>
          <ac:spMkLst>
            <pc:docMk/>
            <pc:sldMk cId="836449243" sldId="281"/>
            <ac:spMk id="2" creationId="{C63B6EC9-625D-A348-CBC0-0FD5627ECF64}"/>
          </ac:spMkLst>
        </pc:spChg>
        <pc:spChg chg="mod">
          <ac:chgData name="BILL, Geneen 4956" userId="ddbf924d-a790-4fc9-887f-22057f53c0a9" providerId="ADAL" clId="{7FDCC59C-7290-49C9-B381-54EEE8C37265}" dt="2024-06-10T13:24:29.479" v="1432" actId="20577"/>
          <ac:spMkLst>
            <pc:docMk/>
            <pc:sldMk cId="836449243" sldId="281"/>
            <ac:spMk id="3" creationId="{BDE88813-DDFC-1BC7-8A2D-1B4428DE8615}"/>
          </ac:spMkLst>
        </pc:spChg>
      </pc:sldChg>
      <pc:sldChg chg="new del">
        <pc:chgData name="BILL, Geneen 4956" userId="ddbf924d-a790-4fc9-887f-22057f53c0a9" providerId="ADAL" clId="{7FDCC59C-7290-49C9-B381-54EEE8C37265}" dt="2024-06-10T12:14:54.114" v="20" actId="2696"/>
        <pc:sldMkLst>
          <pc:docMk/>
          <pc:sldMk cId="4221777877" sldId="281"/>
        </pc:sldMkLst>
      </pc:sldChg>
      <pc:sldChg chg="modSp new mod">
        <pc:chgData name="BILL, Geneen 4956" userId="ddbf924d-a790-4fc9-887f-22057f53c0a9" providerId="ADAL" clId="{7FDCC59C-7290-49C9-B381-54EEE8C37265}" dt="2024-06-10T13:25:16.196" v="1473" actId="20577"/>
        <pc:sldMkLst>
          <pc:docMk/>
          <pc:sldMk cId="1179203995" sldId="282"/>
        </pc:sldMkLst>
        <pc:spChg chg="mod">
          <ac:chgData name="BILL, Geneen 4956" userId="ddbf924d-a790-4fc9-887f-22057f53c0a9" providerId="ADAL" clId="{7FDCC59C-7290-49C9-B381-54EEE8C37265}" dt="2024-06-10T12:22:31.968" v="895" actId="20577"/>
          <ac:spMkLst>
            <pc:docMk/>
            <pc:sldMk cId="1179203995" sldId="282"/>
            <ac:spMk id="2" creationId="{44AEA341-96DD-CE6D-A439-AD3009983686}"/>
          </ac:spMkLst>
        </pc:spChg>
        <pc:spChg chg="mod">
          <ac:chgData name="BILL, Geneen 4956" userId="ddbf924d-a790-4fc9-887f-22057f53c0a9" providerId="ADAL" clId="{7FDCC59C-7290-49C9-B381-54EEE8C37265}" dt="2024-06-10T13:25:16.196" v="1473" actId="20577"/>
          <ac:spMkLst>
            <pc:docMk/>
            <pc:sldMk cId="1179203995" sldId="282"/>
            <ac:spMk id="3" creationId="{33CD0F5B-0234-C1E7-7D31-7699BDA3059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341814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8125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58011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3504161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50720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894083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1305398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310623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345858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EC7B85-168F-4546-9FCE-14EADD3115F4}"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84385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AEC7B85-168F-4546-9FCE-14EADD3115F4}"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386707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AEC7B85-168F-4546-9FCE-14EADD3115F4}" type="datetimeFigureOut">
              <a:rPr lang="en-GB" smtClean="0"/>
              <a:t>10/06/2024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14249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AEC7B85-168F-4546-9FCE-14EADD3115F4}" type="datetimeFigureOut">
              <a:rPr lang="en-GB" smtClean="0"/>
              <a:t>10/06/2024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9356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C7B85-168F-4546-9FCE-14EADD3115F4}" type="datetimeFigureOut">
              <a:rPr lang="en-GB" smtClean="0"/>
              <a:t>10/06/2024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223056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AEC7B85-168F-4546-9FCE-14EADD3115F4}"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77395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AEC7B85-168F-4546-9FCE-14EADD3115F4}"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8AF732-EDBF-45BE-AA62-BFD093EB89A0}" type="slidenum">
              <a:rPr lang="en-GB" smtClean="0"/>
              <a:t>‹#›</a:t>
            </a:fld>
            <a:endParaRPr lang="en-GB"/>
          </a:p>
        </p:txBody>
      </p:sp>
    </p:spTree>
    <p:extLst>
      <p:ext uri="{BB962C8B-B14F-4D97-AF65-F5344CB8AC3E}">
        <p14:creationId xmlns:p14="http://schemas.microsoft.com/office/powerpoint/2010/main" val="282006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EC7B85-168F-4546-9FCE-14EADD3115F4}" type="datetimeFigureOut">
              <a:rPr lang="en-GB" smtClean="0"/>
              <a:t>10/06/2024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8AF732-EDBF-45BE-AA62-BFD093EB89A0}" type="slidenum">
              <a:rPr lang="en-GB" smtClean="0"/>
              <a:t>‹#›</a:t>
            </a:fld>
            <a:endParaRPr lang="en-GB"/>
          </a:p>
        </p:txBody>
      </p:sp>
    </p:spTree>
    <p:extLst>
      <p:ext uri="{BB962C8B-B14F-4D97-AF65-F5344CB8AC3E}">
        <p14:creationId xmlns:p14="http://schemas.microsoft.com/office/powerpoint/2010/main" val="24645651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9527-C480-B179-BC67-29626DC9BF4B}"/>
              </a:ext>
            </a:extLst>
          </p:cNvPr>
          <p:cNvSpPr>
            <a:spLocks noGrp="1"/>
          </p:cNvSpPr>
          <p:nvPr>
            <p:ph type="ctrTitle"/>
          </p:nvPr>
        </p:nvSpPr>
        <p:spPr/>
        <p:txBody>
          <a:bodyPr>
            <a:normAutofit/>
          </a:bodyPr>
          <a:lstStyle/>
          <a:p>
            <a:r>
              <a:rPr lang="en-GB" sz="5000" dirty="0"/>
              <a:t>2024 Family Court Police Disclosure Protocol</a:t>
            </a:r>
          </a:p>
        </p:txBody>
      </p:sp>
      <p:sp>
        <p:nvSpPr>
          <p:cNvPr id="3" name="Subtitle 2">
            <a:extLst>
              <a:ext uri="{FF2B5EF4-FFF2-40B4-BE49-F238E27FC236}">
                <a16:creationId xmlns:a16="http://schemas.microsoft.com/office/drawing/2014/main" id="{00030AF8-EB64-909C-1F93-83E5A1E29691}"/>
              </a:ext>
            </a:extLst>
          </p:cNvPr>
          <p:cNvSpPr>
            <a:spLocks noGrp="1"/>
          </p:cNvSpPr>
          <p:nvPr>
            <p:ph type="subTitle" idx="1"/>
          </p:nvPr>
        </p:nvSpPr>
        <p:spPr/>
        <p:txBody>
          <a:bodyPr>
            <a:normAutofit/>
          </a:bodyPr>
          <a:lstStyle/>
          <a:p>
            <a:endParaRPr lang="en-GB" dirty="0">
              <a:solidFill>
                <a:schemeClr val="tx1"/>
              </a:solidFill>
            </a:endParaRPr>
          </a:p>
        </p:txBody>
      </p:sp>
    </p:spTree>
    <p:extLst>
      <p:ext uri="{BB962C8B-B14F-4D97-AF65-F5344CB8AC3E}">
        <p14:creationId xmlns:p14="http://schemas.microsoft.com/office/powerpoint/2010/main" val="30342950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E03CF-B86B-5046-4F9D-7B062EF13587}"/>
              </a:ext>
            </a:extLst>
          </p:cNvPr>
          <p:cNvSpPr>
            <a:spLocks noGrp="1"/>
          </p:cNvSpPr>
          <p:nvPr>
            <p:ph type="title"/>
          </p:nvPr>
        </p:nvSpPr>
        <p:spPr/>
        <p:txBody>
          <a:bodyPr/>
          <a:lstStyle/>
          <a:p>
            <a:r>
              <a:rPr lang="en-GB" dirty="0"/>
              <a:t>Request must be focused and proportionate – Section 6/7</a:t>
            </a:r>
          </a:p>
        </p:txBody>
      </p:sp>
      <p:sp>
        <p:nvSpPr>
          <p:cNvPr id="3" name="Content Placeholder 2">
            <a:extLst>
              <a:ext uri="{FF2B5EF4-FFF2-40B4-BE49-F238E27FC236}">
                <a16:creationId xmlns:a16="http://schemas.microsoft.com/office/drawing/2014/main" id="{FA94834A-0447-A5C9-EAC1-5751FFEF74FC}"/>
              </a:ext>
            </a:extLst>
          </p:cNvPr>
          <p:cNvSpPr>
            <a:spLocks noGrp="1"/>
          </p:cNvSpPr>
          <p:nvPr>
            <p:ph idx="1"/>
          </p:nvPr>
        </p:nvSpPr>
        <p:spPr/>
        <p:txBody>
          <a:bodyPr>
            <a:normAutofit lnSpcReduction="10000"/>
          </a:bodyPr>
          <a:lstStyle/>
          <a:p>
            <a:pPr marL="0" indent="0">
              <a:buNone/>
            </a:pPr>
            <a:r>
              <a:rPr lang="en-GB" sz="2800" dirty="0">
                <a:latin typeface="Calibri" panose="020F0502020204030204" pitchFamily="34" charset="0"/>
                <a:cs typeface="Calibri" panose="020F0502020204030204" pitchFamily="34" charset="0"/>
              </a:rPr>
              <a:t>Specific allegation</a:t>
            </a:r>
          </a:p>
          <a:p>
            <a:r>
              <a:rPr lang="en-GB" sz="2800" dirty="0">
                <a:latin typeface="Calibri" panose="020F0502020204030204" pitchFamily="34" charset="0"/>
                <a:cs typeface="Calibri" panose="020F0502020204030204" pitchFamily="34" charset="0"/>
              </a:rPr>
              <a:t>Complete section 6/7</a:t>
            </a:r>
          </a:p>
          <a:p>
            <a:r>
              <a:rPr lang="en-GB" sz="2800" dirty="0">
                <a:latin typeface="Calibri" panose="020F0502020204030204" pitchFamily="34" charset="0"/>
                <a:cs typeface="Calibri" panose="020F0502020204030204" pitchFamily="34" charset="0"/>
              </a:rPr>
              <a:t>Provide date of investigation and/or crime reference number</a:t>
            </a:r>
          </a:p>
          <a:p>
            <a:r>
              <a:rPr lang="en-GB" sz="2800" dirty="0">
                <a:latin typeface="Calibri" panose="020F0502020204030204" pitchFamily="34" charset="0"/>
                <a:cs typeface="Calibri" panose="020F0502020204030204" pitchFamily="34" charset="0"/>
              </a:rPr>
              <a:t>Details of documents – investigation report in first instance unless the parties can identify specific evidence and provide reasons why disclosure is key to the issues being considered by court</a:t>
            </a:r>
          </a:p>
          <a:p>
            <a:endParaRPr lang="en-GB" dirty="0"/>
          </a:p>
        </p:txBody>
      </p:sp>
    </p:spTree>
    <p:extLst>
      <p:ext uri="{BB962C8B-B14F-4D97-AF65-F5344CB8AC3E}">
        <p14:creationId xmlns:p14="http://schemas.microsoft.com/office/powerpoint/2010/main" val="3115769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9F929-DA93-8110-1BD3-3B70FEE2B309}"/>
              </a:ext>
            </a:extLst>
          </p:cNvPr>
          <p:cNvSpPr>
            <a:spLocks noGrp="1"/>
          </p:cNvSpPr>
          <p:nvPr>
            <p:ph type="title"/>
          </p:nvPr>
        </p:nvSpPr>
        <p:spPr/>
        <p:txBody>
          <a:bodyPr/>
          <a:lstStyle/>
          <a:p>
            <a:r>
              <a:rPr lang="en-GB" dirty="0"/>
              <a:t>Annex 2/3 guidance notes</a:t>
            </a:r>
          </a:p>
        </p:txBody>
      </p:sp>
      <p:sp>
        <p:nvSpPr>
          <p:cNvPr id="3" name="Content Placeholder 2">
            <a:extLst>
              <a:ext uri="{FF2B5EF4-FFF2-40B4-BE49-F238E27FC236}">
                <a16:creationId xmlns:a16="http://schemas.microsoft.com/office/drawing/2014/main" id="{6C368547-C634-9510-1D5F-992203597DD3}"/>
              </a:ext>
            </a:extLst>
          </p:cNvPr>
          <p:cNvSpPr>
            <a:spLocks noGrp="1"/>
          </p:cNvSpPr>
          <p:nvPr>
            <p:ph idx="1"/>
          </p:nvPr>
        </p:nvSpPr>
        <p:spPr>
          <a:xfrm>
            <a:off x="677334" y="1530850"/>
            <a:ext cx="8596668" cy="4941870"/>
          </a:xfrm>
        </p:spPr>
        <p:txBody>
          <a:bodyPr>
            <a:normAutofit fontScale="92500" lnSpcReduction="10000"/>
          </a:bodyPr>
          <a:lstStyle/>
          <a:p>
            <a:r>
              <a:rPr lang="en-GB" sz="2800" dirty="0">
                <a:latin typeface="Calibri" panose="020F0502020204030204" pitchFamily="34" charset="0"/>
                <a:cs typeface="Calibri" panose="020F0502020204030204" pitchFamily="34" charset="0"/>
              </a:rPr>
              <a:t>Limited checks, not exhaustive</a:t>
            </a:r>
            <a:endParaRPr lang="en-GB" sz="2800" b="1" dirty="0">
              <a:latin typeface="Calibri" panose="020F0502020204030204" pitchFamily="34" charset="0"/>
              <a:cs typeface="Calibri" panose="020F0502020204030204" pitchFamily="34" charset="0"/>
            </a:endParaRPr>
          </a:p>
          <a:p>
            <a:pPr lvl="0"/>
            <a:r>
              <a:rPr lang="en-GB" sz="2800" dirty="0">
                <a:latin typeface="Calibri" panose="020F0502020204030204" pitchFamily="34" charset="0"/>
                <a:cs typeface="Calibri" panose="020F0502020204030204" pitchFamily="34" charset="0"/>
              </a:rPr>
              <a:t>Post Charge Matters</a:t>
            </a:r>
          </a:p>
          <a:p>
            <a:pPr lvl="0"/>
            <a:r>
              <a:rPr lang="en-GB" sz="2800" dirty="0">
                <a:latin typeface="Calibri" panose="020F0502020204030204" pitchFamily="34" charset="0"/>
                <a:cs typeface="Calibri" panose="020F0502020204030204" pitchFamily="34" charset="0"/>
              </a:rPr>
              <a:t>Redactions</a:t>
            </a:r>
          </a:p>
          <a:p>
            <a:pPr lvl="0"/>
            <a:r>
              <a:rPr lang="en-GB" sz="2800" dirty="0">
                <a:latin typeface="Calibri" panose="020F0502020204030204" pitchFamily="34" charset="0"/>
                <a:cs typeface="Calibri" panose="020F0502020204030204" pitchFamily="34" charset="0"/>
              </a:rPr>
              <a:t>Indecent Images – The requestor should only be seeking a description of the images and not the images themselves.  Access will only be considered if accompanied by a court order.</a:t>
            </a:r>
          </a:p>
          <a:p>
            <a:pPr lvl="0"/>
            <a:r>
              <a:rPr lang="en-GB" sz="2800" dirty="0">
                <a:latin typeface="Calibri" panose="020F0502020204030204" pitchFamily="34" charset="0"/>
                <a:cs typeface="Calibri" panose="020F0502020204030204" pitchFamily="34" charset="0"/>
              </a:rPr>
              <a:t>Electronic Devices – covers digital evidence and explains what is involved in the downloading exercise. </a:t>
            </a:r>
          </a:p>
          <a:p>
            <a:pPr lvl="0"/>
            <a:r>
              <a:rPr lang="en-GB" sz="2600" dirty="0">
                <a:latin typeface="Calibri" panose="020F0502020204030204" pitchFamily="34" charset="0"/>
                <a:cs typeface="Calibri" panose="020F0502020204030204" pitchFamily="34" charset="0"/>
              </a:rPr>
              <a:t>Litigants in Person – cannot be provided with digital media records (Paper Only) </a:t>
            </a:r>
          </a:p>
          <a:p>
            <a:endParaRPr lang="en-GB" dirty="0"/>
          </a:p>
        </p:txBody>
      </p:sp>
    </p:spTree>
    <p:extLst>
      <p:ext uri="{BB962C8B-B14F-4D97-AF65-F5344CB8AC3E}">
        <p14:creationId xmlns:p14="http://schemas.microsoft.com/office/powerpoint/2010/main" val="3258381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5699-665C-0B6F-EE70-8EB489B6C5D5}"/>
              </a:ext>
            </a:extLst>
          </p:cNvPr>
          <p:cNvSpPr>
            <a:spLocks noGrp="1"/>
          </p:cNvSpPr>
          <p:nvPr>
            <p:ph type="title"/>
          </p:nvPr>
        </p:nvSpPr>
        <p:spPr/>
        <p:txBody>
          <a:bodyPr/>
          <a:lstStyle/>
          <a:p>
            <a:r>
              <a:rPr lang="en-GB" dirty="0"/>
              <a:t>Redactions </a:t>
            </a:r>
          </a:p>
        </p:txBody>
      </p:sp>
      <p:sp>
        <p:nvSpPr>
          <p:cNvPr id="3" name="Content Placeholder 2">
            <a:extLst>
              <a:ext uri="{FF2B5EF4-FFF2-40B4-BE49-F238E27FC236}">
                <a16:creationId xmlns:a16="http://schemas.microsoft.com/office/drawing/2014/main" id="{4C652131-FE75-DDD4-970C-BEAA81081C79}"/>
              </a:ext>
            </a:extLst>
          </p:cNvPr>
          <p:cNvSpPr>
            <a:spLocks noGrp="1"/>
          </p:cNvSpPr>
          <p:nvPr>
            <p:ph idx="1"/>
          </p:nvPr>
        </p:nvSpPr>
        <p:spPr>
          <a:xfrm>
            <a:off x="677334" y="1263721"/>
            <a:ext cx="9093390" cy="4777641"/>
          </a:xfrm>
        </p:spPr>
        <p:txBody>
          <a:bodyPr>
            <a:normAutofit/>
          </a:bodyPr>
          <a:lstStyle/>
          <a:p>
            <a:pPr algn="just"/>
            <a:r>
              <a:rPr lang="en-GB" sz="1800" dirty="0">
                <a:effectLst/>
                <a:latin typeface="Calibri" panose="020F0502020204030204" pitchFamily="34" charset="0"/>
                <a:ea typeface="Times New Roman" panose="02020603050405020304" pitchFamily="18" charset="0"/>
              </a:rPr>
              <a:t>Directions for unredacted disclosure should not be sought from the court.</a:t>
            </a:r>
          </a:p>
          <a:p>
            <a:pPr algn="just"/>
            <a:r>
              <a:rPr lang="en-GB" sz="1800" dirty="0">
                <a:effectLst/>
                <a:latin typeface="Calibri" panose="020F0502020204030204" pitchFamily="34" charset="0"/>
                <a:ea typeface="Times New Roman" panose="02020603050405020304" pitchFamily="18" charset="0"/>
              </a:rPr>
              <a:t>The determination of what redactions are to be made will be based on information at the disposal of the police and that provided by the court/solicitor requesting disclosure including information on the issues being determined in the family proceedings. In the absence of guidance from the parties, the police will make the assessment of relevance. Should there be a query with regard to the redactions applied by the police, the parties’ legal representatives are encouraged to identify the specific document and list what redaction requires further explanation. </a:t>
            </a:r>
          </a:p>
          <a:p>
            <a:pPr algn="just"/>
            <a:r>
              <a:rPr lang="en-GB" sz="1800" dirty="0">
                <a:effectLst/>
                <a:latin typeface="Calibri" panose="020F0502020204030204" pitchFamily="34" charset="0"/>
                <a:ea typeface="Times New Roman" panose="02020603050405020304" pitchFamily="18" charset="0"/>
              </a:rPr>
              <a:t>Genograms – All third parties known to the Local Authority within the Family Structure or known to be involved in the incident should named on the Annex 1 if their information is required to be included in the disclosure. Where possible if a genogram can be provided this will assist unnecessary redactions. </a:t>
            </a:r>
          </a:p>
          <a:p>
            <a:pPr algn="just"/>
            <a:r>
              <a:rPr lang="en-GB" dirty="0">
                <a:latin typeface="Calibri" panose="020F0502020204030204" pitchFamily="34" charset="0"/>
                <a:ea typeface="Times New Roman" panose="02020603050405020304" pitchFamily="18" charset="0"/>
              </a:rPr>
              <a:t>Body Worn Footage cannot be redacted for Local Authorities. Private Law pay for their redactions within their package. </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07659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3589C-B2CA-1435-CB96-5874574F9269}"/>
              </a:ext>
            </a:extLst>
          </p:cNvPr>
          <p:cNvSpPr>
            <a:spLocks noGrp="1"/>
          </p:cNvSpPr>
          <p:nvPr>
            <p:ph type="title"/>
          </p:nvPr>
        </p:nvSpPr>
        <p:spPr/>
        <p:txBody>
          <a:bodyPr/>
          <a:lstStyle/>
          <a:p>
            <a:r>
              <a:rPr lang="en-GB" dirty="0"/>
              <a:t>Third Party Material &amp; Indecent Images</a:t>
            </a:r>
          </a:p>
        </p:txBody>
      </p:sp>
      <p:sp>
        <p:nvSpPr>
          <p:cNvPr id="3" name="Content Placeholder 2">
            <a:extLst>
              <a:ext uri="{FF2B5EF4-FFF2-40B4-BE49-F238E27FC236}">
                <a16:creationId xmlns:a16="http://schemas.microsoft.com/office/drawing/2014/main" id="{58C4AEF3-DF96-D944-F671-94A26D7104FA}"/>
              </a:ext>
            </a:extLst>
          </p:cNvPr>
          <p:cNvSpPr>
            <a:spLocks noGrp="1"/>
          </p:cNvSpPr>
          <p:nvPr>
            <p:ph idx="1"/>
          </p:nvPr>
        </p:nvSpPr>
        <p:spPr>
          <a:xfrm>
            <a:off x="677334" y="1428109"/>
            <a:ext cx="8596668" cy="4613254"/>
          </a:xfrm>
        </p:spPr>
        <p:txBody>
          <a:bodyPr>
            <a:normAutofit/>
          </a:bodyPr>
          <a:lstStyle/>
          <a:p>
            <a:r>
              <a:rPr lang="en-GB" sz="1800" dirty="0">
                <a:effectLst/>
                <a:latin typeface="Calibri" panose="020F0502020204030204" pitchFamily="34" charset="0"/>
                <a:ea typeface="Times New Roman" panose="02020603050405020304" pitchFamily="18" charset="0"/>
              </a:rPr>
              <a:t>Third Party Material - The police should not be asked to consider documents for disclosure which have been generated by a third party agency. The court/solicitor should seek disclosure directly from the third party agency so that a risk assessment can be completed and any necessary redactions applied.</a:t>
            </a:r>
          </a:p>
          <a:p>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Indecent Images - </a:t>
            </a:r>
            <a:r>
              <a:rPr lang="en-GB" sz="1800" dirty="0">
                <a:solidFill>
                  <a:srgbClr val="000000"/>
                </a:solidFill>
                <a:effectLst/>
                <a:latin typeface="Calibri" panose="020F0502020204030204" pitchFamily="34" charset="0"/>
                <a:ea typeface="Arial" panose="020B0604020202020204" pitchFamily="34" charset="0"/>
              </a:rPr>
              <a:t>In the course of an investigation, the police may seize material including actual or alleged indecent images of children (under 18). If relevant and necessary, a request should seek the police description of those images to be provided, or a further and better description, not the images themselves. Access to such images will not be granted without an order of a Family Court judge. </a:t>
            </a:r>
          </a:p>
          <a:p>
            <a:r>
              <a:rPr lang="en-GB" dirty="0">
                <a:solidFill>
                  <a:srgbClr val="000000"/>
                </a:solidFill>
                <a:latin typeface="Calibri" panose="020F0502020204030204" pitchFamily="34" charset="0"/>
                <a:ea typeface="Times New Roman" panose="02020603050405020304" pitchFamily="18" charset="0"/>
              </a:rPr>
              <a:t>The images will not be shared but arrangements for them to be viewed if instructed by the Judge – please see the Annex 3 5.1 Guidance for such circumstance</a:t>
            </a:r>
            <a:endParaRPr lang="en-GB" sz="1800" dirty="0">
              <a:effectLst/>
              <a:latin typeface="Calibri" panose="020F0502020204030204" pitchFamily="34" charset="0"/>
              <a:ea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90513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97AC-A6E7-0614-4EA3-57EBECE6CF50}"/>
              </a:ext>
            </a:extLst>
          </p:cNvPr>
          <p:cNvSpPr>
            <a:spLocks noGrp="1"/>
          </p:cNvSpPr>
          <p:nvPr>
            <p:ph type="title"/>
          </p:nvPr>
        </p:nvSpPr>
        <p:spPr/>
        <p:txBody>
          <a:bodyPr/>
          <a:lstStyle/>
          <a:p>
            <a:r>
              <a:rPr lang="en-GB" dirty="0"/>
              <a:t>Digital Evidence</a:t>
            </a:r>
          </a:p>
        </p:txBody>
      </p:sp>
      <p:sp>
        <p:nvSpPr>
          <p:cNvPr id="3" name="Content Placeholder 2">
            <a:extLst>
              <a:ext uri="{FF2B5EF4-FFF2-40B4-BE49-F238E27FC236}">
                <a16:creationId xmlns:a16="http://schemas.microsoft.com/office/drawing/2014/main" id="{6EAC7BD5-E471-1331-A769-2B1858AEAC32}"/>
              </a:ext>
            </a:extLst>
          </p:cNvPr>
          <p:cNvSpPr>
            <a:spLocks noGrp="1"/>
          </p:cNvSpPr>
          <p:nvPr>
            <p:ph idx="1"/>
          </p:nvPr>
        </p:nvSpPr>
        <p:spPr>
          <a:xfrm>
            <a:off x="677334" y="2160589"/>
            <a:ext cx="9504356" cy="3880773"/>
          </a:xfrm>
        </p:spPr>
        <p:txBody>
          <a:bodyPr>
            <a:normAutofit lnSpcReduction="10000"/>
          </a:bodyPr>
          <a:lstStyle/>
          <a:p>
            <a:pPr lvl="1">
              <a:tabLst>
                <a:tab pos="5806440" algn="l"/>
              </a:tabLst>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parties are seeking disclosure of digital information from the Police which relates to devices belonging to the parties a direction should then be sought from the court in the following terms:</a:t>
            </a:r>
            <a:b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lvl="2">
              <a:tabLst>
                <a:tab pos="5806440" algn="l"/>
              </a:tabLst>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[police] shall disclose to [NAME] by [X DATE] the [detail nature of digital evidence] of [NAME] for the relevant time period of [X DATE – X DATE] in an unredacted format (ONLY EXCEPTION), the court being satisfied that this information is necessary evidence required to be before the court. There is leave to the [police] to apply to the court to vary this order upon notice to the parties, by [X DATE]. </a:t>
            </a:r>
          </a:p>
          <a:p>
            <a:pPr lvl="2">
              <a:tabLst>
                <a:tab pos="5806440" algn="l"/>
              </a:tabLst>
            </a:pPr>
            <a:r>
              <a:rPr lang="en-GB" sz="1800" dirty="0">
                <a:effectLst/>
                <a:latin typeface="Calibri" panose="020F0502020204030204" pitchFamily="34" charset="0"/>
                <a:ea typeface="Times New Roman" panose="02020603050405020304" pitchFamily="18" charset="0"/>
                <a:cs typeface="Calibri" panose="020F0502020204030204" pitchFamily="34" charset="0"/>
              </a:rPr>
              <a:t>Very large phone downloads are proving difficult to manage, therefore a specific &amp; realistic time frame is required.</a:t>
            </a:r>
          </a:p>
          <a:p>
            <a:pPr lvl="2">
              <a:tabLst>
                <a:tab pos="5806440" algn="l"/>
              </a:tabLst>
            </a:pPr>
            <a:r>
              <a:rPr lang="en-GB" sz="1800" dirty="0">
                <a:effectLst/>
                <a:latin typeface="Calibri" panose="020F0502020204030204" pitchFamily="34" charset="0"/>
                <a:ea typeface="Times New Roman" panose="02020603050405020304" pitchFamily="18" charset="0"/>
                <a:cs typeface="Calibri" panose="020F0502020204030204" pitchFamily="34" charset="0"/>
              </a:rPr>
              <a:t>If the download is being shared with a outside organisation for analysis this must be included within the court order.</a:t>
            </a:r>
          </a:p>
          <a:p>
            <a:endParaRPr lang="en-GB" dirty="0"/>
          </a:p>
        </p:txBody>
      </p:sp>
    </p:spTree>
    <p:extLst>
      <p:ext uri="{BB962C8B-B14F-4D97-AF65-F5344CB8AC3E}">
        <p14:creationId xmlns:p14="http://schemas.microsoft.com/office/powerpoint/2010/main" val="3118757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5EE82-13DE-383B-E999-6AE89BAE1323}"/>
              </a:ext>
            </a:extLst>
          </p:cNvPr>
          <p:cNvSpPr>
            <a:spLocks noGrp="1"/>
          </p:cNvSpPr>
          <p:nvPr>
            <p:ph type="title"/>
          </p:nvPr>
        </p:nvSpPr>
        <p:spPr/>
        <p:txBody>
          <a:bodyPr/>
          <a:lstStyle/>
          <a:p>
            <a:r>
              <a:rPr lang="en-GB" dirty="0"/>
              <a:t>  Annex 4 checklist for judiciary</a:t>
            </a:r>
          </a:p>
        </p:txBody>
      </p:sp>
      <p:sp>
        <p:nvSpPr>
          <p:cNvPr id="3" name="Content Placeholder 2">
            <a:extLst>
              <a:ext uri="{FF2B5EF4-FFF2-40B4-BE49-F238E27FC236}">
                <a16:creationId xmlns:a16="http://schemas.microsoft.com/office/drawing/2014/main" id="{903C1C7D-8BA7-B880-84BB-D26F052072A0}"/>
              </a:ext>
            </a:extLst>
          </p:cNvPr>
          <p:cNvSpPr>
            <a:spLocks noGrp="1"/>
          </p:cNvSpPr>
          <p:nvPr>
            <p:ph sz="half" idx="1"/>
          </p:nvPr>
        </p:nvSpPr>
        <p:spPr/>
        <p:txBody>
          <a:bodyPr>
            <a:normAutofit fontScale="62500" lnSpcReduction="20000"/>
          </a:bodyPr>
          <a:lstStyle/>
          <a:p>
            <a:pPr marL="0" indent="0">
              <a:buNone/>
            </a:pPr>
            <a:r>
              <a:rPr lang="en-GB" sz="2800" dirty="0">
                <a:latin typeface="Calibri" panose="020F0502020204030204" pitchFamily="34" charset="0"/>
                <a:cs typeface="Calibri" panose="020F0502020204030204" pitchFamily="34" charset="0"/>
              </a:rPr>
              <a:t>When parties seek an order for police disclosure, Judge should seek clarification using questions 1 – 4</a:t>
            </a:r>
          </a:p>
          <a:p>
            <a:pPr marL="0" indent="0">
              <a:buNone/>
            </a:pPr>
            <a:endParaRPr lang="en-GB" sz="2800" dirty="0">
              <a:latin typeface="Calibri" panose="020F0502020204030204" pitchFamily="34" charset="0"/>
              <a:cs typeface="Calibri" panose="020F0502020204030204" pitchFamily="34" charset="0"/>
            </a:endParaRPr>
          </a:p>
          <a:p>
            <a:pPr marL="457200" indent="-457200">
              <a:buFont typeface="+mj-lt"/>
              <a:buAutoNum type="arabicPeriod"/>
            </a:pPr>
            <a:r>
              <a:rPr lang="en-GB" sz="2800" dirty="0">
                <a:latin typeface="Calibri" panose="020F0502020204030204" pitchFamily="34" charset="0"/>
                <a:cs typeface="Calibri" panose="020F0502020204030204" pitchFamily="34" charset="0"/>
              </a:rPr>
              <a:t>Has the local authority considered information already held by their client?</a:t>
            </a:r>
          </a:p>
          <a:p>
            <a:pPr marL="457200" indent="-457200">
              <a:buFont typeface="+mj-lt"/>
              <a:buAutoNum type="arabicPeriod"/>
            </a:pPr>
            <a:r>
              <a:rPr lang="en-GB" sz="2800" dirty="0">
                <a:latin typeface="Calibri" panose="020F0502020204030204" pitchFamily="34" charset="0"/>
                <a:cs typeface="Calibri" panose="020F0502020204030204" pitchFamily="34" charset="0"/>
              </a:rPr>
              <a:t>Has the Applicant submitted an Annex 1 to police?</a:t>
            </a:r>
          </a:p>
          <a:p>
            <a:pPr marL="457200" indent="-457200">
              <a:buFont typeface="+mj-lt"/>
              <a:buAutoNum type="arabicPeriod"/>
            </a:pPr>
            <a:r>
              <a:rPr lang="en-GB" sz="2800" dirty="0">
                <a:latin typeface="Calibri" panose="020F0502020204030204" pitchFamily="34" charset="0"/>
                <a:cs typeface="Calibri" panose="020F0502020204030204" pitchFamily="34" charset="0"/>
              </a:rPr>
              <a:t>What information has been requested?</a:t>
            </a:r>
          </a:p>
          <a:p>
            <a:pPr marL="457200" indent="-457200">
              <a:buFont typeface="+mj-lt"/>
              <a:buAutoNum type="arabicPeriod"/>
            </a:pPr>
            <a:r>
              <a:rPr lang="en-GB" sz="2800" dirty="0">
                <a:latin typeface="Calibri" panose="020F0502020204030204" pitchFamily="34" charset="0"/>
                <a:cs typeface="Calibri" panose="020F0502020204030204" pitchFamily="34" charset="0"/>
              </a:rPr>
              <a:t>What response has been received? </a:t>
            </a:r>
          </a:p>
          <a:p>
            <a:endParaRPr lang="en-GB" dirty="0"/>
          </a:p>
        </p:txBody>
      </p:sp>
      <p:sp>
        <p:nvSpPr>
          <p:cNvPr id="4" name="Content Placeholder 3">
            <a:extLst>
              <a:ext uri="{FF2B5EF4-FFF2-40B4-BE49-F238E27FC236}">
                <a16:creationId xmlns:a16="http://schemas.microsoft.com/office/drawing/2014/main" id="{046DD5C6-6113-0A6C-FED4-BE8A31693F80}"/>
              </a:ext>
            </a:extLst>
          </p:cNvPr>
          <p:cNvSpPr>
            <a:spLocks noGrp="1"/>
          </p:cNvSpPr>
          <p:nvPr>
            <p:ph sz="half" idx="2"/>
          </p:nvPr>
        </p:nvSpPr>
        <p:spPr/>
        <p:txBody>
          <a:bodyPr>
            <a:normAutofit fontScale="62500" lnSpcReduction="20000"/>
          </a:bodyPr>
          <a:lstStyle/>
          <a:p>
            <a:r>
              <a:rPr lang="en-GB" sz="2800" dirty="0">
                <a:latin typeface="Calibri" panose="020F0502020204030204" pitchFamily="34" charset="0"/>
                <a:cs typeface="Calibri" panose="020F0502020204030204" pitchFamily="34" charset="0"/>
              </a:rPr>
              <a:t>With the exception of a case involving litigants only, applicants </a:t>
            </a:r>
            <a:r>
              <a:rPr lang="en-GB" sz="2800" b="1" dirty="0">
                <a:latin typeface="Calibri" panose="020F0502020204030204" pitchFamily="34" charset="0"/>
                <a:cs typeface="Calibri" panose="020F0502020204030204" pitchFamily="34" charset="0"/>
              </a:rPr>
              <a:t>must be directed to submit an Annex 1 </a:t>
            </a: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An </a:t>
            </a:r>
            <a:r>
              <a:rPr lang="en-GB" sz="2800" b="1" dirty="0">
                <a:latin typeface="Calibri" panose="020F0502020204030204" pitchFamily="34" charset="0"/>
                <a:cs typeface="Calibri" panose="020F0502020204030204" pitchFamily="34" charset="0"/>
              </a:rPr>
              <a:t>order directing disclosure </a:t>
            </a:r>
            <a:r>
              <a:rPr lang="en-GB" sz="2800" dirty="0">
                <a:latin typeface="Calibri" panose="020F0502020204030204" pitchFamily="34" charset="0"/>
                <a:cs typeface="Calibri" panose="020F0502020204030204" pitchFamily="34" charset="0"/>
              </a:rPr>
              <a:t>should only be made if the protocol has been invoked, the request for information is proportionate and the police have been given a reasonable time in which to comply</a:t>
            </a:r>
          </a:p>
          <a:p>
            <a:r>
              <a:rPr lang="en-GB" sz="2800" dirty="0">
                <a:latin typeface="Calibri" panose="020F0502020204030204" pitchFamily="34" charset="0"/>
                <a:cs typeface="Calibri" panose="020F0502020204030204" pitchFamily="34" charset="0"/>
              </a:rPr>
              <a:t>Up to 20 business days</a:t>
            </a:r>
          </a:p>
          <a:p>
            <a:endParaRPr lang="en-GB" sz="28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711936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34A69-7842-2DFF-68B8-62252B112E01}"/>
              </a:ext>
            </a:extLst>
          </p:cNvPr>
          <p:cNvSpPr>
            <a:spLocks noGrp="1"/>
          </p:cNvSpPr>
          <p:nvPr>
            <p:ph type="title"/>
          </p:nvPr>
        </p:nvSpPr>
        <p:spPr/>
        <p:txBody>
          <a:bodyPr/>
          <a:lstStyle/>
          <a:p>
            <a:r>
              <a:rPr lang="en-GB" dirty="0"/>
              <a:t> Annex 4 &amp; Annex 5</a:t>
            </a:r>
          </a:p>
        </p:txBody>
      </p:sp>
      <p:sp>
        <p:nvSpPr>
          <p:cNvPr id="3" name="Content Placeholder 2">
            <a:extLst>
              <a:ext uri="{FF2B5EF4-FFF2-40B4-BE49-F238E27FC236}">
                <a16:creationId xmlns:a16="http://schemas.microsoft.com/office/drawing/2014/main" id="{AB5DC1F1-FA6D-92D5-6A63-A0B805764B96}"/>
              </a:ext>
            </a:extLst>
          </p:cNvPr>
          <p:cNvSpPr>
            <a:spLocks noGrp="1"/>
          </p:cNvSpPr>
          <p:nvPr>
            <p:ph idx="1"/>
          </p:nvPr>
        </p:nvSpPr>
        <p:spPr/>
        <p:txBody>
          <a:bodyPr>
            <a:normAutofit fontScale="85000" lnSpcReduction="20000"/>
          </a:bodyPr>
          <a:lstStyle/>
          <a:p>
            <a:r>
              <a:rPr lang="en-GB" sz="2800" dirty="0">
                <a:latin typeface="Calibri" panose="020F0502020204030204" pitchFamily="34" charset="0"/>
                <a:cs typeface="Calibri" panose="020F0502020204030204" pitchFamily="34" charset="0"/>
              </a:rPr>
              <a:t>Provides sample directions</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 failure to comply with the Annex 1 application for disclosure</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 digital evidence belonging to parties</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 ongoing/rolling disclosure – Local Authorities only</a:t>
            </a:r>
          </a:p>
          <a:p>
            <a:pPr marL="0" indent="0">
              <a:buNone/>
            </a:pP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Provides guidance </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 post charge matters</a:t>
            </a:r>
            <a:br>
              <a:rPr lang="en-GB" sz="2800" dirty="0">
                <a:latin typeface="Calibri" panose="020F0502020204030204" pitchFamily="34" charset="0"/>
                <a:cs typeface="Calibri" panose="020F0502020204030204" pitchFamily="34" charset="0"/>
              </a:rPr>
            </a:br>
            <a:r>
              <a:rPr lang="en-GB" sz="2800" dirty="0">
                <a:latin typeface="Calibri" panose="020F0502020204030204" pitchFamily="34" charset="0"/>
                <a:cs typeface="Calibri" panose="020F0502020204030204" pitchFamily="34" charset="0"/>
              </a:rPr>
              <a:t>- cases involving indecent images</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Annex 5 – not currently in use. Please use the Annex H form until the Annex 5(b) is authorised</a:t>
            </a:r>
          </a:p>
          <a:p>
            <a:endParaRPr lang="en-GB" dirty="0"/>
          </a:p>
        </p:txBody>
      </p:sp>
    </p:spTree>
    <p:extLst>
      <p:ext uri="{BB962C8B-B14F-4D97-AF65-F5344CB8AC3E}">
        <p14:creationId xmlns:p14="http://schemas.microsoft.com/office/powerpoint/2010/main" val="2608460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D4BF99-5E9D-9BE7-CD84-6519EC44EE6A}"/>
              </a:ext>
            </a:extLst>
          </p:cNvPr>
          <p:cNvSpPr/>
          <p:nvPr/>
        </p:nvSpPr>
        <p:spPr>
          <a:xfrm>
            <a:off x="407007" y="2131765"/>
            <a:ext cx="5344729" cy="2062103"/>
          </a:xfrm>
          <a:prstGeom prst="rect">
            <a:avLst/>
          </a:prstGeom>
          <a:solidFill>
            <a:schemeClr val="accent5">
              <a:lumMod val="20000"/>
              <a:lumOff val="80000"/>
            </a:schemeClr>
          </a:solidFill>
          <a:ln>
            <a:solidFill>
              <a:schemeClr val="accent2"/>
            </a:solidFill>
          </a:ln>
        </p:spPr>
        <p:txBody>
          <a:bodyPr wrap="square">
            <a:spAutoFit/>
          </a:bodyPr>
          <a:lstStyle/>
          <a:p>
            <a:pPr marL="342900" indent="-342900">
              <a:buAutoNum type="alphaLcPeriod"/>
            </a:pPr>
            <a:r>
              <a:rPr lang="en-GB" sz="1600" b="1" dirty="0"/>
              <a:t>All material </a:t>
            </a:r>
            <a:r>
              <a:rPr lang="en-GB" sz="1600" dirty="0"/>
              <a:t>in their possession for any incidents/allegations/call outs involving either party..</a:t>
            </a:r>
          </a:p>
          <a:p>
            <a:pPr marL="342900" indent="-342900">
              <a:buAutoNum type="alphaLcPeriod"/>
            </a:pPr>
            <a:r>
              <a:rPr lang="en-GB" sz="1600" dirty="0"/>
              <a:t>This shall include, but is </a:t>
            </a:r>
            <a:r>
              <a:rPr lang="en-GB" sz="1600" b="1" dirty="0"/>
              <a:t>not limited to</a:t>
            </a:r>
            <a:r>
              <a:rPr lang="en-GB" sz="1600" dirty="0"/>
              <a:t>, CRIS reports, pocketbook notes, interview recordings or transcripts, photographs, BWV, witness statements, records of charging decisions and the outcome of any investigations.</a:t>
            </a:r>
          </a:p>
        </p:txBody>
      </p:sp>
      <p:sp>
        <p:nvSpPr>
          <p:cNvPr id="3" name="Rectangle 2">
            <a:extLst>
              <a:ext uri="{FF2B5EF4-FFF2-40B4-BE49-F238E27FC236}">
                <a16:creationId xmlns:a16="http://schemas.microsoft.com/office/drawing/2014/main" id="{26EFAAA7-22CA-1D20-7EFB-E03D1AD31C3B}"/>
              </a:ext>
            </a:extLst>
          </p:cNvPr>
          <p:cNvSpPr/>
          <p:nvPr/>
        </p:nvSpPr>
        <p:spPr>
          <a:xfrm>
            <a:off x="5920623" y="315883"/>
            <a:ext cx="6096000" cy="4062651"/>
          </a:xfrm>
          <a:prstGeom prst="rect">
            <a:avLst/>
          </a:prstGeom>
          <a:solidFill>
            <a:schemeClr val="accent3">
              <a:lumMod val="20000"/>
              <a:lumOff val="80000"/>
            </a:schemeClr>
          </a:solidFill>
          <a:ln>
            <a:solidFill>
              <a:schemeClr val="accent2"/>
            </a:solidFill>
          </a:ln>
        </p:spPr>
        <p:txBody>
          <a:bodyPr>
            <a:spAutoFit/>
          </a:bodyPr>
          <a:lstStyle/>
          <a:p>
            <a:pPr marL="342900" indent="-342900">
              <a:buAutoNum type="alphaLcParenBoth"/>
            </a:pPr>
            <a:r>
              <a:rPr lang="en-GB" sz="1600" dirty="0"/>
              <a:t>Copies of: </a:t>
            </a:r>
          </a:p>
          <a:p>
            <a:r>
              <a:rPr lang="en-GB" sz="1600" dirty="0"/>
              <a:t>i.	police call out records;</a:t>
            </a:r>
          </a:p>
          <a:p>
            <a:r>
              <a:rPr lang="en-GB" sz="1600" dirty="0"/>
              <a:t>ii.	allegations made;</a:t>
            </a:r>
          </a:p>
          <a:p>
            <a:r>
              <a:rPr lang="en-GB" sz="1600" dirty="0"/>
              <a:t>iii.	referrals received;</a:t>
            </a:r>
          </a:p>
          <a:p>
            <a:r>
              <a:rPr lang="en-GB" sz="1600" dirty="0"/>
              <a:t>iv.	any/all 999 calls;</a:t>
            </a:r>
          </a:p>
          <a:p>
            <a:r>
              <a:rPr lang="en-GB" sz="1600" dirty="0"/>
              <a:t>v.	officers' notebooks and IRBs;</a:t>
            </a:r>
          </a:p>
          <a:p>
            <a:r>
              <a:rPr lang="en-GB" sz="1600" dirty="0"/>
              <a:t>vi.	interviews (written/audio/visual and transcript if available or in an accessible link);</a:t>
            </a:r>
          </a:p>
          <a:p>
            <a:r>
              <a:rPr lang="en-GB" sz="1600" dirty="0"/>
              <a:t>vii.	ABE interviews (audio/visual and transcript if available);</a:t>
            </a:r>
          </a:p>
          <a:p>
            <a:r>
              <a:rPr lang="en-GB" sz="1600" dirty="0"/>
              <a:t>viii.	witness statements;</a:t>
            </a:r>
          </a:p>
          <a:p>
            <a:r>
              <a:rPr lang="en-GB" sz="1600" dirty="0"/>
              <a:t>ix.	CAD and CRIS reports;</a:t>
            </a:r>
          </a:p>
          <a:p>
            <a:r>
              <a:rPr lang="en-GB" sz="1600" dirty="0"/>
              <a:t>x.	occurrence logs; and</a:t>
            </a:r>
          </a:p>
          <a:p>
            <a:r>
              <a:rPr lang="en-GB" sz="1600" dirty="0"/>
              <a:t>xi.	Dom 5 forms;</a:t>
            </a:r>
          </a:p>
          <a:p>
            <a:r>
              <a:rPr lang="en-GB" sz="1600" dirty="0"/>
              <a:t>xii.	Any body worn camera evidence in an accessible link</a:t>
            </a:r>
          </a:p>
          <a:p>
            <a:r>
              <a:rPr lang="en-GB" sz="1600" dirty="0"/>
              <a:t>xiii.	Full PNC records for both parties from inception to date</a:t>
            </a:r>
          </a:p>
          <a:p>
            <a:endParaRPr lang="en-GB" dirty="0"/>
          </a:p>
        </p:txBody>
      </p:sp>
      <p:sp>
        <p:nvSpPr>
          <p:cNvPr id="4" name="Rectangle 3">
            <a:extLst>
              <a:ext uri="{FF2B5EF4-FFF2-40B4-BE49-F238E27FC236}">
                <a16:creationId xmlns:a16="http://schemas.microsoft.com/office/drawing/2014/main" id="{D4FD1FE4-601F-F640-EA70-098DC65C1F71}"/>
              </a:ext>
            </a:extLst>
          </p:cNvPr>
          <p:cNvSpPr/>
          <p:nvPr/>
        </p:nvSpPr>
        <p:spPr>
          <a:xfrm>
            <a:off x="735365" y="4883082"/>
            <a:ext cx="6230513" cy="1569660"/>
          </a:xfrm>
          <a:prstGeom prst="rect">
            <a:avLst/>
          </a:prstGeom>
          <a:solidFill>
            <a:schemeClr val="accent5">
              <a:lumMod val="20000"/>
              <a:lumOff val="80000"/>
            </a:schemeClr>
          </a:solidFill>
          <a:ln>
            <a:solidFill>
              <a:schemeClr val="accent2"/>
            </a:solidFill>
          </a:ln>
        </p:spPr>
        <p:txBody>
          <a:bodyPr wrap="square">
            <a:spAutoFit/>
          </a:bodyPr>
          <a:lstStyle/>
          <a:p>
            <a:r>
              <a:rPr lang="en-GB" sz="1600" b="1" dirty="0"/>
              <a:t>any</a:t>
            </a:r>
            <a:r>
              <a:rPr lang="en-GB" sz="1600" dirty="0"/>
              <a:t> call out records and logs, and if charged any charge sheets, Magistrates sending sheets, indictments, basis of plea, defence statement, case summaries, statements, ABE transcripts, ROTls, exhibits and any disclosure management documents</a:t>
            </a:r>
            <a:r>
              <a:rPr lang="en-GB" sz="1600" b="1" dirty="0"/>
              <a:t>, </a:t>
            </a:r>
            <a:r>
              <a:rPr lang="en-GB" sz="1600" dirty="0"/>
              <a:t>unused</a:t>
            </a:r>
            <a:r>
              <a:rPr lang="en-GB" sz="1600" b="1" dirty="0"/>
              <a:t> </a:t>
            </a:r>
            <a:r>
              <a:rPr lang="en-GB" sz="1600" dirty="0"/>
              <a:t>schedules and unused material disclosed. in connection with </a:t>
            </a:r>
            <a:r>
              <a:rPr lang="en-GB" sz="1600" b="1" dirty="0"/>
              <a:t>any allegations</a:t>
            </a:r>
            <a:r>
              <a:rPr lang="en-GB" sz="1600" dirty="0"/>
              <a:t>, and or arrests</a:t>
            </a:r>
          </a:p>
        </p:txBody>
      </p:sp>
      <p:sp>
        <p:nvSpPr>
          <p:cNvPr id="5" name="Rectangle 4">
            <a:extLst>
              <a:ext uri="{FF2B5EF4-FFF2-40B4-BE49-F238E27FC236}">
                <a16:creationId xmlns:a16="http://schemas.microsoft.com/office/drawing/2014/main" id="{46A4FF60-E424-8D48-ADAD-B76667381223}"/>
              </a:ext>
            </a:extLst>
          </p:cNvPr>
          <p:cNvSpPr/>
          <p:nvPr/>
        </p:nvSpPr>
        <p:spPr>
          <a:xfrm>
            <a:off x="7423059" y="5254728"/>
            <a:ext cx="4111979" cy="1200329"/>
          </a:xfrm>
          <a:prstGeom prst="rect">
            <a:avLst/>
          </a:prstGeom>
          <a:solidFill>
            <a:schemeClr val="accent3">
              <a:lumMod val="20000"/>
              <a:lumOff val="80000"/>
            </a:schemeClr>
          </a:solidFill>
          <a:ln>
            <a:solidFill>
              <a:schemeClr val="accent2"/>
            </a:solidFill>
          </a:ln>
        </p:spPr>
        <p:txBody>
          <a:bodyPr wrap="square">
            <a:spAutoFit/>
          </a:bodyPr>
          <a:lstStyle/>
          <a:p>
            <a:r>
              <a:rPr lang="en-GB" dirty="0"/>
              <a:t>Copies of police call out records and logs including</a:t>
            </a:r>
            <a:r>
              <a:rPr lang="en-GB" b="1" dirty="0"/>
              <a:t> all </a:t>
            </a:r>
            <a:r>
              <a:rPr lang="en-GB" dirty="0"/>
              <a:t>statements made and photographs taken in connection with </a:t>
            </a:r>
            <a:r>
              <a:rPr lang="en-GB" b="1" dirty="0"/>
              <a:t>any</a:t>
            </a:r>
            <a:r>
              <a:rPr lang="en-GB" dirty="0"/>
              <a:t> allegations.</a:t>
            </a:r>
          </a:p>
        </p:txBody>
      </p:sp>
      <p:sp>
        <p:nvSpPr>
          <p:cNvPr id="6" name="Title 9">
            <a:extLst>
              <a:ext uri="{FF2B5EF4-FFF2-40B4-BE49-F238E27FC236}">
                <a16:creationId xmlns:a16="http://schemas.microsoft.com/office/drawing/2014/main" id="{F7307760-D7F4-4797-C69E-692A2B2361B0}"/>
              </a:ext>
            </a:extLst>
          </p:cNvPr>
          <p:cNvSpPr txBox="1">
            <a:spLocks/>
          </p:cNvSpPr>
          <p:nvPr/>
        </p:nvSpPr>
        <p:spPr>
          <a:xfrm>
            <a:off x="575894" y="729658"/>
            <a:ext cx="5344729" cy="988332"/>
          </a:xfrm>
          <a:prstGeom prst="rect">
            <a:avLst/>
          </a:prstGeom>
        </p:spPr>
        <p:txBody>
          <a:bodyP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Sample of orders served</a:t>
            </a:r>
            <a:br>
              <a:rPr lang="en-GB" dirty="0"/>
            </a:br>
            <a:r>
              <a:rPr lang="en-GB" dirty="0"/>
              <a:t>on BCH Police</a:t>
            </a:r>
          </a:p>
        </p:txBody>
      </p:sp>
    </p:spTree>
    <p:extLst>
      <p:ext uri="{BB962C8B-B14F-4D97-AF65-F5344CB8AC3E}">
        <p14:creationId xmlns:p14="http://schemas.microsoft.com/office/powerpoint/2010/main" val="308764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B6EC9-625D-A348-CBC0-0FD5627ECF64}"/>
              </a:ext>
            </a:extLst>
          </p:cNvPr>
          <p:cNvSpPr>
            <a:spLocks noGrp="1"/>
          </p:cNvSpPr>
          <p:nvPr>
            <p:ph type="title"/>
          </p:nvPr>
        </p:nvSpPr>
        <p:spPr/>
        <p:txBody>
          <a:bodyPr/>
          <a:lstStyle/>
          <a:p>
            <a:r>
              <a:rPr lang="en-GB" dirty="0"/>
              <a:t>                  Annex 1 Form</a:t>
            </a:r>
          </a:p>
        </p:txBody>
      </p:sp>
      <p:sp>
        <p:nvSpPr>
          <p:cNvPr id="3" name="Content Placeholder 2">
            <a:extLst>
              <a:ext uri="{FF2B5EF4-FFF2-40B4-BE49-F238E27FC236}">
                <a16:creationId xmlns:a16="http://schemas.microsoft.com/office/drawing/2014/main" id="{BDE88813-DDFC-1BC7-8A2D-1B4428DE8615}"/>
              </a:ext>
            </a:extLst>
          </p:cNvPr>
          <p:cNvSpPr>
            <a:spLocks noGrp="1"/>
          </p:cNvSpPr>
          <p:nvPr>
            <p:ph idx="1"/>
          </p:nvPr>
        </p:nvSpPr>
        <p:spPr/>
        <p:txBody>
          <a:bodyPr/>
          <a:lstStyle/>
          <a:p>
            <a:r>
              <a:rPr lang="en-GB" dirty="0"/>
              <a:t>Section 1 – Details of Requestor and any Legal Representatives</a:t>
            </a:r>
          </a:p>
          <a:p>
            <a:r>
              <a:rPr lang="en-GB" dirty="0"/>
              <a:t>Section 2 – Individuals key to Family Court proceedings – can also include other family members or a genogram of who you are aware of and who’s information you require to be included in the disclosure. </a:t>
            </a:r>
          </a:p>
          <a:p>
            <a:r>
              <a:rPr lang="en-GB" dirty="0"/>
              <a:t>Section3 – Nature of proceedings – Are you in court or PLO? Explain why it is necessary you received the documents. </a:t>
            </a:r>
          </a:p>
          <a:p>
            <a:r>
              <a:rPr lang="en-GB" dirty="0"/>
              <a:t>Section 4 – PNC records – we must have name, DOB &amp; address</a:t>
            </a:r>
          </a:p>
          <a:p>
            <a:r>
              <a:rPr lang="en-GB" dirty="0"/>
              <a:t>Section 5 – Summary report of Criminal History. This is where you should include as much information as possible about any incidents you know of or the nature of any material you require searching for e.g. Call Logs, Mental Health, Missing persons reports etc. </a:t>
            </a:r>
          </a:p>
        </p:txBody>
      </p:sp>
    </p:spTree>
    <p:extLst>
      <p:ext uri="{BB962C8B-B14F-4D97-AF65-F5344CB8AC3E}">
        <p14:creationId xmlns:p14="http://schemas.microsoft.com/office/powerpoint/2010/main" val="83644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A341-96DD-CE6D-A439-AD3009983686}"/>
              </a:ext>
            </a:extLst>
          </p:cNvPr>
          <p:cNvSpPr>
            <a:spLocks noGrp="1"/>
          </p:cNvSpPr>
          <p:nvPr>
            <p:ph type="title"/>
          </p:nvPr>
        </p:nvSpPr>
        <p:spPr/>
        <p:txBody>
          <a:bodyPr/>
          <a:lstStyle/>
          <a:p>
            <a:r>
              <a:rPr lang="en-GB" dirty="0"/>
              <a:t>                Annex 1 Continued</a:t>
            </a:r>
          </a:p>
        </p:txBody>
      </p:sp>
      <p:sp>
        <p:nvSpPr>
          <p:cNvPr id="3" name="Content Placeholder 2">
            <a:extLst>
              <a:ext uri="{FF2B5EF4-FFF2-40B4-BE49-F238E27FC236}">
                <a16:creationId xmlns:a16="http://schemas.microsoft.com/office/drawing/2014/main" id="{33CD0F5B-0234-C1E7-7D31-7699BDA30596}"/>
              </a:ext>
            </a:extLst>
          </p:cNvPr>
          <p:cNvSpPr>
            <a:spLocks noGrp="1"/>
          </p:cNvSpPr>
          <p:nvPr>
            <p:ph idx="1"/>
          </p:nvPr>
        </p:nvSpPr>
        <p:spPr/>
        <p:txBody>
          <a:bodyPr/>
          <a:lstStyle/>
          <a:p>
            <a:r>
              <a:rPr lang="en-GB" dirty="0"/>
              <a:t>Section 6 – Investigation Report - List any Crime Reports or call logs you require to be disclosed </a:t>
            </a:r>
          </a:p>
          <a:p>
            <a:r>
              <a:rPr lang="en-GB" dirty="0"/>
              <a:t>Section 7 – </a:t>
            </a:r>
            <a:r>
              <a:rPr lang="en-GB"/>
              <a:t>Other documents - List </a:t>
            </a:r>
            <a:r>
              <a:rPr lang="en-GB" dirty="0"/>
              <a:t>any additional material you require e.g. interviews, statements, photographs etc. </a:t>
            </a:r>
          </a:p>
          <a:p>
            <a:r>
              <a:rPr lang="en-GB" dirty="0"/>
              <a:t>Section 8 – Permission to release documents held by your client - Any S17 &amp; S47 summaries already provided by our MASH team or any other documents you wish to use which require our approval and any necessary redactions</a:t>
            </a:r>
          </a:p>
          <a:p>
            <a:endParaRPr lang="en-GB" dirty="0"/>
          </a:p>
        </p:txBody>
      </p:sp>
    </p:spTree>
    <p:extLst>
      <p:ext uri="{BB962C8B-B14F-4D97-AF65-F5344CB8AC3E}">
        <p14:creationId xmlns:p14="http://schemas.microsoft.com/office/powerpoint/2010/main" val="1179203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6D64C-BA37-A059-C73B-9D8BE91CA06C}"/>
              </a:ext>
            </a:extLst>
          </p:cNvPr>
          <p:cNvSpPr>
            <a:spLocks noGrp="1"/>
          </p:cNvSpPr>
          <p:nvPr>
            <p:ph type="title"/>
          </p:nvPr>
        </p:nvSpPr>
        <p:spPr/>
        <p:txBody>
          <a:bodyPr/>
          <a:lstStyle/>
          <a:p>
            <a:r>
              <a:rPr lang="en-GB" sz="4400" dirty="0">
                <a:latin typeface="Calibri" panose="020F0502020204030204" pitchFamily="34" charset="0"/>
                <a:cs typeface="Calibri" panose="020F0502020204030204" pitchFamily="34" charset="0"/>
              </a:rPr>
              <a:t>                  KEY ISSUES IDENTIFIED</a:t>
            </a:r>
            <a:endParaRPr lang="en-GB" dirty="0"/>
          </a:p>
        </p:txBody>
      </p:sp>
      <p:sp>
        <p:nvSpPr>
          <p:cNvPr id="3" name="Content Placeholder 2">
            <a:extLst>
              <a:ext uri="{FF2B5EF4-FFF2-40B4-BE49-F238E27FC236}">
                <a16:creationId xmlns:a16="http://schemas.microsoft.com/office/drawing/2014/main" id="{8692ED5E-B742-440A-DAB8-19593EB106BC}"/>
              </a:ext>
            </a:extLst>
          </p:cNvPr>
          <p:cNvSpPr>
            <a:spLocks noGrp="1"/>
          </p:cNvSpPr>
          <p:nvPr>
            <p:ph idx="1"/>
          </p:nvPr>
        </p:nvSpPr>
        <p:spPr/>
        <p:txBody>
          <a:bodyPr>
            <a:normAutofit fontScale="55000" lnSpcReduction="20000"/>
          </a:bodyPr>
          <a:lstStyle/>
          <a:p>
            <a:pPr>
              <a:spcBef>
                <a:spcPts val="1200"/>
              </a:spcBef>
              <a:spcAft>
                <a:spcPts val="1200"/>
              </a:spcAft>
            </a:pPr>
            <a:r>
              <a:rPr lang="en-GB" sz="3200" dirty="0">
                <a:latin typeface="Calibri" panose="020F0502020204030204" pitchFamily="34" charset="0"/>
                <a:cs typeface="Calibri" panose="020F0502020204030204" pitchFamily="34" charset="0"/>
              </a:rPr>
              <a:t>The 2013 Protocol is considered not fit for purpose.</a:t>
            </a:r>
          </a:p>
          <a:p>
            <a:pPr>
              <a:spcBef>
                <a:spcPts val="1200"/>
              </a:spcBef>
              <a:spcAft>
                <a:spcPts val="1200"/>
              </a:spcAft>
            </a:pPr>
            <a:r>
              <a:rPr lang="en-GB" sz="3200" dirty="0">
                <a:latin typeface="Calibri" panose="020F0502020204030204" pitchFamily="34" charset="0"/>
                <a:cs typeface="Calibri" panose="020F0502020204030204" pitchFamily="34" charset="0"/>
              </a:rPr>
              <a:t>There was not sufficient stakeholder engagement in the drafting of the 2013 Protocol. </a:t>
            </a:r>
          </a:p>
          <a:p>
            <a:pPr>
              <a:spcBef>
                <a:spcPts val="1200"/>
              </a:spcBef>
              <a:spcAft>
                <a:spcPts val="1200"/>
              </a:spcAft>
            </a:pPr>
            <a:r>
              <a:rPr lang="en-GB" sz="3200" dirty="0">
                <a:latin typeface="Calibri" panose="020F0502020204030204" pitchFamily="34" charset="0"/>
                <a:cs typeface="Calibri" panose="020F0502020204030204" pitchFamily="34" charset="0"/>
              </a:rPr>
              <a:t>Regional amendments had been made to the protocol and there was no unified approach.</a:t>
            </a:r>
          </a:p>
          <a:p>
            <a:pPr>
              <a:spcBef>
                <a:spcPts val="1200"/>
              </a:spcBef>
              <a:spcAft>
                <a:spcPts val="1200"/>
              </a:spcAft>
            </a:pPr>
            <a:r>
              <a:rPr lang="en-GB" sz="3200" dirty="0">
                <a:latin typeface="Calibri" panose="020F0502020204030204" pitchFamily="34" charset="0"/>
                <a:cs typeface="Calibri" panose="020F0502020204030204" pitchFamily="34" charset="0"/>
              </a:rPr>
              <a:t>Requests for information are often voluminous, wide reaching and deadlines are unreasonable.</a:t>
            </a:r>
          </a:p>
          <a:p>
            <a:pPr>
              <a:spcBef>
                <a:spcPts val="1200"/>
              </a:spcBef>
              <a:spcAft>
                <a:spcPts val="1200"/>
              </a:spcAft>
            </a:pPr>
            <a:r>
              <a:rPr lang="en-GB" sz="3200" dirty="0">
                <a:latin typeface="Calibri" panose="020F0502020204030204" pitchFamily="34" charset="0"/>
                <a:cs typeface="Calibri" panose="020F0502020204030204" pitchFamily="34" charset="0"/>
              </a:rPr>
              <a:t>No clear guidance on managing digital evidence, post-charge investigations, cases involving indecent images.</a:t>
            </a:r>
          </a:p>
          <a:p>
            <a:pPr>
              <a:spcBef>
                <a:spcPts val="1200"/>
              </a:spcBef>
              <a:spcAft>
                <a:spcPts val="1200"/>
              </a:spcAft>
            </a:pPr>
            <a:r>
              <a:rPr lang="en-GB" sz="3200" dirty="0">
                <a:latin typeface="Calibri" panose="020F0502020204030204" pitchFamily="34" charset="0"/>
                <a:cs typeface="Calibri" panose="020F0502020204030204" pitchFamily="34" charset="0"/>
              </a:rPr>
              <a:t>Concerns around providing disclosure to unrepresented parties. </a:t>
            </a:r>
          </a:p>
          <a:p>
            <a:endParaRPr lang="en-GB" dirty="0"/>
          </a:p>
        </p:txBody>
      </p:sp>
    </p:spTree>
    <p:extLst>
      <p:ext uri="{BB962C8B-B14F-4D97-AF65-F5344CB8AC3E}">
        <p14:creationId xmlns:p14="http://schemas.microsoft.com/office/powerpoint/2010/main" val="278698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C2E5-E0EA-FED5-4934-4AF9107C3A4B}"/>
              </a:ext>
            </a:extLst>
          </p:cNvPr>
          <p:cNvSpPr>
            <a:spLocks noGrp="1"/>
          </p:cNvSpPr>
          <p:nvPr>
            <p:ph type="title"/>
          </p:nvPr>
        </p:nvSpPr>
        <p:spPr/>
        <p:txBody>
          <a:bodyPr/>
          <a:lstStyle/>
          <a:p>
            <a:r>
              <a:rPr lang="en-GB" sz="4400" dirty="0">
                <a:latin typeface="Calibri" panose="020F0502020204030204" pitchFamily="34" charset="0"/>
                <a:cs typeface="Calibri" panose="020F0502020204030204" pitchFamily="34" charset="0"/>
              </a:rPr>
              <a:t>                           KEY CHANGES</a:t>
            </a:r>
            <a:endParaRPr lang="en-GB" dirty="0"/>
          </a:p>
        </p:txBody>
      </p:sp>
      <p:sp>
        <p:nvSpPr>
          <p:cNvPr id="3" name="Content Placeholder 2">
            <a:extLst>
              <a:ext uri="{FF2B5EF4-FFF2-40B4-BE49-F238E27FC236}">
                <a16:creationId xmlns:a16="http://schemas.microsoft.com/office/drawing/2014/main" id="{AC67216C-1C30-4BDA-3C1B-44DFF0953425}"/>
              </a:ext>
            </a:extLst>
          </p:cNvPr>
          <p:cNvSpPr>
            <a:spLocks noGrp="1"/>
          </p:cNvSpPr>
          <p:nvPr>
            <p:ph idx="1"/>
          </p:nvPr>
        </p:nvSpPr>
        <p:spPr>
          <a:xfrm>
            <a:off x="838200" y="1825625"/>
            <a:ext cx="10761324" cy="4351338"/>
          </a:xfrm>
        </p:spPr>
        <p:txBody>
          <a:bodyPr>
            <a:normAutofit fontScale="92500" lnSpcReduction="20000"/>
          </a:bodyPr>
          <a:lstStyle/>
          <a:p>
            <a:pPr lvl="0"/>
            <a:r>
              <a:rPr lang="en-GB" sz="2800" dirty="0">
                <a:latin typeface="Calibri" panose="020F0502020204030204" pitchFamily="34" charset="0"/>
                <a:cs typeface="Calibri" panose="020F0502020204030204" pitchFamily="34" charset="0"/>
              </a:rPr>
              <a:t>Promote timely, focused and proportionate requests for material and responses</a:t>
            </a:r>
          </a:p>
          <a:p>
            <a:pPr>
              <a:spcBef>
                <a:spcPts val="1200"/>
              </a:spcBef>
              <a:spcAft>
                <a:spcPts val="1200"/>
              </a:spcAft>
            </a:pPr>
            <a:r>
              <a:rPr lang="en-US" sz="2800" dirty="0">
                <a:latin typeface="Calibri" panose="020F0502020204030204" pitchFamily="34" charset="0"/>
                <a:cs typeface="Calibri" panose="020F0502020204030204" pitchFamily="34" charset="0"/>
              </a:rPr>
              <a:t>New checklist for Judiciary</a:t>
            </a:r>
          </a:p>
          <a:p>
            <a:pPr>
              <a:spcBef>
                <a:spcPts val="1200"/>
              </a:spcBef>
              <a:spcAft>
                <a:spcPts val="1200"/>
              </a:spcAft>
            </a:pPr>
            <a:r>
              <a:rPr lang="en-US" sz="2800" dirty="0">
                <a:latin typeface="Calibri" panose="020F0502020204030204" pitchFamily="34" charset="0"/>
                <a:cs typeface="Calibri" panose="020F0502020204030204" pitchFamily="34" charset="0"/>
              </a:rPr>
              <a:t>New guidance notes </a:t>
            </a:r>
          </a:p>
          <a:p>
            <a:r>
              <a:rPr lang="en-GB" sz="2800" dirty="0">
                <a:latin typeface="Calibri" panose="020F0502020204030204" pitchFamily="34" charset="0"/>
                <a:cs typeface="Calibri" panose="020F0502020204030204" pitchFamily="34" charset="0"/>
              </a:rPr>
              <a:t>In private law proceedings, representatives must complete the Annex 1 when instructed to do so by the court. All Annex 1 applications must be submitted to police </a:t>
            </a:r>
            <a:r>
              <a:rPr lang="en-GB" sz="2800" b="1" dirty="0">
                <a:latin typeface="Calibri" panose="020F0502020204030204" pitchFamily="34" charset="0"/>
                <a:cs typeface="Calibri" panose="020F0502020204030204" pitchFamily="34" charset="0"/>
              </a:rPr>
              <a:t>with a copy of the Annex 5/Annex H</a:t>
            </a:r>
            <a:r>
              <a:rPr lang="en-GB" sz="2800" dirty="0">
                <a:latin typeface="Calibri" panose="020F0502020204030204" pitchFamily="34" charset="0"/>
                <a:cs typeface="Calibri" panose="020F0502020204030204" pitchFamily="34" charset="0"/>
              </a:rPr>
              <a:t>. </a:t>
            </a:r>
          </a:p>
          <a:p>
            <a:r>
              <a:rPr lang="en-GB" sz="2800" dirty="0">
                <a:latin typeface="Calibri" panose="020F0502020204030204" pitchFamily="34" charset="0"/>
                <a:cs typeface="Calibri" panose="020F0502020204030204" pitchFamily="34" charset="0"/>
              </a:rPr>
              <a:t>Litigants in person no longer have a right to access information using the protocol and must ask the court to </a:t>
            </a:r>
            <a:r>
              <a:rPr lang="en-GB" sz="2800" b="1" dirty="0">
                <a:latin typeface="Calibri" panose="020F0502020204030204" pitchFamily="34" charset="0"/>
                <a:cs typeface="Calibri" panose="020F0502020204030204" pitchFamily="34" charset="0"/>
              </a:rPr>
              <a:t>make an order</a:t>
            </a:r>
            <a:r>
              <a:rPr lang="en-GB" sz="2800" dirty="0">
                <a:latin typeface="Calibri" panose="020F0502020204030204" pitchFamily="34" charset="0"/>
                <a:cs typeface="Calibri" panose="020F0502020204030204" pitchFamily="34" charset="0"/>
              </a:rPr>
              <a:t> using the template at Annex 5/Annex H.</a:t>
            </a:r>
            <a:endParaRPr lang="en-US" sz="28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184813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0863A-94E1-5541-C234-5339237BAC30}"/>
              </a:ext>
            </a:extLst>
          </p:cNvPr>
          <p:cNvSpPr>
            <a:spLocks noGrp="1"/>
          </p:cNvSpPr>
          <p:nvPr>
            <p:ph type="title"/>
          </p:nvPr>
        </p:nvSpPr>
        <p:spPr/>
        <p:txBody>
          <a:bodyPr/>
          <a:lstStyle/>
          <a:p>
            <a:r>
              <a:rPr lang="en-GB" dirty="0"/>
              <a:t>                              2024 Protocol</a:t>
            </a:r>
            <a:endParaRPr lang="en-GB" b="1" dirty="0"/>
          </a:p>
        </p:txBody>
      </p:sp>
      <p:sp>
        <p:nvSpPr>
          <p:cNvPr id="3" name="Content Placeholder 2">
            <a:extLst>
              <a:ext uri="{FF2B5EF4-FFF2-40B4-BE49-F238E27FC236}">
                <a16:creationId xmlns:a16="http://schemas.microsoft.com/office/drawing/2014/main" id="{8C2EE540-FEAF-ED61-E8A1-3C757D76D90A}"/>
              </a:ext>
            </a:extLst>
          </p:cNvPr>
          <p:cNvSpPr>
            <a:spLocks noGrp="1"/>
          </p:cNvSpPr>
          <p:nvPr>
            <p:ph idx="1"/>
          </p:nvPr>
        </p:nvSpPr>
        <p:spPr/>
        <p:txBody>
          <a:bodyPr>
            <a:normAutofit fontScale="92500" lnSpcReduction="20000"/>
          </a:bodyPr>
          <a:lstStyle/>
          <a:p>
            <a:r>
              <a:rPr lang="en-GB" sz="2800" dirty="0">
                <a:latin typeface="Calibri" panose="020F0502020204030204" pitchFamily="34" charset="0"/>
                <a:cs typeface="Calibri" panose="020F0502020204030204" pitchFamily="34" charset="0"/>
              </a:rPr>
              <a:t>Focus on pages 1 – 5</a:t>
            </a:r>
          </a:p>
          <a:p>
            <a:r>
              <a:rPr lang="en-GB" sz="2800" dirty="0">
                <a:latin typeface="Calibri" panose="020F0502020204030204" pitchFamily="34" charset="0"/>
                <a:cs typeface="Calibri" panose="020F0502020204030204" pitchFamily="34" charset="0"/>
              </a:rPr>
              <a:t>List of Annex documents</a:t>
            </a:r>
          </a:p>
          <a:p>
            <a:r>
              <a:rPr lang="en-GB" sz="2800" dirty="0">
                <a:latin typeface="Calibri" panose="020F0502020204030204" pitchFamily="34" charset="0"/>
                <a:cs typeface="Calibri" panose="020F0502020204030204" pitchFamily="34" charset="0"/>
              </a:rPr>
              <a:t>Aim and objectives</a:t>
            </a:r>
          </a:p>
          <a:p>
            <a:r>
              <a:rPr lang="en-GB" sz="2800" dirty="0">
                <a:latin typeface="Calibri" panose="020F0502020204030204" pitchFamily="34" charset="0"/>
                <a:cs typeface="Calibri" panose="020F0502020204030204" pitchFamily="34" charset="0"/>
              </a:rPr>
              <a:t>Section 1.2 – local authority to consider information held by their client</a:t>
            </a:r>
          </a:p>
          <a:p>
            <a:r>
              <a:rPr lang="en-GB" sz="2800" dirty="0">
                <a:latin typeface="Calibri" panose="020F0502020204030204" pitchFamily="34" charset="0"/>
                <a:cs typeface="Calibri" panose="020F0502020204030204" pitchFamily="34" charset="0"/>
              </a:rPr>
              <a:t>Section 1.4 - timeframe</a:t>
            </a:r>
          </a:p>
          <a:p>
            <a:r>
              <a:rPr lang="en-GB" sz="2800" dirty="0">
                <a:latin typeface="Calibri" panose="020F0502020204030204" pitchFamily="34" charset="0"/>
                <a:cs typeface="Calibri" panose="020F0502020204030204" pitchFamily="34" charset="0"/>
              </a:rPr>
              <a:t>Section 1.6 – private proceedings</a:t>
            </a:r>
          </a:p>
          <a:p>
            <a:r>
              <a:rPr lang="en-GB" sz="2800" dirty="0">
                <a:latin typeface="Calibri" panose="020F0502020204030204" pitchFamily="34" charset="0"/>
                <a:cs typeface="Calibri" panose="020F0502020204030204" pitchFamily="34" charset="0"/>
              </a:rPr>
              <a:t>Section 1.8 – Crown Prosecution Service </a:t>
            </a:r>
          </a:p>
          <a:p>
            <a:r>
              <a:rPr lang="en-GB" sz="2800" dirty="0">
                <a:latin typeface="Calibri" panose="020F0502020204030204" pitchFamily="34" charset="0"/>
                <a:cs typeface="Calibri" panose="020F0502020204030204" pitchFamily="34" charset="0"/>
              </a:rPr>
              <a:t>Section 1.9 – litigant in person</a:t>
            </a:r>
          </a:p>
          <a:p>
            <a:endParaRPr lang="en-GB" dirty="0"/>
          </a:p>
        </p:txBody>
      </p:sp>
    </p:spTree>
    <p:extLst>
      <p:ext uri="{BB962C8B-B14F-4D97-AF65-F5344CB8AC3E}">
        <p14:creationId xmlns:p14="http://schemas.microsoft.com/office/powerpoint/2010/main" val="114997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22CC-10B4-EB1A-D0DA-02F8FA296F3C}"/>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                          Key Documents</a:t>
            </a:r>
            <a:endParaRPr lang="en-GB" dirty="0"/>
          </a:p>
        </p:txBody>
      </p:sp>
      <p:sp>
        <p:nvSpPr>
          <p:cNvPr id="3" name="Content Placeholder 2">
            <a:extLst>
              <a:ext uri="{FF2B5EF4-FFF2-40B4-BE49-F238E27FC236}">
                <a16:creationId xmlns:a16="http://schemas.microsoft.com/office/drawing/2014/main" id="{EFD61EC2-794C-AC6E-4E56-1E33D13DBEDA}"/>
              </a:ext>
            </a:extLst>
          </p:cNvPr>
          <p:cNvSpPr>
            <a:spLocks noGrp="1"/>
          </p:cNvSpPr>
          <p:nvPr>
            <p:ph idx="1"/>
          </p:nvPr>
        </p:nvSpPr>
        <p:spPr/>
        <p:txBody>
          <a:bodyPr/>
          <a:lstStyle/>
          <a:p>
            <a:r>
              <a:rPr lang="en-GB" sz="2400" dirty="0"/>
              <a:t>Annex 1 Application for Police Material</a:t>
            </a:r>
          </a:p>
          <a:p>
            <a:r>
              <a:rPr lang="en-GB" sz="2400" dirty="0"/>
              <a:t>Annex 2 Guidance for Private Law</a:t>
            </a:r>
          </a:p>
          <a:p>
            <a:r>
              <a:rPr lang="en-GB" sz="2400" dirty="0"/>
              <a:t>Annex 3 Guidance for Local Authority</a:t>
            </a:r>
          </a:p>
          <a:p>
            <a:r>
              <a:rPr lang="en-GB" sz="2400" dirty="0"/>
              <a:t>Annex 4 Checklist for Judiciary</a:t>
            </a:r>
          </a:p>
          <a:p>
            <a:r>
              <a:rPr lang="en-GB" sz="2400" dirty="0"/>
              <a:t>Annex 5 Court Order application (Not currently used as awaiting authorised Annex 5b. Still complete Annex H)</a:t>
            </a:r>
          </a:p>
          <a:p>
            <a:r>
              <a:rPr lang="en-GB" sz="2400" dirty="0"/>
              <a:t>Annex 6 NPCC Third party application made by the police for material</a:t>
            </a:r>
          </a:p>
        </p:txBody>
      </p:sp>
    </p:spTree>
    <p:extLst>
      <p:ext uri="{BB962C8B-B14F-4D97-AF65-F5344CB8AC3E}">
        <p14:creationId xmlns:p14="http://schemas.microsoft.com/office/powerpoint/2010/main" val="299495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EB26C-47EB-F27B-87E3-061296187077}"/>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Annex 1</a:t>
            </a:r>
            <a:endParaRPr lang="en-GB" dirty="0"/>
          </a:p>
        </p:txBody>
      </p:sp>
      <p:sp>
        <p:nvSpPr>
          <p:cNvPr id="3" name="Content Placeholder 2">
            <a:extLst>
              <a:ext uri="{FF2B5EF4-FFF2-40B4-BE49-F238E27FC236}">
                <a16:creationId xmlns:a16="http://schemas.microsoft.com/office/drawing/2014/main" id="{54FFB49D-C5DD-1D9E-A5D3-213BE6CB7630}"/>
              </a:ext>
            </a:extLst>
          </p:cNvPr>
          <p:cNvSpPr>
            <a:spLocks noGrp="1"/>
          </p:cNvSpPr>
          <p:nvPr>
            <p:ph idx="1"/>
          </p:nvPr>
        </p:nvSpPr>
        <p:spPr/>
        <p:txBody>
          <a:bodyPr>
            <a:normAutofit fontScale="92500" lnSpcReduction="10000"/>
          </a:bodyPr>
          <a:lstStyle/>
          <a:p>
            <a:r>
              <a:rPr lang="en-GB" sz="2800" dirty="0">
                <a:latin typeface="Calibri" panose="020F0502020204030204" pitchFamily="34" charset="0"/>
                <a:cs typeface="Calibri" panose="020F0502020204030204" pitchFamily="34" charset="0"/>
              </a:rPr>
              <a:t>The form to be used for </a:t>
            </a:r>
            <a:r>
              <a:rPr lang="en-GB" sz="2800" b="1" dirty="0">
                <a:latin typeface="Calibri" panose="020F0502020204030204" pitchFamily="34" charset="0"/>
                <a:cs typeface="Calibri" panose="020F0502020204030204" pitchFamily="34" charset="0"/>
              </a:rPr>
              <a:t>applications for police material</a:t>
            </a:r>
            <a:r>
              <a:rPr lang="en-GB" sz="2800" dirty="0">
                <a:latin typeface="Calibri" panose="020F0502020204030204" pitchFamily="34" charset="0"/>
                <a:cs typeface="Calibri" panose="020F0502020204030204" pitchFamily="34" charset="0"/>
              </a:rPr>
              <a:t> by local authorities and solicitors</a:t>
            </a:r>
          </a:p>
          <a:p>
            <a:r>
              <a:rPr lang="en-GB" sz="2800" dirty="0">
                <a:latin typeface="Calibri" panose="020F0502020204030204" pitchFamily="34" charset="0"/>
                <a:cs typeface="Calibri" panose="020F0502020204030204" pitchFamily="34" charset="0"/>
              </a:rPr>
              <a:t>Contemplated v ongoing proceedings</a:t>
            </a:r>
          </a:p>
          <a:p>
            <a:r>
              <a:rPr lang="en-GB" sz="2800" dirty="0">
                <a:latin typeface="Calibri" panose="020F0502020204030204" pitchFamily="34" charset="0"/>
                <a:cs typeface="Calibri" panose="020F0502020204030204" pitchFamily="34" charset="0"/>
              </a:rPr>
              <a:t>Fact finding hearing date – close case</a:t>
            </a:r>
          </a:p>
          <a:p>
            <a:r>
              <a:rPr lang="en-GB" sz="2800" dirty="0">
                <a:latin typeface="Calibri" panose="020F0502020204030204" pitchFamily="34" charset="0"/>
                <a:cs typeface="Calibri" panose="020F0502020204030204" pitchFamily="34" charset="0"/>
              </a:rPr>
              <a:t>Estimated timeframes</a:t>
            </a:r>
          </a:p>
          <a:p>
            <a:r>
              <a:rPr lang="en-GB" sz="2800" dirty="0">
                <a:latin typeface="Calibri" panose="020F0502020204030204" pitchFamily="34" charset="0"/>
                <a:cs typeface="Calibri" panose="020F0502020204030204" pitchFamily="34" charset="0"/>
              </a:rPr>
              <a:t>Section 2 applicant to highlight confidential addresses</a:t>
            </a:r>
          </a:p>
          <a:p>
            <a:r>
              <a:rPr lang="en-GB" sz="2800" dirty="0">
                <a:latin typeface="Calibri" panose="020F0502020204030204" pitchFamily="34" charset="0"/>
                <a:cs typeface="Calibri" panose="020F0502020204030204" pitchFamily="34" charset="0"/>
              </a:rPr>
              <a:t>Section 3 used to allow the police to determine what information would be considered relevant and necessary</a:t>
            </a:r>
          </a:p>
          <a:p>
            <a:endParaRPr lang="en-GB" dirty="0"/>
          </a:p>
        </p:txBody>
      </p:sp>
    </p:spTree>
    <p:extLst>
      <p:ext uri="{BB962C8B-B14F-4D97-AF65-F5344CB8AC3E}">
        <p14:creationId xmlns:p14="http://schemas.microsoft.com/office/powerpoint/2010/main" val="2931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4570-A662-24E7-0407-D42E89674D0B}"/>
              </a:ext>
            </a:extLst>
          </p:cNvPr>
          <p:cNvSpPr>
            <a:spLocks noGrp="1"/>
          </p:cNvSpPr>
          <p:nvPr>
            <p:ph type="title"/>
          </p:nvPr>
        </p:nvSpPr>
        <p:spPr/>
        <p:txBody>
          <a:bodyPr/>
          <a:lstStyle/>
          <a:p>
            <a:r>
              <a:rPr lang="en-GB" dirty="0"/>
              <a:t>Requested information</a:t>
            </a:r>
          </a:p>
        </p:txBody>
      </p:sp>
      <p:sp>
        <p:nvSpPr>
          <p:cNvPr id="3" name="Content Placeholder 2">
            <a:extLst>
              <a:ext uri="{FF2B5EF4-FFF2-40B4-BE49-F238E27FC236}">
                <a16:creationId xmlns:a16="http://schemas.microsoft.com/office/drawing/2014/main" id="{6D9D55CC-E32F-C777-728D-D09E7191BEA9}"/>
              </a:ext>
            </a:extLst>
          </p:cNvPr>
          <p:cNvSpPr>
            <a:spLocks noGrp="1"/>
          </p:cNvSpPr>
          <p:nvPr>
            <p:ph sz="half" idx="1"/>
          </p:nvPr>
        </p:nvSpPr>
        <p:spPr>
          <a:xfrm>
            <a:off x="677334" y="2160589"/>
            <a:ext cx="4184035" cy="4425146"/>
          </a:xfrm>
        </p:spPr>
        <p:txBody>
          <a:bodyPr>
            <a:normAutofit fontScale="62500" lnSpcReduction="20000"/>
          </a:bodyPr>
          <a:lstStyle/>
          <a:p>
            <a:pPr lvl="0"/>
            <a:r>
              <a:rPr lang="en-GB" sz="2800" b="1" dirty="0">
                <a:latin typeface="Calibri" panose="020F0502020204030204" pitchFamily="34" charset="0"/>
                <a:cs typeface="Calibri" panose="020F0502020204030204" pitchFamily="34" charset="0"/>
              </a:rPr>
              <a:t>Section 4 </a:t>
            </a:r>
            <a:r>
              <a:rPr lang="en-GB" sz="2800" dirty="0">
                <a:latin typeface="Calibri" panose="020F0502020204030204" pitchFamily="34" charset="0"/>
                <a:cs typeface="Calibri" panose="020F0502020204030204" pitchFamily="34" charset="0"/>
              </a:rPr>
              <a:t>- Police National Computer (</a:t>
            </a:r>
            <a:r>
              <a:rPr lang="en-GB" sz="2800" b="1" dirty="0">
                <a:latin typeface="Calibri" panose="020F0502020204030204" pitchFamily="34" charset="0"/>
                <a:cs typeface="Calibri" panose="020F0502020204030204" pitchFamily="34" charset="0"/>
              </a:rPr>
              <a:t>PNC</a:t>
            </a:r>
            <a:r>
              <a:rPr lang="en-GB" sz="2800" dirty="0">
                <a:latin typeface="Calibri" panose="020F0502020204030204" pitchFamily="34" charset="0"/>
                <a:cs typeface="Calibri" panose="020F0502020204030204" pitchFamily="34" charset="0"/>
              </a:rPr>
              <a:t>) – this report will detail any convictions/cautions or warnings - </a:t>
            </a:r>
            <a:r>
              <a:rPr lang="en-GB" sz="2800" b="1" dirty="0">
                <a:latin typeface="Calibri" panose="020F0502020204030204" pitchFamily="34" charset="0"/>
                <a:cs typeface="Calibri" panose="020F0502020204030204" pitchFamily="34" charset="0"/>
              </a:rPr>
              <a:t>10 Business Days</a:t>
            </a:r>
          </a:p>
          <a:p>
            <a:pPr lvl="0"/>
            <a:r>
              <a:rPr lang="en-GB" sz="2800" b="1" dirty="0">
                <a:latin typeface="Calibri" panose="020F0502020204030204" pitchFamily="34" charset="0"/>
                <a:cs typeface="Calibri" panose="020F0502020204030204" pitchFamily="34" charset="0"/>
              </a:rPr>
              <a:t>Section 5 </a:t>
            </a:r>
            <a:r>
              <a:rPr lang="en-GB" sz="2800" dirty="0">
                <a:latin typeface="Calibri" panose="020F0502020204030204" pitchFamily="34" charset="0"/>
                <a:cs typeface="Calibri" panose="020F0502020204030204" pitchFamily="34" charset="0"/>
              </a:rPr>
              <a:t>– Summary report – </a:t>
            </a:r>
            <a:r>
              <a:rPr lang="en-GB" sz="2800" b="1" dirty="0">
                <a:latin typeface="Calibri" panose="020F0502020204030204" pitchFamily="34" charset="0"/>
                <a:cs typeface="Calibri" panose="020F0502020204030204" pitchFamily="34" charset="0"/>
              </a:rPr>
              <a:t>15 Business Days</a:t>
            </a:r>
          </a:p>
          <a:p>
            <a:pPr lvl="0"/>
            <a:r>
              <a:rPr lang="en-GB" sz="2800" b="1" dirty="0">
                <a:latin typeface="Calibri" panose="020F0502020204030204" pitchFamily="34" charset="0"/>
                <a:cs typeface="Calibri" panose="020F0502020204030204" pitchFamily="34" charset="0"/>
              </a:rPr>
              <a:t>Section 6 </a:t>
            </a:r>
            <a:r>
              <a:rPr lang="en-GB" sz="2800" dirty="0">
                <a:latin typeface="Calibri" panose="020F0502020204030204" pitchFamily="34" charset="0"/>
                <a:cs typeface="Calibri" panose="020F0502020204030204" pitchFamily="34" charset="0"/>
              </a:rPr>
              <a:t>- Investigation report (Crime Reports, Call Logs, Referrals, PPO paperwork, DASH)  This will document the path of the investigation, what information has been gathered as a result of any enquires and the outcome – </a:t>
            </a:r>
            <a:r>
              <a:rPr lang="en-GB" sz="2800" b="1" dirty="0">
                <a:latin typeface="Calibri" panose="020F0502020204030204" pitchFamily="34" charset="0"/>
                <a:cs typeface="Calibri" panose="020F0502020204030204" pitchFamily="34" charset="0"/>
              </a:rPr>
              <a:t>20 Business Days </a:t>
            </a:r>
          </a:p>
          <a:p>
            <a:pPr lvl="0"/>
            <a:r>
              <a:rPr lang="en-GB" sz="2800" b="1" dirty="0">
                <a:latin typeface="Calibri" panose="020F0502020204030204" pitchFamily="34" charset="0"/>
                <a:cs typeface="Calibri" panose="020F0502020204030204" pitchFamily="34" charset="0"/>
              </a:rPr>
              <a:t>Private Law - 20 Business Days from receiving payment confirmation</a:t>
            </a:r>
          </a:p>
          <a:p>
            <a:endParaRPr lang="en-GB" dirty="0"/>
          </a:p>
        </p:txBody>
      </p:sp>
      <p:sp>
        <p:nvSpPr>
          <p:cNvPr id="4" name="Content Placeholder 3">
            <a:extLst>
              <a:ext uri="{FF2B5EF4-FFF2-40B4-BE49-F238E27FC236}">
                <a16:creationId xmlns:a16="http://schemas.microsoft.com/office/drawing/2014/main" id="{34F1A5F2-2A50-2C89-2C08-639D7295E115}"/>
              </a:ext>
            </a:extLst>
          </p:cNvPr>
          <p:cNvSpPr>
            <a:spLocks noGrp="1"/>
          </p:cNvSpPr>
          <p:nvPr>
            <p:ph sz="half" idx="2"/>
          </p:nvPr>
        </p:nvSpPr>
        <p:spPr/>
        <p:txBody>
          <a:bodyPr>
            <a:normAutofit fontScale="62500" lnSpcReduction="20000"/>
          </a:bodyPr>
          <a:lstStyle/>
          <a:p>
            <a:pPr lvl="0"/>
            <a:r>
              <a:rPr lang="en-GB" sz="2800" b="1" dirty="0">
                <a:latin typeface="Calibri" panose="020F0502020204030204" pitchFamily="34" charset="0"/>
                <a:cs typeface="Calibri" panose="020F0502020204030204" pitchFamily="34" charset="0"/>
              </a:rPr>
              <a:t>Section 7 </a:t>
            </a:r>
            <a:r>
              <a:rPr lang="en-GB" sz="2800" dirty="0">
                <a:latin typeface="Calibri" panose="020F0502020204030204" pitchFamily="34" charset="0"/>
                <a:cs typeface="Calibri" panose="020F0502020204030204" pitchFamily="34" charset="0"/>
              </a:rPr>
              <a:t>– Other evidence – </a:t>
            </a:r>
            <a:r>
              <a:rPr lang="en-GB" sz="2800" b="1" dirty="0">
                <a:latin typeface="Calibri" panose="020F0502020204030204" pitchFamily="34" charset="0"/>
                <a:cs typeface="Calibri" panose="020F0502020204030204" pitchFamily="34" charset="0"/>
              </a:rPr>
              <a:t>20 Business Days</a:t>
            </a:r>
          </a:p>
          <a:p>
            <a:pPr lvl="0"/>
            <a:r>
              <a:rPr lang="en-GB" sz="2800" b="1" dirty="0">
                <a:latin typeface="Calibri" panose="020F0502020204030204" pitchFamily="34" charset="0"/>
                <a:cs typeface="Calibri" panose="020F0502020204030204" pitchFamily="34" charset="0"/>
              </a:rPr>
              <a:t>Section 8 </a:t>
            </a:r>
            <a:r>
              <a:rPr lang="en-GB" sz="2800" dirty="0">
                <a:latin typeface="Calibri" panose="020F0502020204030204" pitchFamily="34" charset="0"/>
                <a:cs typeface="Calibri" panose="020F0502020204030204" pitchFamily="34" charset="0"/>
              </a:rPr>
              <a:t>– Permission to release documents held by the local authority (Public Protection Notice , Child Protection Case Conference or Multi Agency Risk Assessment Conference report) – </a:t>
            </a:r>
            <a:r>
              <a:rPr lang="en-GB" sz="2800" b="1" dirty="0">
                <a:latin typeface="Calibri" panose="020F0502020204030204" pitchFamily="34" charset="0"/>
                <a:cs typeface="Calibri" panose="020F0502020204030204" pitchFamily="34" charset="0"/>
              </a:rPr>
              <a:t>15 Business Days</a:t>
            </a:r>
          </a:p>
          <a:p>
            <a:r>
              <a:rPr lang="en-GB" sz="2600" b="1" dirty="0"/>
              <a:t>We will try to get summaries, PNC’s and Section 8 documents released as soon as possible. Please clearly highlight any urgent requests for disclosure</a:t>
            </a:r>
          </a:p>
        </p:txBody>
      </p:sp>
    </p:spTree>
    <p:extLst>
      <p:ext uri="{BB962C8B-B14F-4D97-AF65-F5344CB8AC3E}">
        <p14:creationId xmlns:p14="http://schemas.microsoft.com/office/powerpoint/2010/main" val="3861490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9EAD1-36F8-9B8B-F691-D6812419F541}"/>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dirty="0">
                <a:solidFill>
                  <a:schemeClr val="tx1"/>
                </a:solidFill>
                <a:latin typeface="+mj-lt"/>
                <a:ea typeface="+mj-ea"/>
                <a:cs typeface="+mj-cs"/>
              </a:rPr>
              <a:t>Example </a:t>
            </a:r>
            <a:r>
              <a:rPr lang="en-US" sz="4000" dirty="0">
                <a:solidFill>
                  <a:schemeClr val="tx1"/>
                </a:solidFill>
              </a:rPr>
              <a:t>S</a:t>
            </a:r>
            <a:r>
              <a:rPr lang="en-US" sz="4000" kern="1200" dirty="0">
                <a:solidFill>
                  <a:schemeClr val="tx1"/>
                </a:solidFill>
                <a:latin typeface="+mj-lt"/>
                <a:ea typeface="+mj-ea"/>
                <a:cs typeface="+mj-cs"/>
              </a:rPr>
              <a:t>ummary </a:t>
            </a:r>
            <a:r>
              <a:rPr lang="en-US" sz="4000" dirty="0">
                <a:solidFill>
                  <a:schemeClr val="tx1"/>
                </a:solidFill>
              </a:rPr>
              <a:t>R</a:t>
            </a:r>
            <a:r>
              <a:rPr lang="en-US" sz="4000" kern="1200" dirty="0">
                <a:solidFill>
                  <a:schemeClr val="tx1"/>
                </a:solidFill>
                <a:latin typeface="+mj-lt"/>
                <a:ea typeface="+mj-ea"/>
                <a:cs typeface="+mj-cs"/>
              </a:rPr>
              <a:t>eport</a:t>
            </a:r>
          </a:p>
        </p:txBody>
      </p:sp>
      <p:graphicFrame>
        <p:nvGraphicFramePr>
          <p:cNvPr id="4" name="Content Placeholder 3">
            <a:extLst>
              <a:ext uri="{FF2B5EF4-FFF2-40B4-BE49-F238E27FC236}">
                <a16:creationId xmlns:a16="http://schemas.microsoft.com/office/drawing/2014/main" id="{E46D8B29-E3D5-23AC-0350-35E0298FA944}"/>
              </a:ext>
            </a:extLst>
          </p:cNvPr>
          <p:cNvGraphicFramePr>
            <a:graphicFrameLocks noGrp="1"/>
          </p:cNvGraphicFramePr>
          <p:nvPr>
            <p:ph idx="1"/>
            <p:extLst>
              <p:ext uri="{D42A27DB-BD31-4B8C-83A1-F6EECF244321}">
                <p14:modId xmlns:p14="http://schemas.microsoft.com/office/powerpoint/2010/main" val="1706559635"/>
              </p:ext>
            </p:extLst>
          </p:nvPr>
        </p:nvGraphicFramePr>
        <p:xfrm>
          <a:off x="660493" y="1109609"/>
          <a:ext cx="11093144" cy="5411709"/>
        </p:xfrm>
        <a:graphic>
          <a:graphicData uri="http://schemas.openxmlformats.org/drawingml/2006/table">
            <a:tbl>
              <a:tblPr firstRow="1" firstCol="1" bandRow="1"/>
              <a:tblGrid>
                <a:gridCol w="1698526">
                  <a:extLst>
                    <a:ext uri="{9D8B030D-6E8A-4147-A177-3AD203B41FA5}">
                      <a16:colId xmlns:a16="http://schemas.microsoft.com/office/drawing/2014/main" val="1005499219"/>
                    </a:ext>
                  </a:extLst>
                </a:gridCol>
                <a:gridCol w="1534886">
                  <a:extLst>
                    <a:ext uri="{9D8B030D-6E8A-4147-A177-3AD203B41FA5}">
                      <a16:colId xmlns:a16="http://schemas.microsoft.com/office/drawing/2014/main" val="1553347862"/>
                    </a:ext>
                  </a:extLst>
                </a:gridCol>
                <a:gridCol w="2024009">
                  <a:extLst>
                    <a:ext uri="{9D8B030D-6E8A-4147-A177-3AD203B41FA5}">
                      <a16:colId xmlns:a16="http://schemas.microsoft.com/office/drawing/2014/main" val="2254224142"/>
                    </a:ext>
                  </a:extLst>
                </a:gridCol>
                <a:gridCol w="1979549">
                  <a:extLst>
                    <a:ext uri="{9D8B030D-6E8A-4147-A177-3AD203B41FA5}">
                      <a16:colId xmlns:a16="http://schemas.microsoft.com/office/drawing/2014/main" val="1433019645"/>
                    </a:ext>
                  </a:extLst>
                </a:gridCol>
                <a:gridCol w="1192228">
                  <a:extLst>
                    <a:ext uri="{9D8B030D-6E8A-4147-A177-3AD203B41FA5}">
                      <a16:colId xmlns:a16="http://schemas.microsoft.com/office/drawing/2014/main" val="2727003689"/>
                    </a:ext>
                  </a:extLst>
                </a:gridCol>
                <a:gridCol w="1216574">
                  <a:extLst>
                    <a:ext uri="{9D8B030D-6E8A-4147-A177-3AD203B41FA5}">
                      <a16:colId xmlns:a16="http://schemas.microsoft.com/office/drawing/2014/main" val="3612078012"/>
                    </a:ext>
                  </a:extLst>
                </a:gridCol>
                <a:gridCol w="1447372">
                  <a:extLst>
                    <a:ext uri="{9D8B030D-6E8A-4147-A177-3AD203B41FA5}">
                      <a16:colId xmlns:a16="http://schemas.microsoft.com/office/drawing/2014/main" val="3195738077"/>
                    </a:ext>
                  </a:extLst>
                </a:gridCol>
              </a:tblGrid>
              <a:tr h="951472">
                <a:tc>
                  <a:txBody>
                    <a:bodyPr/>
                    <a:lstStyle/>
                    <a:p>
                      <a:pPr algn="ctr" fontAlgn="t">
                        <a:lnSpc>
                          <a:spcPct val="107000"/>
                        </a:lnSpc>
                        <a:spcBef>
                          <a:spcPts val="0"/>
                        </a:spcBef>
                        <a:spcAft>
                          <a:spcPts val="800"/>
                        </a:spcAft>
                      </a:pPr>
                      <a:r>
                        <a:rPr lang="en-GB" sz="1900" b="1" i="0" u="none" strike="noStrike" dirty="0">
                          <a:effectLst/>
                          <a:latin typeface="Calibri" panose="020F0502020204030204" pitchFamily="34" charset="0"/>
                          <a:ea typeface="Calibri" panose="020F0502020204030204" pitchFamily="34" charset="0"/>
                          <a:cs typeface="Times New Roman" panose="02020603050405020304" pitchFamily="18" charset="0"/>
                        </a:rPr>
                        <a:t>Crime Number</a:t>
                      </a:r>
                      <a:endParaRPr lang="en-GB" sz="3400" b="0" i="0" u="none" strike="noStrike" dirty="0">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Reported Date</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Offence Type/Incident Type</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Associated Documentation</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Call Log</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Involved parties</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spcBef>
                          <a:spcPts val="0"/>
                        </a:spcBef>
                        <a:spcAft>
                          <a:spcPts val="800"/>
                        </a:spcAft>
                      </a:pPr>
                      <a:r>
                        <a:rPr lang="en-GB" sz="1900" b="1" i="0" u="none" strike="noStrike">
                          <a:effectLst/>
                          <a:latin typeface="Calibri" panose="020F0502020204030204" pitchFamily="34" charset="0"/>
                          <a:ea typeface="Calibri" panose="020F0502020204030204" pitchFamily="34" charset="0"/>
                          <a:cs typeface="Times New Roman" panose="02020603050405020304" pitchFamily="18" charset="0"/>
                        </a:rPr>
                        <a:t>Outcome</a:t>
                      </a:r>
                      <a:endParaRPr lang="en-GB" sz="3400" b="0" i="0" u="none" strike="noStrike">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8116454"/>
                  </a:ext>
                </a:extLst>
              </a:tr>
              <a:tr h="2121195">
                <a:tc>
                  <a:txBody>
                    <a:bodyPr/>
                    <a:lstStyle/>
                    <a:p>
                      <a:pPr algn="ctr" fontAlgn="ctr">
                        <a:lnSpc>
                          <a:spcPct val="107000"/>
                        </a:lnSpc>
                        <a:spcBef>
                          <a:spcPts val="0"/>
                        </a:spcBef>
                        <a:spcAft>
                          <a:spcPts val="800"/>
                        </a:spcAft>
                      </a:pPr>
                      <a:endPar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ctr" fontAlgn="ctr">
                        <a:lnSpc>
                          <a:spcPct val="107000"/>
                        </a:lnSpc>
                        <a:spcBef>
                          <a:spcPts val="0"/>
                        </a:spcBef>
                        <a:spcAft>
                          <a:spcPts val="800"/>
                        </a:spcAft>
                      </a:pPr>
                      <a:endPar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ctr" fontAlgn="ctr">
                        <a:lnSpc>
                          <a:spcPct val="107000"/>
                        </a:lnSpc>
                        <a:spcBef>
                          <a:spcPts val="0"/>
                        </a:spcBef>
                        <a:spcAft>
                          <a:spcPts val="800"/>
                        </a:spcAft>
                      </a:pPr>
                      <a:endPar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ctr" fontAlgn="ctr">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35/1111/23 </a:t>
                      </a:r>
                      <a:endParaRPr lang="en-GB" sz="3400" b="0" i="0" u="none" strike="noStrike" dirty="0">
                        <a:effectLst/>
                        <a:latin typeface="Arial" panose="020B0604020202020204" pitchFamily="34" charset="0"/>
                      </a:endParaRPr>
                    </a:p>
                  </a:txBody>
                  <a:tcPr marL="129526" marR="129526" marT="17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01/01/2023</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Domestic Common Assault </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Crime Report</a:t>
                      </a:r>
                    </a:p>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Call Log</a:t>
                      </a:r>
                    </a:p>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Referral </a:t>
                      </a:r>
                    </a:p>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Statement</a:t>
                      </a:r>
                    </a:p>
                    <a:p>
                      <a:pPr algn="just" fontAlgn="b">
                        <a:lnSpc>
                          <a:spcPct val="107000"/>
                        </a:lnSpc>
                        <a:spcBef>
                          <a:spcPts val="0"/>
                        </a:spcBef>
                        <a:spcAft>
                          <a:spcPts val="800"/>
                        </a:spcAft>
                      </a:pPr>
                      <a:endParaRPr lang="en-GB" sz="1900" b="0" i="0" u="none" strike="noStrike" dirty="0">
                        <a:effectLst/>
                        <a:latin typeface="Calibri" panose="020F0502020204030204" pitchFamily="34" charset="0"/>
                        <a:cs typeface="Times New Roman" panose="02020603050405020304" pitchFamily="18"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CC-010123-0001</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 Victim – Joe Bloggs</a:t>
                      </a:r>
                    </a:p>
                    <a:p>
                      <a:pPr algn="just" fontAlgn="t">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Suspect – Aunt Sally</a:t>
                      </a:r>
                      <a:endParaRPr lang="en-GB" sz="3400" b="0" i="0" u="none" strike="noStrike" dirty="0">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Outcome 16</a:t>
                      </a:r>
                      <a:endParaRPr lang="en-GB" sz="3400" b="0" i="0" u="none" strike="noStrike" dirty="0">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5859785"/>
                  </a:ext>
                </a:extLst>
              </a:tr>
              <a:tr h="2259621">
                <a:tc>
                  <a:txBody>
                    <a:bodyPr/>
                    <a:lstStyle/>
                    <a:p>
                      <a:pPr algn="ctr" fontAlgn="ctr">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 35/1234/24</a:t>
                      </a:r>
                      <a:endParaRPr lang="en-GB" sz="3400" b="0" i="0" u="none" strike="noStrike" dirty="0">
                        <a:effectLst/>
                        <a:latin typeface="Arial" panose="020B0604020202020204" pitchFamily="34" charset="0"/>
                      </a:endParaRPr>
                    </a:p>
                  </a:txBody>
                  <a:tcPr marL="129526" marR="129526" marT="17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 11/04/2024</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Child Protection Investigation</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Crime Report</a:t>
                      </a:r>
                    </a:p>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Call Log </a:t>
                      </a:r>
                    </a:p>
                    <a:p>
                      <a:pPr algn="just" fontAlgn="b">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Referral</a:t>
                      </a:r>
                    </a:p>
                    <a:p>
                      <a:pPr algn="just" fontAlgn="b">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Interviews</a:t>
                      </a:r>
                    </a:p>
                    <a:p>
                      <a:pPr algn="just" fontAlgn="b">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Statements</a:t>
                      </a:r>
                    </a:p>
                    <a:p>
                      <a:pPr algn="just" fontAlgn="b">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Photographs</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b">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CC-11042024-0123 </a:t>
                      </a:r>
                      <a:endParaRPr lang="en-GB" sz="3400" b="0" i="0" u="none" strike="noStrike" dirty="0">
                        <a:effectLst/>
                        <a:latin typeface="Arial" panose="020B0604020202020204" pitchFamily="34" charset="0"/>
                      </a:endParaRPr>
                    </a:p>
                  </a:txBody>
                  <a:tcPr marL="129526" marR="129526" marT="179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 Victim – Peppa Pig</a:t>
                      </a:r>
                    </a:p>
                    <a:p>
                      <a:pPr algn="just" fontAlgn="t">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Suspect – </a:t>
                      </a:r>
                    </a:p>
                    <a:p>
                      <a:pPr algn="just" fontAlgn="t">
                        <a:lnSpc>
                          <a:spcPct val="107000"/>
                        </a:lnSpc>
                        <a:spcBef>
                          <a:spcPts val="0"/>
                        </a:spcBef>
                        <a:spcAft>
                          <a:spcPts val="800"/>
                        </a:spcAft>
                      </a:pPr>
                      <a:r>
                        <a:rPr lang="en-GB" sz="1900" b="0" i="0" u="none" strike="noStrike" dirty="0">
                          <a:effectLst/>
                          <a:latin typeface="Calibri" panose="020F0502020204030204" pitchFamily="34" charset="0"/>
                          <a:cs typeface="Times New Roman" panose="02020603050405020304" pitchFamily="18" charset="0"/>
                        </a:rPr>
                        <a:t>Daddy Pig</a:t>
                      </a:r>
                      <a:endParaRPr lang="en-GB" sz="3400" b="0" i="0" u="none" strike="noStrike" dirty="0">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fontAlgn="t">
                        <a:lnSpc>
                          <a:spcPct val="107000"/>
                        </a:lnSpc>
                        <a:spcBef>
                          <a:spcPts val="0"/>
                        </a:spcBef>
                        <a:spcAft>
                          <a:spcPts val="800"/>
                        </a:spcAft>
                      </a:pPr>
                      <a:r>
                        <a:rPr lang="en-GB" sz="1900" b="0" i="0" u="none" strike="noStrike" dirty="0">
                          <a:effectLst/>
                          <a:latin typeface="Calibri" panose="020F0502020204030204" pitchFamily="34" charset="0"/>
                          <a:ea typeface="Calibri" panose="020F0502020204030204" pitchFamily="34" charset="0"/>
                          <a:cs typeface="Times New Roman" panose="02020603050405020304" pitchFamily="18" charset="0"/>
                        </a:rPr>
                        <a:t> Outcome 1 - Charged</a:t>
                      </a:r>
                      <a:endParaRPr lang="en-GB" sz="3400" b="0" i="0" u="none" strike="noStrike" dirty="0">
                        <a:effectLst/>
                        <a:latin typeface="Arial" panose="020B0604020202020204" pitchFamily="34" charset="0"/>
                      </a:endParaRPr>
                    </a:p>
                  </a:txBody>
                  <a:tcPr marL="129526" marR="129526" marT="1799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2131673"/>
                  </a:ext>
                </a:extLst>
              </a:tr>
            </a:tbl>
          </a:graphicData>
        </a:graphic>
      </p:graphicFrame>
      <p:sp>
        <p:nvSpPr>
          <p:cNvPr id="5" name="Rectangle 1">
            <a:extLst>
              <a:ext uri="{FF2B5EF4-FFF2-40B4-BE49-F238E27FC236}">
                <a16:creationId xmlns:a16="http://schemas.microsoft.com/office/drawing/2014/main" id="{5D1F657C-E3F2-FFCD-9301-B89BAA4D2625}"/>
              </a:ext>
            </a:extLst>
          </p:cNvPr>
          <p:cNvSpPr>
            <a:spLocks noChangeArrowheads="1"/>
          </p:cNvSpPr>
          <p:nvPr/>
        </p:nvSpPr>
        <p:spPr bwMode="auto">
          <a:xfrm>
            <a:off x="1008184" y="1459907"/>
            <a:ext cx="10175630" cy="76790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R="0" lvl="0" algn="ctr" fontAlgn="base">
              <a:lnSpc>
                <a:spcPct val="90000"/>
              </a:lnSpc>
              <a:spcBef>
                <a:spcPct val="0"/>
              </a:spcBef>
              <a:spcAft>
                <a:spcPts val="600"/>
              </a:spcAft>
              <a:buClrTx/>
              <a:buSzTx/>
              <a:tabLst/>
            </a:pPr>
            <a:endParaRPr kumimoji="0" lang="en-US" altLang="en-US" sz="2000" b="0" i="0" u="none" strike="noStrike" cap="none" normalizeH="0" baseline="0" dirty="0">
              <a:ln>
                <a:noFill/>
              </a:ln>
              <a:effectLst/>
            </a:endParaRPr>
          </a:p>
        </p:txBody>
      </p:sp>
    </p:spTree>
    <p:extLst>
      <p:ext uri="{BB962C8B-B14F-4D97-AF65-F5344CB8AC3E}">
        <p14:creationId xmlns:p14="http://schemas.microsoft.com/office/powerpoint/2010/main" val="46072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646D1-7005-010A-D9D9-3D48474E41A0}"/>
              </a:ext>
            </a:extLst>
          </p:cNvPr>
          <p:cNvSpPr>
            <a:spLocks noGrp="1"/>
          </p:cNvSpPr>
          <p:nvPr>
            <p:ph type="title"/>
          </p:nvPr>
        </p:nvSpPr>
        <p:spPr/>
        <p:txBody>
          <a:bodyPr/>
          <a:lstStyle/>
          <a:p>
            <a:r>
              <a:rPr lang="en-GB" dirty="0"/>
              <a:t>Request must be focused and proportionate - Section 5</a:t>
            </a:r>
          </a:p>
        </p:txBody>
      </p:sp>
      <p:sp>
        <p:nvSpPr>
          <p:cNvPr id="3" name="Content Placeholder 2">
            <a:extLst>
              <a:ext uri="{FF2B5EF4-FFF2-40B4-BE49-F238E27FC236}">
                <a16:creationId xmlns:a16="http://schemas.microsoft.com/office/drawing/2014/main" id="{6CE70247-1E61-FACE-1C50-F860DBD29AAC}"/>
              </a:ext>
            </a:extLst>
          </p:cNvPr>
          <p:cNvSpPr>
            <a:spLocks noGrp="1"/>
          </p:cNvSpPr>
          <p:nvPr>
            <p:ph idx="1"/>
          </p:nvPr>
        </p:nvSpPr>
        <p:spPr/>
        <p:txBody>
          <a:bodyPr>
            <a:normAutofit fontScale="92500" lnSpcReduction="10000"/>
          </a:bodyPr>
          <a:lstStyle/>
          <a:p>
            <a:pPr marL="0" indent="0">
              <a:buNone/>
            </a:pPr>
            <a:r>
              <a:rPr lang="en-GB" sz="2800" dirty="0">
                <a:latin typeface="Calibri" panose="020F0502020204030204" pitchFamily="34" charset="0"/>
                <a:cs typeface="Calibri" panose="020F0502020204030204" pitchFamily="34" charset="0"/>
              </a:rPr>
              <a:t>Wide reaching requests</a:t>
            </a:r>
          </a:p>
          <a:p>
            <a:r>
              <a:rPr lang="en-GB" sz="2800" dirty="0">
                <a:latin typeface="Calibri" panose="020F0502020204030204" pitchFamily="34" charset="0"/>
                <a:cs typeface="Calibri" panose="020F0502020204030204" pitchFamily="34" charset="0"/>
              </a:rPr>
              <a:t>Complete Section 5</a:t>
            </a:r>
          </a:p>
          <a:p>
            <a:r>
              <a:rPr lang="en-GB" sz="2800" dirty="0">
                <a:latin typeface="Calibri" panose="020F0502020204030204" pitchFamily="34" charset="0"/>
                <a:cs typeface="Calibri" panose="020F0502020204030204" pitchFamily="34" charset="0"/>
              </a:rPr>
              <a:t>Time period for searches to be conducted, maximum period should be 2 years unless deemed relevant and necessary</a:t>
            </a:r>
          </a:p>
          <a:p>
            <a:r>
              <a:rPr lang="en-GB" sz="2800" dirty="0">
                <a:latin typeface="Calibri" panose="020F0502020204030204" pitchFamily="34" charset="0"/>
                <a:cs typeface="Calibri" panose="020F0502020204030204" pitchFamily="34" charset="0"/>
              </a:rPr>
              <a:t>Names of subjects </a:t>
            </a:r>
          </a:p>
          <a:p>
            <a:r>
              <a:rPr lang="en-GB" sz="2800" dirty="0">
                <a:latin typeface="Calibri" panose="020F0502020204030204" pitchFamily="34" charset="0"/>
                <a:cs typeface="Calibri" panose="020F0502020204030204" pitchFamily="34" charset="0"/>
              </a:rPr>
              <a:t>Nature of incidents and allegations (i.e. domestic violence, child abuse, drugs etc and any incident dates if known)</a:t>
            </a:r>
          </a:p>
          <a:p>
            <a:r>
              <a:rPr lang="en-GB" sz="2800" dirty="0">
                <a:latin typeface="Calibri" panose="020F0502020204030204" pitchFamily="34" charset="0"/>
                <a:cs typeface="Calibri" panose="020F0502020204030204" pitchFamily="34" charset="0"/>
              </a:rPr>
              <a:t>Call Logs if required</a:t>
            </a:r>
          </a:p>
          <a:p>
            <a:endParaRPr lang="en-GB" dirty="0"/>
          </a:p>
          <a:p>
            <a:endParaRPr lang="en-GB" dirty="0"/>
          </a:p>
        </p:txBody>
      </p:sp>
    </p:spTree>
    <p:extLst>
      <p:ext uri="{BB962C8B-B14F-4D97-AF65-F5344CB8AC3E}">
        <p14:creationId xmlns:p14="http://schemas.microsoft.com/office/powerpoint/2010/main" val="181072561"/>
      </p:ext>
    </p:extLst>
  </p:cSld>
  <p:clrMapOvr>
    <a:masterClrMapping/>
  </p:clrMapOvr>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81</TotalTime>
  <Words>1970</Words>
  <Application>Microsoft Office PowerPoint</Application>
  <PresentationFormat>Widescreen</PresentationFormat>
  <Paragraphs>160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Trebuchet MS</vt:lpstr>
      <vt:lpstr>Wingdings 3</vt:lpstr>
      <vt:lpstr>Facet</vt:lpstr>
      <vt:lpstr>2024 Family Court Police Disclosure Protocol</vt:lpstr>
      <vt:lpstr>                  KEY ISSUES IDENTIFIED</vt:lpstr>
      <vt:lpstr>                           KEY CHANGES</vt:lpstr>
      <vt:lpstr>                              2024 Protocol</vt:lpstr>
      <vt:lpstr>                          Key Documents</vt:lpstr>
      <vt:lpstr>Annex 1</vt:lpstr>
      <vt:lpstr>Requested information</vt:lpstr>
      <vt:lpstr>Example Summary Report</vt:lpstr>
      <vt:lpstr>Request must be focused and proportionate - Section 5</vt:lpstr>
      <vt:lpstr>Request must be focused and proportionate – Section 6/7</vt:lpstr>
      <vt:lpstr>Annex 2/3 guidance notes</vt:lpstr>
      <vt:lpstr>Redactions </vt:lpstr>
      <vt:lpstr>Third Party Material &amp; Indecent Images</vt:lpstr>
      <vt:lpstr>Digital Evidence</vt:lpstr>
      <vt:lpstr>  Annex 4 checklist for judiciary</vt:lpstr>
      <vt:lpstr> Annex 4 &amp; Annex 5</vt:lpstr>
      <vt:lpstr>PowerPoint Presentation</vt:lpstr>
      <vt:lpstr>                  Annex 1 Form</vt:lpstr>
      <vt:lpstr>                Annex 1 Continued</vt:lpstr>
    </vt:vector>
  </TitlesOfParts>
  <Company>BCH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Family Court Police Disclosure Protocol</dc:title>
  <dc:creator>BILL, Geneen 4956</dc:creator>
  <cp:lastModifiedBy>BILL, Geneen 4956</cp:lastModifiedBy>
  <cp:revision>1</cp:revision>
  <dcterms:created xsi:type="dcterms:W3CDTF">2024-06-05T08:36:02Z</dcterms:created>
  <dcterms:modified xsi:type="dcterms:W3CDTF">2024-06-10T13:25:23Z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8b5aee8-5735-4353-85b0-06b0f114040f_Enabled">
    <vt:lpwstr>true</vt:lpwstr>
  </property>
  <property fmtid="{D5CDD505-2E9C-101B-9397-08002B2CF9AE}" pid="3" name="MSIP_Label_b8b5aee8-5735-4353-85b0-06b0f114040f_SetDate">
    <vt:lpwstr>2024-06-05T10:17:18Z</vt:lpwstr>
  </property>
  <property fmtid="{D5CDD505-2E9C-101B-9397-08002B2CF9AE}" pid="4" name="MSIP_Label_b8b5aee8-5735-4353-85b0-06b0f114040f_Method">
    <vt:lpwstr>Standard</vt:lpwstr>
  </property>
  <property fmtid="{D5CDD505-2E9C-101B-9397-08002B2CF9AE}" pid="5" name="MSIP_Label_b8b5aee8-5735-4353-85b0-06b0f114040f_Name">
    <vt:lpwstr>b8b5aee8-5735-4353-85b0-06b0f114040f</vt:lpwstr>
  </property>
  <property fmtid="{D5CDD505-2E9C-101B-9397-08002B2CF9AE}" pid="6" name="MSIP_Label_b8b5aee8-5735-4353-85b0-06b0f114040f_SiteId">
    <vt:lpwstr>a3c59d1b-b8f1-4299-9d6a-39ad8f570422</vt:lpwstr>
  </property>
  <property fmtid="{D5CDD505-2E9C-101B-9397-08002B2CF9AE}" pid="7" name="MSIP_Label_b8b5aee8-5735-4353-85b0-06b0f114040f_ActionId">
    <vt:lpwstr>309762d0-ed42-44a0-a28e-03eeb83c47b0</vt:lpwstr>
  </property>
  <property fmtid="{D5CDD505-2E9C-101B-9397-08002B2CF9AE}" pid="8" name="MSIP_Label_b8b5aee8-5735-4353-85b0-06b0f114040f_ContentBits">
    <vt:lpwstr>0</vt:lpwstr>
  </property>
</Properties>
</file>